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7" r:id="rId14"/>
    <p:sldId id="272" r:id="rId15"/>
    <p:sldId id="268" r:id="rId16"/>
    <p:sldId id="269" r:id="rId17"/>
    <p:sldId id="273" r:id="rId18"/>
    <p:sldId id="27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D49072-11CC-C267-862F-804D5A29E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DE08358-B905-82DA-DE54-ACF6B71F5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DCA7DFA-80A3-078E-6752-A46DCFC1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4744-A53B-4459-8E70-210FF1FDEEAD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3FB85-35B0-7974-FFB9-AEA147E2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AECF6E-8259-CA80-2872-29F3E2E57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7C74-C3A8-4CF3-A364-D64060EEA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51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4B5ABB-5B49-4FB7-FF3D-F09D392F7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272B852-19A5-B6F6-37A9-119CDB1A9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E954480-007B-24E5-4EE3-9AA7C616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4744-A53B-4459-8E70-210FF1FDEEAD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993D458-1D8E-18A3-7649-F2B4BCAD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F3EB287-92B6-6756-39DB-86D1175AB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7C74-C3A8-4CF3-A364-D64060EEA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858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E19DE8E-F3A6-D481-B8AA-55B45F467C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240F262-4003-BAEB-CD43-9D0BE01CE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22364C6-6A9C-0CAC-FB55-5E8DE3403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4744-A53B-4459-8E70-210FF1FDEEAD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8AE8E58-357B-9391-311E-F6B1133F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A3771C-5AF7-0F2A-6F3D-B521D4CB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7C74-C3A8-4CF3-A364-D64060EEA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347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35BE6E-1713-E755-0168-324D8F89C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DB7F866-0969-0329-0B6E-2EEB851B7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3E8F7F9-FB46-F7AD-9D33-0896BDAF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4744-A53B-4459-8E70-210FF1FDEEAD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9B3609E-8FBF-D0A3-AB45-BCD3B97E1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042C30-513A-E4A7-0BB2-2A4C4CB9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7C74-C3A8-4CF3-A364-D64060EEA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972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08C847-5337-86FB-D3A2-4A56E6BE5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A46372B-938C-65FE-E08F-B3B6A5AA8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C664783-D3BC-1A95-7D00-FA3BD5C6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4744-A53B-4459-8E70-210FF1FDEEAD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C0A6CBC-7D93-FDB1-1ADA-0E43C606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73FD4B8-AA69-9301-6183-1141C96D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7C74-C3A8-4CF3-A364-D64060EEA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010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9F6706-7C29-6B1C-95F8-EEA44E26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3B6DBB-2019-5CED-3D9B-00373FEBBB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9F3775C-4E0B-C245-7691-7EC0A0134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18B1129-3C2F-41D1-E5FC-E2205305C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4744-A53B-4459-8E70-210FF1FDEEAD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D4F8951-97E1-4B9D-4AED-946696D29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78EB35D-E035-924E-C5AB-4C4452C86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7C74-C3A8-4CF3-A364-D64060EEA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29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7F5364-C1B0-76CE-30BC-36AD8ED4A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004C82-CC3C-9E62-AB98-E219479C3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25A9CD8-D2C3-F56A-5519-AA1515A46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A16A75E-B240-3048-0789-30E89A3BC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E91AF93-910C-EB43-4267-81307DE8B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6F8D71D-6D5A-D664-8BC3-82B488D5D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4744-A53B-4459-8E70-210FF1FDEEAD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A003B63-B0A0-B5B4-69B9-E267C564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595D3F3-83B9-AA27-8947-C2184ED8D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7C74-C3A8-4CF3-A364-D64060EEA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51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414A84-6C07-8EB9-9BA6-A3FE73822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0CB0E30-D49C-8CD6-8919-19333EC8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4744-A53B-4459-8E70-210FF1FDEEAD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61A716F-7F48-50E1-896C-98AAB73AA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9D9D0A7-4128-9292-3961-C5FC375D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7C74-C3A8-4CF3-A364-D64060EEA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77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97D401F-3CEB-4DB1-B9DE-CA6A6F856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4744-A53B-4459-8E70-210FF1FDEEAD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F90D0CB-1A4E-A2B2-0811-65A1C7B0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BDEB203-A072-1719-BA3F-F22ABF60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7C74-C3A8-4CF3-A364-D64060EEA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43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F648DF-E283-3191-6C98-5C9AB229F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0993E1-E984-C018-B942-45EA26F62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EBF68C9-C518-C874-7166-BEDDC03C9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5829E00-6808-FD0A-E6DD-C5716B19D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4744-A53B-4459-8E70-210FF1FDEEAD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F716640-2475-8A3A-D13D-1783E7C9C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9322D0E-A5EF-93F3-944A-177785CF0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7C74-C3A8-4CF3-A364-D64060EEA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25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8B2773-76A2-FFCF-E868-E471A249A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7BC80FD-2F8B-F69C-2885-34BC47C43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CA07473-4FE1-2726-C4E8-24AB32388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307A526-93A6-45D6-C6BB-F7ABD06F7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4744-A53B-4459-8E70-210FF1FDEEAD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B9C9B64-86B7-5087-F059-814E79222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C515444-F557-609B-5A95-ABBD2ED09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7C74-C3A8-4CF3-A364-D64060EEA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427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13C817-E37B-11CC-478E-DB4DC459B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B209CDE-214F-B7E7-A292-4FAD26B9C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424B931-60F5-1B5D-BB59-FDC061D08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B04744-A53B-4459-8E70-210FF1FDEEAD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DDAE432-C8FD-3843-7545-283866389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9B585E3-2CFD-AF3A-2074-3BD847811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FF7C74-C3A8-4CF3-A364-D64060EEA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30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A5BEA6-6498-971D-5E47-E6010D8DD4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3509963"/>
          </a:xfrm>
        </p:spPr>
        <p:txBody>
          <a:bodyPr>
            <a:normAutofit/>
          </a:bodyPr>
          <a:lstStyle/>
          <a:p>
            <a:r>
              <a:rPr lang="ru-RU" dirty="0"/>
              <a:t>Оцифровка карт с помощью нейросетей</a:t>
            </a:r>
            <a:br>
              <a:rPr lang="ru-RU" dirty="0"/>
            </a:br>
            <a:r>
              <a:rPr lang="ru-RU" i="1" dirty="0"/>
              <a:t>Технологии, вызовы и перспективы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DC693FE-7FC4-49D3-D0C3-BAEC09392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31080"/>
            <a:ext cx="5618480" cy="1095267"/>
          </a:xfrm>
        </p:spPr>
        <p:txBody>
          <a:bodyPr/>
          <a:lstStyle/>
          <a:p>
            <a:pPr algn="l"/>
            <a:r>
              <a:rPr lang="ru-RU" dirty="0"/>
              <a:t>Автор: Герасимов Н.А.</a:t>
            </a:r>
            <a:br>
              <a:rPr lang="ru-RU" dirty="0"/>
            </a:br>
            <a:r>
              <a:rPr lang="ru-RU" dirty="0"/>
              <a:t>Организация: Филиал ППК «Роскадастр» «Уралгеоинформ»</a:t>
            </a:r>
          </a:p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6" y="6072550"/>
            <a:ext cx="3145582" cy="65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3040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C4879EFC-8E62-4E00-973C-C45EE9EC6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0AC834-3727-93B4-5EAB-BE58110C9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dirty="0"/>
              <a:t>Сравнение результатов</a:t>
            </a:r>
            <a:r>
              <a:rPr lang="ru-RU" sz="6600" dirty="0"/>
              <a:t/>
            </a:r>
            <a:br>
              <a:rPr lang="ru-RU" sz="6600" dirty="0"/>
            </a:br>
            <a:r>
              <a:rPr lang="ru-RU" sz="6600" dirty="0"/>
              <a:t>нейросеть</a:t>
            </a:r>
            <a:endParaRPr lang="en-US" sz="66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xmlns="" id="{D6A9C53F-5F90-40A5-8C85-5412D39C8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127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D600EDF-F172-F7DA-A703-4EA4CC704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4276" y="2110645"/>
            <a:ext cx="5013898" cy="4437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4B69F4-2900-C5DC-BE6A-39F915FC9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26" y="2131108"/>
            <a:ext cx="5644519" cy="441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0988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0C81F5-F9F0-A6EE-AA15-BAF5DC0AB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D43810-3C88-018B-2C26-E0DCA792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dirty="0"/>
              <a:t>Сравнение результатов</a:t>
            </a:r>
            <a:r>
              <a:rPr lang="ru-RU" sz="6600" dirty="0"/>
              <a:t/>
            </a:r>
            <a:br>
              <a:rPr lang="ru-RU" sz="6600" dirty="0"/>
            </a:br>
            <a:r>
              <a:rPr lang="ru-RU" sz="6600" dirty="0"/>
              <a:t>ручная обработка</a:t>
            </a:r>
            <a:endParaRPr lang="en-US" sz="6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DF82BFC-A555-E0A2-661F-EAE218C41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25" y="2105854"/>
            <a:ext cx="5287167" cy="44447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5FA4A29-B45F-767C-ED77-720221E9E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269" y="2099924"/>
            <a:ext cx="5528906" cy="445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3495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A10929-CB0A-8498-217D-F212C35D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 err="1"/>
              <a:t>MapFlow</a:t>
            </a:r>
            <a:endParaRPr lang="ru-RU" sz="54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554751-4670-92EB-DAF9-6999BA8BD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910065"/>
            <a:ext cx="11015892" cy="3283501"/>
          </a:xfrm>
        </p:spPr>
        <p:txBody>
          <a:bodyPr>
            <a:normAutofit/>
          </a:bodyPr>
          <a:lstStyle/>
          <a:p>
            <a:r>
              <a:rPr lang="ru-RU" sz="2200" dirty="0"/>
              <a:t>Платформа искусственного интеллекта для картографии</a:t>
            </a:r>
          </a:p>
          <a:p>
            <a:r>
              <a:rPr lang="ru-RU" sz="2200" dirty="0"/>
              <a:t>Веб-интерфейс, API и плагин для QGIS</a:t>
            </a:r>
          </a:p>
          <a:p>
            <a:r>
              <a:rPr lang="ru-RU" sz="2200" dirty="0"/>
              <a:t>Примеры объектов: здания, дороги, сельхозугодья</a:t>
            </a:r>
          </a:p>
          <a:p>
            <a:r>
              <a:rPr lang="ru-RU" sz="2200" dirty="0"/>
              <a:t>Возможность обучения собственных моделей</a:t>
            </a:r>
          </a:p>
          <a:p>
            <a:endParaRPr lang="ru-RU" sz="2200" dirty="0"/>
          </a:p>
        </p:txBody>
      </p:sp>
      <p:pic>
        <p:nvPicPr>
          <p:cNvPr id="6" name="Picture 3" descr="Логотип">
            <a:extLst>
              <a:ext uri="{FF2B5EF4-FFF2-40B4-BE49-F238E27FC236}">
                <a16:creationId xmlns:a16="http://schemas.microsoft.com/office/drawing/2014/main" xmlns="" id="{DE6E88C4-5E71-EE3B-2742-C535FABFB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320" y="1017822"/>
            <a:ext cx="3942894" cy="126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59218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C4879EFC-8E62-4E00-973C-C45EE9EC6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1E29B5-C373-5607-E7A2-2D05566D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dirty="0"/>
              <a:t>Сравнение результатов</a:t>
            </a:r>
            <a:r>
              <a:rPr lang="ru-RU" sz="6600" dirty="0"/>
              <a:t/>
            </a:r>
            <a:br>
              <a:rPr lang="ru-RU" sz="6600" dirty="0"/>
            </a:br>
            <a:r>
              <a:rPr lang="ru-RU" sz="6600" dirty="0"/>
              <a:t>нейросеть</a:t>
            </a:r>
            <a:endParaRPr lang="en-US" sz="66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xmlns="" id="{D6A9C53F-5F90-40A5-8C85-5412D39C8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127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F2F48D0-2DED-FFC6-B6CB-2B5987BA5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773" y="2196345"/>
            <a:ext cx="5356253" cy="4472469"/>
          </a:xfrm>
          <a:prstGeom prst="rect">
            <a:avLst/>
          </a:prstGeom>
          <a:noFill/>
        </p:spPr>
      </p:pic>
      <p:pic>
        <p:nvPicPr>
          <p:cNvPr id="5" name="Рисунок 4" descr="дороги2">
            <a:extLst>
              <a:ext uri="{FF2B5EF4-FFF2-40B4-BE49-F238E27FC236}">
                <a16:creationId xmlns:a16="http://schemas.microsoft.com/office/drawing/2014/main" xmlns="" id="{395B0D42-AE74-CD41-7DEB-7123C8E8C8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/>
          <a:stretch/>
        </p:blipFill>
        <p:spPr bwMode="auto">
          <a:xfrm>
            <a:off x="5698045" y="2385848"/>
            <a:ext cx="6362181" cy="4282966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400143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750D74-3A5C-7514-1F5D-19C12B54F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4A1219-7075-5E79-8D88-EC0E1138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dirty="0"/>
              <a:t>Сравнение результатов</a:t>
            </a:r>
            <a:r>
              <a:rPr lang="ru-RU" sz="6600" dirty="0"/>
              <a:t/>
            </a:r>
            <a:br>
              <a:rPr lang="ru-RU" sz="6600" dirty="0"/>
            </a:br>
            <a:r>
              <a:rPr lang="ru-RU" sz="6600" dirty="0"/>
              <a:t>ручная обработка</a:t>
            </a:r>
            <a:endParaRPr lang="en-US" sz="66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882E48DE-564B-B64B-0583-05E432C7F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774" y="2351662"/>
            <a:ext cx="5621183" cy="43513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89B1F0A-2EE0-54CF-DFE4-8C930627F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590" y="2351663"/>
            <a:ext cx="5778636" cy="4351338"/>
          </a:xfrm>
          <a:prstGeom prst="rect">
            <a:avLst/>
          </a:prstGeom>
        </p:spPr>
      </p:pic>
      <p:sp>
        <p:nvSpPr>
          <p:cNvPr id="5" name="sketch line">
            <a:extLst>
              <a:ext uri="{FF2B5EF4-FFF2-40B4-BE49-F238E27FC236}">
                <a16:creationId xmlns:a16="http://schemas.microsoft.com/office/drawing/2014/main" xmlns="" id="{D6A9C53F-5F90-40A5-8C85-5412D39C8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127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3578294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4" name="Rectangle 9223">
            <a:extLst>
              <a:ext uri="{FF2B5EF4-FFF2-40B4-BE49-F238E27FC236}">
                <a16:creationId xmlns:a16="http://schemas.microsoft.com/office/drawing/2014/main" xmlns="" id="{2B97F24A-32CE-4C1C-A50D-3016B394D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0E0F27-5480-9682-5FE2-5F12C2E59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GIS Panorama</a:t>
            </a:r>
            <a:endParaRPr lang="ru-RU" sz="5400"/>
          </a:p>
        </p:txBody>
      </p:sp>
      <p:sp>
        <p:nvSpPr>
          <p:cNvPr id="9226" name="sketch line">
            <a:extLst>
              <a:ext uri="{FF2B5EF4-FFF2-40B4-BE49-F238E27FC236}">
                <a16:creationId xmlns:a16="http://schemas.microsoft.com/office/drawing/2014/main" xmlns="" id="{CD8B4F24-440B-49E9-B85D-733523DC0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803ACA-AD49-D85E-AA11-E1A1EDDAD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ru-RU" sz="2000"/>
              <a:t>Отечественный комплекс «Panorama Vision»</a:t>
            </a:r>
          </a:p>
          <a:p>
            <a:r>
              <a:rPr lang="ru-RU" sz="2000"/>
              <a:t>Использование сверточных нейросетей и CUDA</a:t>
            </a:r>
          </a:p>
          <a:p>
            <a:r>
              <a:rPr lang="ru-RU" sz="2000"/>
              <a:t>Высокая скорость обработки изображений</a:t>
            </a:r>
          </a:p>
          <a:p>
            <a:r>
              <a:rPr lang="ru-RU" sz="2000"/>
              <a:t>Платные функции и закрытый исходный код</a:t>
            </a:r>
          </a:p>
          <a:p>
            <a:endParaRPr lang="ru-RU" sz="2000"/>
          </a:p>
        </p:txBody>
      </p:sp>
      <p:pic>
        <p:nvPicPr>
          <p:cNvPr id="9219" name="Picture 3" descr="Picture background">
            <a:extLst>
              <a:ext uri="{FF2B5EF4-FFF2-40B4-BE49-F238E27FC236}">
                <a16:creationId xmlns:a16="http://schemas.microsoft.com/office/drawing/2014/main" xmlns="" id="{7420CE4C-A56A-EC14-37D9-60A85B958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375144"/>
            <a:ext cx="6903720" cy="410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66794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C4879EFC-8E62-4E00-973C-C45EE9EC6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CF293C-DBE4-B24D-C0C3-2C9455B85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dirty="0"/>
              <a:t>Сравнение результатов</a:t>
            </a:r>
            <a:r>
              <a:rPr lang="ru-RU" sz="6600" dirty="0"/>
              <a:t/>
            </a:r>
            <a:br>
              <a:rPr lang="ru-RU" sz="6600" dirty="0"/>
            </a:br>
            <a:r>
              <a:rPr lang="ru-RU" sz="6600" dirty="0"/>
              <a:t>нейросеть</a:t>
            </a:r>
            <a:endParaRPr lang="en-US" sz="66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xmlns="" id="{D6A9C53F-5F90-40A5-8C85-5412D39C8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127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046064-6BB6-A84E-02B6-7ED2F41B5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35" y="2032907"/>
            <a:ext cx="4151586" cy="4664705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796869D-52A3-65BD-96DE-4E2724CD2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6014" y="2027493"/>
            <a:ext cx="4552307" cy="470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859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626F6C-770E-F053-B53C-971C5FC3F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6361D-204F-1D47-48B2-F030733A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dirty="0"/>
              <a:t>Сравнение результатов</a:t>
            </a:r>
            <a:r>
              <a:rPr lang="ru-RU" sz="6600" dirty="0"/>
              <a:t/>
            </a:r>
            <a:br>
              <a:rPr lang="ru-RU" sz="6600" dirty="0"/>
            </a:br>
            <a:r>
              <a:rPr lang="ru-RU" sz="6600" dirty="0"/>
              <a:t>ручная обработка</a:t>
            </a:r>
            <a:endParaRPr lang="en-US" sz="6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E41276-9923-FA36-029A-9C4E3B3DD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806" y="1987977"/>
            <a:ext cx="5968373" cy="47096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5A52E86-7070-9696-EDA8-041ADDB0E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81" y="1987977"/>
            <a:ext cx="4992413" cy="4709635"/>
          </a:xfrm>
          <a:prstGeom prst="rect">
            <a:avLst/>
          </a:prstGeom>
        </p:spPr>
      </p:pic>
      <p:sp>
        <p:nvSpPr>
          <p:cNvPr id="5" name="sketch line">
            <a:extLst>
              <a:ext uri="{FF2B5EF4-FFF2-40B4-BE49-F238E27FC236}">
                <a16:creationId xmlns:a16="http://schemas.microsoft.com/office/drawing/2014/main" xmlns="" id="{D6A9C53F-5F90-40A5-8C85-5412D39C8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127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352464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8" name="Rectangle 10247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18BF92-2DD3-D0D5-7990-C19FFFAB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/>
              <a:t>Заключение</a:t>
            </a:r>
          </a:p>
        </p:txBody>
      </p:sp>
      <p:sp>
        <p:nvSpPr>
          <p:cNvPr id="10250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7200347-A36C-6F46-F355-A8B156C86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ru-RU" sz="2000"/>
              <a:t>Нейросети открывают новые горизонты в картографии</a:t>
            </a:r>
          </a:p>
          <a:p>
            <a:r>
              <a:rPr lang="ru-RU" sz="2000"/>
              <a:t>Текущие вызовы требуют комплексного подхода</a:t>
            </a:r>
          </a:p>
          <a:p>
            <a:r>
              <a:rPr lang="ru-RU" sz="2000"/>
              <a:t>Перспективы: умные города, Big Data, дополненная реальность</a:t>
            </a:r>
          </a:p>
          <a:p>
            <a:r>
              <a:rPr lang="ru-RU" sz="2000"/>
              <a:t>Будущее — за интеграцией ИИ и геопространственных технологий</a:t>
            </a:r>
          </a:p>
          <a:p>
            <a:endParaRPr lang="ru-RU" sz="2000"/>
          </a:p>
        </p:txBody>
      </p:sp>
      <p:pic>
        <p:nvPicPr>
          <p:cNvPr id="10243" name="Picture 3" descr="Picture background">
            <a:extLst>
              <a:ext uri="{FF2B5EF4-FFF2-40B4-BE49-F238E27FC236}">
                <a16:creationId xmlns:a16="http://schemas.microsoft.com/office/drawing/2014/main" xmlns="" id="{3AA9586C-9453-E2C1-331F-3C8D7D46A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7" r="11638" b="1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11609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F6E267-B0AB-E8AC-1FF9-3447E684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/>
              <a:t>Введение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9A763A6-EAF9-D27A-8F98-337A8CC88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r>
              <a:rPr lang="ru-RU" sz="2200"/>
              <a:t> Цифровые карты — основа пространственного анализа и управления территориями</a:t>
            </a:r>
          </a:p>
          <a:p>
            <a:r>
              <a:rPr lang="ru-RU" sz="2200"/>
              <a:t> Традиционные методы оцифровки требуют больших временных и трудовых затрат</a:t>
            </a:r>
          </a:p>
          <a:p>
            <a:r>
              <a:rPr lang="ru-RU" sz="2200"/>
              <a:t> Нейросети позволяют автоматизировать процесс, повышая точность и скорость</a:t>
            </a:r>
          </a:p>
          <a:p>
            <a:endParaRPr lang="ru-RU" sz="22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F46E911-D979-DBD2-6D66-98D8115F2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81"/>
          <a:stretch/>
        </p:blipFill>
        <p:spPr>
          <a:xfrm>
            <a:off x="4883669" y="0"/>
            <a:ext cx="7306808" cy="685799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447527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76C135-F4CC-E467-AE81-3024DFC34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 dirty="0"/>
              <a:t>Цели и 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C29ABD-B8A4-0C8A-DDB0-76A4A9C23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ru-RU" sz="2200"/>
              <a:t> Автоматическое преобразование растровых карт в векторные</a:t>
            </a:r>
          </a:p>
          <a:p>
            <a:r>
              <a:rPr lang="ru-RU" sz="2200"/>
              <a:t> Сегментация объектов: дороги, здания, водоёмы</a:t>
            </a:r>
          </a:p>
          <a:p>
            <a:r>
              <a:rPr lang="ru-RU" sz="2200"/>
              <a:t> Детекция и классификация элементов карты</a:t>
            </a:r>
          </a:p>
          <a:p>
            <a:r>
              <a:rPr lang="ru-RU" sz="2200"/>
              <a:t> Повышение эффективности картографических работ</a:t>
            </a:r>
          </a:p>
          <a:p>
            <a:endParaRPr lang="ru-RU" sz="2200"/>
          </a:p>
        </p:txBody>
      </p:sp>
      <p:pic>
        <p:nvPicPr>
          <p:cNvPr id="2051" name="Picture 3" descr="Picture background">
            <a:extLst>
              <a:ext uri="{FF2B5EF4-FFF2-40B4-BE49-F238E27FC236}">
                <a16:creationId xmlns:a16="http://schemas.microsoft.com/office/drawing/2014/main" xmlns="" id="{15788BB4-129E-7F59-890D-A446945BA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23289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0" name="Rectangle 307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F644D0-2649-878A-8CA9-349AD5E8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/>
              <a:t>Обучение нейросетей</a:t>
            </a:r>
          </a:p>
        </p:txBody>
      </p:sp>
      <p:sp>
        <p:nvSpPr>
          <p:cNvPr id="308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xmlns="" id="{BA1AD882-F5C3-8698-1752-FC618CD78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/>
          </a:bodyPr>
          <a:lstStyle/>
          <a:p>
            <a:r>
              <a:rPr lang="ru-RU" sz="2000"/>
              <a:t> Использование открытых и специализированных датасетов (например, ONNX)</a:t>
            </a:r>
          </a:p>
          <a:p>
            <a:r>
              <a:rPr lang="ru-RU" sz="2000"/>
              <a:t> Аугментация данных: повороты, масштабирование, шум</a:t>
            </a:r>
          </a:p>
          <a:p>
            <a:r>
              <a:rPr lang="ru-RU" sz="2000"/>
              <a:t> Балансировка классов для повышения точности распознавания</a:t>
            </a:r>
          </a:p>
          <a:p>
            <a:r>
              <a:rPr lang="ru-RU" sz="2000"/>
              <a:t> Обучение моделей на реальных картографических примерах</a:t>
            </a:r>
          </a:p>
          <a:p>
            <a:endParaRPr lang="ru-RU" sz="2000"/>
          </a:p>
        </p:txBody>
      </p:sp>
      <p:pic>
        <p:nvPicPr>
          <p:cNvPr id="3075" name="Picture 3" descr="Picture background">
            <a:extLst>
              <a:ext uri="{FF2B5EF4-FFF2-40B4-BE49-F238E27FC236}">
                <a16:creationId xmlns:a16="http://schemas.microsoft.com/office/drawing/2014/main" xmlns="" id="{941BA9C9-8A25-13BA-CE6A-24AE5F9EC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3" r="3417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33748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6" name="Rectangle 4105">
            <a:extLst>
              <a:ext uri="{FF2B5EF4-FFF2-40B4-BE49-F238E27FC236}">
                <a16:creationId xmlns:a16="http://schemas.microsoft.com/office/drawing/2014/main" xmlns="" id="{352BEC0E-22F8-46D0-9632-375DB541B0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6AAE8-D202-B15C-F894-58EE88207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ru-RU" sz="5400"/>
              <a:t>Технологические вызовы</a:t>
            </a:r>
          </a:p>
        </p:txBody>
      </p:sp>
      <p:sp>
        <p:nvSpPr>
          <p:cNvPr id="4108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127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33AEA9F-9E7F-A07B-73C2-2F0BC71F0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ru-RU" sz="2200"/>
              <a:t> Низкое качество исходных изображений (старые сканы, артефакты)</a:t>
            </a:r>
          </a:p>
          <a:p>
            <a:r>
              <a:rPr lang="ru-RU" sz="2200"/>
              <a:t> Сложная семантика карт: легенды, подписи, нестандартные обозначения</a:t>
            </a:r>
          </a:p>
          <a:p>
            <a:r>
              <a:rPr lang="ru-RU" sz="2200"/>
              <a:t> Языковые барьеры и необходимость распознавания текста (OCR)</a:t>
            </a:r>
          </a:p>
          <a:p>
            <a:r>
              <a:rPr lang="ru-RU" sz="2200"/>
              <a:t> Ограниченные вычислительные ресурсы при масштабной обработке</a:t>
            </a:r>
          </a:p>
          <a:p>
            <a:endParaRPr lang="ru-RU" sz="2200"/>
          </a:p>
        </p:txBody>
      </p:sp>
      <p:pic>
        <p:nvPicPr>
          <p:cNvPr id="4099" name="Picture 3" descr="ОРЗ значок">
            <a:extLst>
              <a:ext uri="{FF2B5EF4-FFF2-40B4-BE49-F238E27FC236}">
                <a16:creationId xmlns:a16="http://schemas.microsoft.com/office/drawing/2014/main" xmlns="" id="{D25E237E-CEA3-4260-7425-47B67D8B6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5963" y="329183"/>
            <a:ext cx="3429969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качество, низкая значок">
            <a:extLst>
              <a:ext uri="{FF2B5EF4-FFF2-40B4-BE49-F238E27FC236}">
                <a16:creationId xmlns:a16="http://schemas.microsoft.com/office/drawing/2014/main" xmlns="" id="{35F392AF-47FA-5F4B-220D-B6A6CE8B6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1131" y="3566656"/>
            <a:ext cx="3429969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52663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3C0C04-832A-47D7-E5BF-55CA4A486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/>
              <a:t>Примеры применения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906F1F-6CD0-545A-858A-F8E7B04CE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ru-RU" sz="2200"/>
              <a:t> Автоматическое обновление картографических баз</a:t>
            </a:r>
          </a:p>
          <a:p>
            <a:r>
              <a:rPr lang="ru-RU" sz="2200"/>
              <a:t> Извлечение семантической информации для анализа</a:t>
            </a:r>
          </a:p>
          <a:p>
            <a:r>
              <a:rPr lang="ru-RU" sz="2200"/>
              <a:t> Коммерческие решения: Mapillary, OpenStreetCam</a:t>
            </a:r>
          </a:p>
          <a:p>
            <a:r>
              <a:rPr lang="ru-RU" sz="2200"/>
              <a:t> Применение в городском планировании, навигации, экологии</a:t>
            </a:r>
          </a:p>
          <a:p>
            <a:endParaRPr lang="ru-RU" sz="22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9B693A-509C-67DC-B21D-12F15D9A8B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21" r="12578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007471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842C45-BEDF-6F47-8D73-DA789C0F4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 и ограничения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730CBD-990F-2027-F6FB-1182DD3AA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Преимущества:</a:t>
            </a:r>
          </a:p>
          <a:p>
            <a:r>
              <a:rPr lang="ru-RU" dirty="0"/>
              <a:t>Высокая скорость обработки</a:t>
            </a:r>
          </a:p>
          <a:p>
            <a:r>
              <a:rPr lang="ru-RU" dirty="0"/>
              <a:t>Снижение человеческого фактора</a:t>
            </a:r>
          </a:p>
          <a:p>
            <a:r>
              <a:rPr lang="ru-RU" dirty="0"/>
              <a:t>Возможность масштабирования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Ограничения:</a:t>
            </a:r>
          </a:p>
          <a:p>
            <a:r>
              <a:rPr lang="ru-RU" dirty="0"/>
              <a:t>Требования к качеству исходных данных</a:t>
            </a:r>
          </a:p>
          <a:p>
            <a:r>
              <a:rPr lang="ru-RU" dirty="0"/>
              <a:t>Необходимость мощных GPU</a:t>
            </a:r>
          </a:p>
          <a:p>
            <a:r>
              <a:rPr lang="ru-RU" dirty="0"/>
              <a:t>Ограниченная интерпретируемость моделей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85607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Rectangle 6151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627C30-BD4F-6190-D51D-E9DBC43EA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/>
              <a:t>Перспективы</a:t>
            </a:r>
          </a:p>
        </p:txBody>
      </p:sp>
      <p:sp>
        <p:nvSpPr>
          <p:cNvPr id="6154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564D98-67D7-DAAA-1C5F-34FAA68CB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ru-RU" sz="2200"/>
              <a:t>Интеграция нейросетей с геоинформационными системами (GIS)</a:t>
            </a:r>
          </a:p>
          <a:p>
            <a:r>
              <a:rPr lang="ru-RU" sz="2200"/>
              <a:t>Применение в системах Интернета вещей (IoT)</a:t>
            </a:r>
          </a:p>
          <a:p>
            <a:r>
              <a:rPr lang="ru-RU" sz="2200"/>
              <a:t>3D-реконструкция местности</a:t>
            </a:r>
          </a:p>
          <a:p>
            <a:r>
              <a:rPr lang="ru-RU" sz="2200"/>
              <a:t>Использование генеративных моделей для предсказания изменений</a:t>
            </a:r>
          </a:p>
          <a:p>
            <a:endParaRPr lang="ru-RU" sz="2200"/>
          </a:p>
        </p:txBody>
      </p:sp>
      <p:pic>
        <p:nvPicPr>
          <p:cNvPr id="6147" name="Picture 3" descr="Picture background">
            <a:extLst>
              <a:ext uri="{FF2B5EF4-FFF2-40B4-BE49-F238E27FC236}">
                <a16:creationId xmlns:a16="http://schemas.microsoft.com/office/drawing/2014/main" xmlns="" id="{1DE22F5B-5C93-FCA1-AC1F-8C6327735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7" r="21741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344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6" name="Rectangle 7175">
            <a:extLst>
              <a:ext uri="{FF2B5EF4-FFF2-40B4-BE49-F238E27FC236}">
                <a16:creationId xmlns:a16="http://schemas.microsoft.com/office/drawing/2014/main" xmlns="" id="{352BEC0E-22F8-46D0-9632-375DB541B0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BECCC1-01F7-35CB-1379-6DCC763A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QGIS + Deepness</a:t>
            </a:r>
            <a:endParaRPr lang="ru-RU" sz="5400"/>
          </a:p>
        </p:txBody>
      </p:sp>
      <p:sp>
        <p:nvSpPr>
          <p:cNvPr id="7178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127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03BAD2-EFA8-708A-F0E1-D7E9F481B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ru-RU" sz="2200"/>
              <a:t> Бесплатный плагин Deepness для QGIS</a:t>
            </a:r>
          </a:p>
          <a:p>
            <a:r>
              <a:rPr lang="ru-RU" sz="2200"/>
              <a:t>Возможности: сегментация, классификация, детекция объектов</a:t>
            </a:r>
          </a:p>
          <a:p>
            <a:r>
              <a:rPr lang="ru-RU" sz="2200"/>
              <a:t>Поддержка TensorFlow и PyTorch</a:t>
            </a:r>
          </a:p>
          <a:p>
            <a:r>
              <a:rPr lang="ru-RU" sz="2200"/>
              <a:t>Удобный интерфейс для картографов и исследователей</a:t>
            </a:r>
          </a:p>
          <a:p>
            <a:endParaRPr lang="ru-RU" sz="2200"/>
          </a:p>
        </p:txBody>
      </p:sp>
      <p:pic>
        <p:nvPicPr>
          <p:cNvPr id="7171" name="Picture 3" descr="Plugin icon">
            <a:extLst>
              <a:ext uri="{FF2B5EF4-FFF2-40B4-BE49-F238E27FC236}">
                <a16:creationId xmlns:a16="http://schemas.microsoft.com/office/drawing/2014/main" xmlns="" id="{99AF3903-7D98-4204-A44B-3691DD512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380" y="183764"/>
            <a:ext cx="2522860" cy="252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F2E93C-D2F7-18F4-B325-DB278DE311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799" b="9379"/>
          <a:stretch>
            <a:fillRect/>
          </a:stretch>
        </p:blipFill>
        <p:spPr>
          <a:xfrm>
            <a:off x="8155964" y="3732605"/>
            <a:ext cx="2669692" cy="252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9028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332</Words>
  <Application>Microsoft Office PowerPoint</Application>
  <PresentationFormat>Широкоэкранный</PresentationFormat>
  <Paragraphs>65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Тема Office</vt:lpstr>
      <vt:lpstr>Оцифровка карт с помощью нейросетей Технологии, вызовы и перспективы</vt:lpstr>
      <vt:lpstr>Введение</vt:lpstr>
      <vt:lpstr>Цели и задачи</vt:lpstr>
      <vt:lpstr>Обучение нейросетей</vt:lpstr>
      <vt:lpstr>Технологические вызовы</vt:lpstr>
      <vt:lpstr>Примеры применения</vt:lpstr>
      <vt:lpstr>Преимущества и ограничения</vt:lpstr>
      <vt:lpstr>Перспективы</vt:lpstr>
      <vt:lpstr>QGIS + Deepness</vt:lpstr>
      <vt:lpstr>Сравнение результатов нейросеть</vt:lpstr>
      <vt:lpstr>Сравнение результатов ручная обработка</vt:lpstr>
      <vt:lpstr>MapFlow</vt:lpstr>
      <vt:lpstr>Сравнение результатов нейросеть</vt:lpstr>
      <vt:lpstr>Сравнение результатов ручная обработка</vt:lpstr>
      <vt:lpstr>GIS Panorama</vt:lpstr>
      <vt:lpstr>Сравнение результатов нейросеть</vt:lpstr>
      <vt:lpstr>Сравнение результатов ручная обработка</vt:lpstr>
      <vt:lpstr>Заключение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Оцифровка карт с помощью нейросетей Технологии, вызовы и перспективы</dc:title>
  <dc:creator>Герасимов Никита Алексеевич</dc:creator>
  <cp:lastModifiedBy>Уралгеоинформ</cp:lastModifiedBy>
  <cp:revision>5</cp:revision>
  <dcterms:created xsi:type="dcterms:W3CDTF">2025-09-10T15:08:08Z</dcterms:created>
  <dcterms:modified xsi:type="dcterms:W3CDTF">2025-09-19T13:34:01Z</dcterms:modified>
</cp:coreProperties>
</file>