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438" r:id="rId2"/>
    <p:sldId id="439" r:id="rId3"/>
    <p:sldId id="440" r:id="rId4"/>
    <p:sldId id="441" r:id="rId5"/>
    <p:sldId id="443" r:id="rId6"/>
    <p:sldId id="444" r:id="rId7"/>
    <p:sldId id="450" r:id="rId8"/>
    <p:sldId id="445" r:id="rId9"/>
    <p:sldId id="446" r:id="rId10"/>
    <p:sldId id="451" r:id="rId11"/>
    <p:sldId id="353" r:id="rId12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FF"/>
    <a:srgbClr val="005DA8"/>
    <a:srgbClr val="00ACE9"/>
    <a:srgbClr val="0033CC"/>
    <a:srgbClr val="062894"/>
    <a:srgbClr val="FFCCCC"/>
    <a:srgbClr val="FF9999"/>
    <a:srgbClr val="732CAE"/>
    <a:srgbClr val="F725C0"/>
    <a:srgbClr val="F8B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65009" autoAdjust="0"/>
  </p:normalViewPr>
  <p:slideViewPr>
    <p:cSldViewPr>
      <p:cViewPr varScale="1">
        <p:scale>
          <a:sx n="47" d="100"/>
          <a:sy n="47" d="100"/>
        </p:scale>
        <p:origin x="186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>
      <p:cViewPr varScale="1">
        <p:scale>
          <a:sx n="75" d="100"/>
          <a:sy n="75" d="100"/>
        </p:scale>
        <p:origin x="171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80;&#1072;&#1085;&#1072;\Downloads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Средняя численность работников отрасли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rgbClr val="005DA8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Численность, тыс.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Лист1!$C$12:$E$12</c:f>
              <c:strCache>
                <c:ptCount val="3"/>
                <c:pt idx="0">
                  <c:v>1980-1990</c:v>
                </c:pt>
                <c:pt idx="1">
                  <c:v>2020</c:v>
                </c:pt>
                <c:pt idx="2">
                  <c:v>2022</c:v>
                </c:pt>
              </c:strCache>
            </c:strRef>
          </c:cat>
          <c:val>
            <c:numRef>
              <c:f>Лист1!$C$13:$E$13</c:f>
              <c:numCache>
                <c:formatCode>General</c:formatCode>
                <c:ptCount val="3"/>
                <c:pt idx="0">
                  <c:v>50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3-439B-B173-5DE72B09A90E}"/>
            </c:ext>
          </c:extLst>
        </c:ser>
        <c:ser>
          <c:idx val="1"/>
          <c:order val="1"/>
          <c:tx>
            <c:strRef>
              <c:f>Лист1!$B$14</c:f>
              <c:strCache>
                <c:ptCount val="1"/>
                <c:pt idx="0">
                  <c:v>Академические знания,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Лист1!$C$12:$E$12</c:f>
              <c:strCache>
                <c:ptCount val="3"/>
                <c:pt idx="0">
                  <c:v>1980-1990</c:v>
                </c:pt>
                <c:pt idx="1">
                  <c:v>2020</c:v>
                </c:pt>
                <c:pt idx="2">
                  <c:v>2022</c:v>
                </c:pt>
              </c:strCache>
            </c:strRef>
          </c:cat>
          <c:val>
            <c:numRef>
              <c:f>Лист1!$C$14:$E$14</c:f>
              <c:numCache>
                <c:formatCode>General</c:formatCode>
                <c:ptCount val="3"/>
                <c:pt idx="0">
                  <c:v>19</c:v>
                </c:pt>
                <c:pt idx="1">
                  <c:v>6.76</c:v>
                </c:pt>
                <c:pt idx="2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3-439B-B173-5DE72B09A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792752"/>
        <c:axId val="566797016"/>
      </c:barChart>
      <c:catAx>
        <c:axId val="56679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797016"/>
        <c:crosses val="autoZero"/>
        <c:auto val="1"/>
        <c:lblAlgn val="ctr"/>
        <c:lblOffset val="100"/>
        <c:noMultiLvlLbl val="0"/>
      </c:catAx>
      <c:valAx>
        <c:axId val="566797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79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5DA8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005DA8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Лист1!$C$24</c:f>
              <c:strCache>
                <c:ptCount val="1"/>
                <c:pt idx="0">
                  <c:v>Студенты - соискатели мест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Лист1!$B$25:$B$27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Лист1!$C$25:$C$27</c:f>
              <c:numCache>
                <c:formatCode>General</c:formatCode>
                <c:ptCount val="3"/>
                <c:pt idx="0">
                  <c:v>2</c:v>
                </c:pt>
                <c:pt idx="1">
                  <c:v>28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7-493F-9486-510EB9828227}"/>
            </c:ext>
          </c:extLst>
        </c:ser>
        <c:ser>
          <c:idx val="1"/>
          <c:order val="1"/>
          <c:tx>
            <c:strRef>
              <c:f>Лист1!$D$24</c:f>
              <c:strCache>
                <c:ptCount val="1"/>
                <c:pt idx="0">
                  <c:v>Практиканты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Лист1!$B$25:$B$27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Лист1!$D$25:$D$27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7-493F-9486-510EB9828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086496"/>
        <c:axId val="73085512"/>
      </c:barChart>
      <c:lineChart>
        <c:grouping val="standard"/>
        <c:varyColors val="0"/>
        <c:ser>
          <c:idx val="2"/>
          <c:order val="2"/>
          <c:tx>
            <c:strRef>
              <c:f>Лист1!$E$24</c:f>
              <c:strCache>
                <c:ptCount val="1"/>
                <c:pt idx="0">
                  <c:v>Из них трудоустроены постоянно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005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047-493F-9486-510EB982822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5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7-493F-9486-510EB9828227}"/>
              </c:ext>
            </c:extLst>
          </c:dPt>
          <c:cat>
            <c:numRef>
              <c:f>Лист1!$B$25:$B$27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Лист1!$E$25:$E$27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47-493F-9486-510EB9828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86496"/>
        <c:axId val="73085512"/>
      </c:lineChart>
      <c:catAx>
        <c:axId val="730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85512"/>
        <c:crosses val="autoZero"/>
        <c:auto val="1"/>
        <c:lblAlgn val="ctr"/>
        <c:lblOffset val="100"/>
        <c:noMultiLvlLbl val="0"/>
      </c:catAx>
      <c:valAx>
        <c:axId val="7308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8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0E451E-849F-4294-9285-B5507753B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4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252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6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0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6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2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0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6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3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5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0252">
              <a:spcBef>
                <a:spcPts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0E451E-849F-4294-9285-B5507753B76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2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0E9A-0542-4848-BEA4-48AF5AEEB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EEC1-A2C9-427F-BE10-EAF3EE58B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58481-C42D-4E2B-8C72-3D0DB2BA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C8CE-631E-4F4A-B78B-2FFC832C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1B2B-F3A8-404F-840C-20F6C5C59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C88A-EECF-4106-B471-040C56A9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BA70-932F-42B0-ADED-65BF4EC0E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3D46-1F0E-4F69-B396-3771EFA05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4BBD-67E0-4BAF-9AB4-FFCA7B0A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B011-5961-44AF-AEFC-1922E8BC5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352E-CE78-43C1-888C-4F43C0AB9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868F3C-6D45-4EE1-A889-691D30811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hyperlink" Target="https://rosreestr.gov.ru/press/archive/rosreestr-otrasli-prostranstvennykh-dannykh-nuzhny-kadry/" TargetMode="Externa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artetika.ru/tpost/lod6amljn1-geografiya-rinka-truda-v-sfere-gis-i-kar" TargetMode="Externa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wm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w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w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w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-6404" y="2420888"/>
            <a:ext cx="1219840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5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синергетических эффектах при сотрудничестве с профессиональными образовательными организациями в условиях кадрового голода.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6803" y="6309326"/>
            <a:ext cx="12175197" cy="523220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«ЦИФРОВАЯ РЕАЛЬНОСТЬ: космические и пространственные данные, технологии обработки»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Совместная международная научно-техническая конференция. Минск, 2024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879976" y="5467927"/>
            <a:ext cx="6228749" cy="6297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rgbClr val="005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Центра профессиональных компетенций</a:t>
            </a:r>
          </a:p>
          <a:p>
            <a:pPr algn="r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ru-RU" dirty="0">
                <a:solidFill>
                  <a:srgbClr val="005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Диана Хайдукова</a:t>
            </a:r>
          </a:p>
          <a:p>
            <a:pPr algn="r" eaLnBrk="1" hangingPunct="1">
              <a:lnSpc>
                <a:spcPts val="800"/>
              </a:lnSpc>
              <a:spcBef>
                <a:spcPct val="50000"/>
              </a:spcBef>
              <a:defRPr/>
            </a:pPr>
            <a:r>
              <a:rPr lang="ru-RU" sz="1050" dirty="0">
                <a:solidFill>
                  <a:srgbClr val="005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 ПМ Стандарт С011-004015-2200</a:t>
            </a:r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 flipV="1">
            <a:off x="-6404" y="5301205"/>
            <a:ext cx="12198404" cy="2"/>
          </a:xfrm>
          <a:prstGeom prst="line">
            <a:avLst/>
          </a:prstGeom>
          <a:noFill/>
          <a:ln w="25400">
            <a:solidFill>
              <a:srgbClr val="007C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6404" y="1108078"/>
            <a:ext cx="1219840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5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ПУБЛИЧНО-ПРАВОВОЙ КОМПАНИИ «РОСКАДАСТР»</a:t>
            </a:r>
          </a:p>
          <a:p>
            <a:pPr algn="ctr" eaLnBrk="1" hangingPunct="1"/>
            <a:r>
              <a:rPr lang="ru-RU" sz="2000" b="1" dirty="0">
                <a:solidFill>
                  <a:srgbClr val="005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«УРАЛГЕОИНФОРМ»</a:t>
            </a:r>
            <a:endParaRPr lang="en-US" sz="2000" b="1" dirty="0">
              <a:solidFill>
                <a:srgbClr val="005D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13" y="10446"/>
            <a:ext cx="8309241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3996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5680" y="270408"/>
            <a:ext cx="8854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Заключение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35357-8C65-7935-70D0-1C72B5050A0A}"/>
              </a:ext>
            </a:extLst>
          </p:cNvPr>
          <p:cNvSpPr txBox="1"/>
          <p:nvPr/>
        </p:nvSpPr>
        <p:spPr>
          <a:xfrm>
            <a:off x="6557608" y="1134148"/>
            <a:ext cx="5283094" cy="5440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ru-RU" sz="1600" b="1" kern="600" dirty="0">
                <a:solidFill>
                  <a:srgbClr val="005DA8"/>
                </a:solidFill>
              </a:rPr>
              <a:t>Социальная синергия:</a:t>
            </a:r>
          </a:p>
          <a:p>
            <a:pPr marL="285750" marR="0" lvl="0" indent="-28575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повышение гибкости деятельности организаций,</a:t>
            </a:r>
          </a:p>
          <a:p>
            <a:pPr marL="285750" marR="0" lvl="0" indent="-28575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усиление мотивационной функции,</a:t>
            </a:r>
          </a:p>
          <a:p>
            <a:pPr marL="285750" marR="0" lvl="0" indent="-28575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стимулирование роста сознательности, творческих и продуктивных способностей.</a:t>
            </a:r>
          </a:p>
          <a:p>
            <a:pPr marR="0" lvl="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ru-RU" sz="1600" b="1" kern="600" dirty="0">
                <a:solidFill>
                  <a:srgbClr val="005DA8"/>
                </a:solidFill>
              </a:rPr>
              <a:t>Технико-производственная синергия:</a:t>
            </a:r>
          </a:p>
          <a:p>
            <a:pPr marL="360000" marR="0" lvl="0" indent="-360000" algn="just" defTabSz="914400" latinLnBrk="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оптимизация использования материальных ресурсов организаций,</a:t>
            </a:r>
          </a:p>
          <a:p>
            <a:pPr marL="285750" marR="0" lvl="0" indent="-28575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 трансфера знаний и технологий.</a:t>
            </a:r>
          </a:p>
          <a:p>
            <a:pPr marR="0" lvl="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ru-RU" sz="1600" b="1" kern="600" dirty="0">
                <a:solidFill>
                  <a:srgbClr val="005DA8"/>
                </a:solidFill>
              </a:rPr>
              <a:t>Экономическая синергия:</a:t>
            </a:r>
          </a:p>
          <a:p>
            <a:pPr marL="285750" marR="0" lvl="0" indent="-28575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взаимная интеграция ресурсов, условий и экономико-финансового анализа;</a:t>
            </a:r>
          </a:p>
          <a:p>
            <a:pPr marR="0" lvl="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ru-RU" sz="1600" b="1" kern="600" dirty="0">
                <a:solidFill>
                  <a:srgbClr val="005DA8"/>
                </a:solidFill>
              </a:rPr>
              <a:t>Организационная синергия:</a:t>
            </a:r>
          </a:p>
          <a:p>
            <a:pPr marL="285750" marR="0" lvl="0" indent="-285750" algn="just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kern="600" dirty="0">
                <a:solidFill>
                  <a:srgbClr val="005DA8"/>
                </a:solidFill>
              </a:rPr>
              <a:t> создание организационно-процессной структуры, устанавливающей основные правила сотрудничества на основе координации и специализации.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7973C8-6736-1EBB-D03D-955D442DD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0" y="2912366"/>
            <a:ext cx="6194848" cy="3425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F46F76-6D3E-604A-2988-6E3391E31C83}"/>
              </a:ext>
            </a:extLst>
          </p:cNvPr>
          <p:cNvSpPr txBox="1"/>
          <p:nvPr/>
        </p:nvSpPr>
        <p:spPr>
          <a:xfrm>
            <a:off x="574132" y="1253720"/>
            <a:ext cx="5521867" cy="138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latinLnBrk="0">
              <a:lnSpc>
                <a:spcPct val="107000"/>
              </a:lnSpc>
              <a:spcAft>
                <a:spcPts val="800"/>
              </a:spcAft>
              <a:buClrTx/>
              <a:buSzTx/>
              <a:tabLst/>
              <a:defRPr/>
            </a:pPr>
            <a:r>
              <a:rPr lang="ru-RU" sz="2000" b="1" kern="600" dirty="0">
                <a:solidFill>
                  <a:srgbClr val="005DA8"/>
                </a:solidFill>
              </a:rPr>
              <a:t>Синергетический эффект при сотрудничестве Филиала УГИ с профессиональными образовательными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171490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CF6166-113D-48CB-9950-67E8FCBB9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581128"/>
            <a:ext cx="1512167" cy="17799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5BFE90-389F-4C76-AAEB-212D77DF3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6" y="0"/>
            <a:ext cx="4067534" cy="1250331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22ABA395-209F-4562-ACFA-67833C20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68" y="3789910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3996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3920BD-573A-0EB1-701E-C67D8763D336}"/>
              </a:ext>
            </a:extLst>
          </p:cNvPr>
          <p:cNvSpPr/>
          <p:nvPr/>
        </p:nvSpPr>
        <p:spPr>
          <a:xfrm>
            <a:off x="37366" y="6381328"/>
            <a:ext cx="12035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00ACE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https://rosreestr.gov.ru/press/archive/rosreestr-otrasli-prostranstvennykh-dannykh-nuzhny-kadry/</a:t>
            </a:r>
            <a:endParaRPr lang="ru-RU" sz="1200" dirty="0">
              <a:solidFill>
                <a:srgbClr val="00ACE9"/>
              </a:solidFill>
            </a:endParaRPr>
          </a:p>
          <a:p>
            <a:pPr algn="ctr"/>
            <a:endParaRPr lang="ru-RU" sz="1200" dirty="0">
              <a:solidFill>
                <a:srgbClr val="00ACE9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ACE9"/>
              </a:solidFill>
            </a:endParaRPr>
          </a:p>
          <a:p>
            <a:pPr algn="ctr"/>
            <a:endParaRPr lang="ru-RU" sz="1200" b="1" dirty="0">
              <a:solidFill>
                <a:srgbClr val="00ACE9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Численность работников в области геодезии, картографии и пространственных данных 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C1830DD-DD13-4FA0-8753-1681DA4AF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569064"/>
              </p:ext>
            </p:extLst>
          </p:nvPr>
        </p:nvGraphicFramePr>
        <p:xfrm>
          <a:off x="673117" y="1001741"/>
          <a:ext cx="11111515" cy="525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61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3996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Вакансии и активные резюме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на рынке труда ГИС-технологий. 2023 год.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751CFD7-4D46-DE37-28F3-C37012858293}"/>
              </a:ext>
            </a:extLst>
          </p:cNvPr>
          <p:cNvSpPr/>
          <p:nvPr/>
        </p:nvSpPr>
        <p:spPr>
          <a:xfrm>
            <a:off x="-23279" y="6351711"/>
            <a:ext cx="12198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00ACE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https://cartetika.ru/tpost/lod6amljn1-geografiya-rinka-truda-v-sfere-gis-i-kar</a:t>
            </a:r>
            <a:endParaRPr lang="ru-RU" sz="1200" b="1" u="sng" dirty="0">
              <a:solidFill>
                <a:srgbClr val="00ACE9"/>
              </a:solidFill>
            </a:endParaRPr>
          </a:p>
          <a:p>
            <a:pPr algn="ctr"/>
            <a:endParaRPr lang="ru-RU" sz="1200" b="1" u="sng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116853E-B2CC-45B1-11F9-796EF464FE21}"/>
              </a:ext>
            </a:extLst>
          </p:cNvPr>
          <p:cNvSpPr/>
          <p:nvPr/>
        </p:nvSpPr>
        <p:spPr>
          <a:xfrm>
            <a:off x="9551800" y="3109638"/>
            <a:ext cx="2664880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400" b="1" dirty="0">
                <a:solidFill>
                  <a:srgbClr val="005DA8"/>
                </a:solidFill>
              </a:rPr>
              <a:t>2700 </a:t>
            </a:r>
          </a:p>
          <a:p>
            <a:pPr algn="ctr"/>
            <a:r>
              <a:rPr lang="ru-RU" sz="2400" b="1" dirty="0">
                <a:solidFill>
                  <a:srgbClr val="005DA8"/>
                </a:solidFill>
              </a:rPr>
              <a:t>резюме </a:t>
            </a:r>
          </a:p>
          <a:p>
            <a:endParaRPr lang="ru-RU" b="1" dirty="0">
              <a:solidFill>
                <a:srgbClr val="005DA8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FFCA4F-75E6-46A9-B071-EE72E9EC78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95" y="1010036"/>
            <a:ext cx="6918005" cy="518850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5D7CA3-2B61-4F71-9BCC-60FB11B90F74}"/>
              </a:ext>
            </a:extLst>
          </p:cNvPr>
          <p:cNvSpPr/>
          <p:nvPr/>
        </p:nvSpPr>
        <p:spPr>
          <a:xfrm>
            <a:off x="-17268" y="3103296"/>
            <a:ext cx="2651063" cy="110799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2400" b="1" dirty="0">
                <a:solidFill>
                  <a:srgbClr val="005DA8"/>
                </a:solidFill>
              </a:rPr>
              <a:t>900</a:t>
            </a:r>
          </a:p>
          <a:p>
            <a:pPr algn="ctr"/>
            <a:r>
              <a:rPr lang="ru-RU" sz="2400" b="1" dirty="0">
                <a:solidFill>
                  <a:srgbClr val="005DA8"/>
                </a:solidFill>
              </a:rPr>
              <a:t> вакансий</a:t>
            </a:r>
          </a:p>
          <a:p>
            <a:endParaRPr lang="ru-RU" b="1" dirty="0">
              <a:solidFill>
                <a:srgbClr val="005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3996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Навыки, указанные в активных резюме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на рынке труда ГИС-технологий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C8049-EDD0-4DF7-8D30-9ACCD97B4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8888"/>
          <a:stretch/>
        </p:blipFill>
        <p:spPr>
          <a:xfrm>
            <a:off x="1191793" y="1138137"/>
            <a:ext cx="9802010" cy="54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1528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2279577" y="85742"/>
            <a:ext cx="979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+mj-lt"/>
              </a:rPr>
              <a:t>Направления подготовки профессиональных образовательных организаций высшего образования РФ 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25D7FB7-3BA5-8F71-4765-F3DA93A5E81B}"/>
              </a:ext>
            </a:extLst>
          </p:cNvPr>
          <p:cNvGrpSpPr/>
          <p:nvPr/>
        </p:nvGrpSpPr>
        <p:grpSpPr>
          <a:xfrm>
            <a:off x="6054931" y="4611284"/>
            <a:ext cx="5168899" cy="2122467"/>
            <a:chOff x="6508417" y="4753482"/>
            <a:chExt cx="5168899" cy="21224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111F49C-5AD8-4973-669C-1CC96414D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417" y="4753482"/>
              <a:ext cx="1500489" cy="212246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0DF5ED4-2A58-ABF9-1001-2E909A378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362" y="5327051"/>
              <a:ext cx="3590954" cy="1072797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3E00E1-3637-27A9-2333-E206CF677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9" y="4915013"/>
            <a:ext cx="4692650" cy="1515011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866D7AF-BC71-A2A5-C434-70AF44718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47569"/>
              </p:ext>
            </p:extLst>
          </p:nvPr>
        </p:nvGraphicFramePr>
        <p:xfrm>
          <a:off x="862148" y="1185480"/>
          <a:ext cx="10439431" cy="334802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968718">
                  <a:extLst>
                    <a:ext uri="{9D8B030D-6E8A-4147-A177-3AD203B41FA5}">
                      <a16:colId xmlns:a16="http://schemas.microsoft.com/office/drawing/2014/main" val="2147194188"/>
                    </a:ext>
                  </a:extLst>
                </a:gridCol>
                <a:gridCol w="6915485">
                  <a:extLst>
                    <a:ext uri="{9D8B030D-6E8A-4147-A177-3AD203B41FA5}">
                      <a16:colId xmlns:a16="http://schemas.microsoft.com/office/drawing/2014/main" val="2901075756"/>
                    </a:ext>
                  </a:extLst>
                </a:gridCol>
                <a:gridCol w="1555228">
                  <a:extLst>
                    <a:ext uri="{9D8B030D-6E8A-4147-A177-3AD203B41FA5}">
                      <a16:colId xmlns:a16="http://schemas.microsoft.com/office/drawing/2014/main" val="1210406907"/>
                    </a:ext>
                  </a:extLst>
                </a:gridCol>
              </a:tblGrid>
              <a:tr h="606608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                                          Направление подготовки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Вузы РФ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090828"/>
                  </a:ext>
                </a:extLst>
              </a:tr>
              <a:tr h="60660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05.03.03 (05.04.03)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Картография и геоинформатика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19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397588"/>
                  </a:ext>
                </a:extLst>
              </a:tr>
              <a:tr h="90991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09.03.02 (09.04.02)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Информационные системы и технологии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(направление геоинформационные системы)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37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150008"/>
                  </a:ext>
                </a:extLst>
              </a:tr>
              <a:tr h="60660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21.03.03 (21.04.03)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Геодезия и дистанционное зондирование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19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765745"/>
                  </a:ext>
                </a:extLst>
              </a:tr>
              <a:tr h="61828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21.05.01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Прикладная геодезия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16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266270"/>
                  </a:ext>
                </a:extLst>
              </a:tr>
            </a:tbl>
          </a:graphicData>
        </a:graphic>
      </p:graphicFrame>
      <p:pic>
        <p:nvPicPr>
          <p:cNvPr id="13" name="Graphic 311">
            <a:extLst>
              <a:ext uri="{FF2B5EF4-FFF2-40B4-BE49-F238E27FC236}">
                <a16:creationId xmlns:a16="http://schemas.microsoft.com/office/drawing/2014/main" id="{97A5B4E2-8B60-C8B8-F1BC-6DB3597C8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9349" y="1238845"/>
            <a:ext cx="479227" cy="510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8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1528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Матрица компетенций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8D2E81D-777B-D2A8-C3C0-A70C9D9B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809" y="1068744"/>
            <a:ext cx="8568952" cy="53644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1DA3A-004C-4B5B-81D5-E59AA5B97E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1" y="1369393"/>
            <a:ext cx="1318864" cy="195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372050-2732-42D0-B792-A9F8E554F3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5" y="2493702"/>
            <a:ext cx="1318864" cy="195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CF7B02-C0C0-430D-BE1D-A0FD51D55B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1" y="4130532"/>
            <a:ext cx="1318864" cy="195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CB8FCE-FB0D-4524-A4C8-4BA3DC2123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74" t="4178" r="3156" b="3500"/>
          <a:stretch/>
        </p:blipFill>
        <p:spPr>
          <a:xfrm>
            <a:off x="10156406" y="5004448"/>
            <a:ext cx="1538288" cy="143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397318-8B48-49FD-978F-9C01A1142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98882" y="3213598"/>
            <a:ext cx="2372318" cy="175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1DBBE2-C5BB-443F-8DDC-DFE4DA7A6F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2894" y="1116707"/>
            <a:ext cx="1629612" cy="217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1528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33288" y="-63174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Летняя производственная практика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 в Филиале ППК «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Роскадастр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» «Уралгеоинформ»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18102-B83A-7028-CEE0-79C69E4E377F}"/>
              </a:ext>
            </a:extLst>
          </p:cNvPr>
          <p:cNvSpPr txBox="1"/>
          <p:nvPr/>
        </p:nvSpPr>
        <p:spPr>
          <a:xfrm>
            <a:off x="1343472" y="1077898"/>
            <a:ext cx="10441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«Практико-ориентированные механизмы подготовки молодого специалиста»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«Индивидуальность – это плюс» – дуальное обучение и научное курирование выпускных квалификационных работ, индивидуальная траектория развития молодого специалиста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 Репрезентативность резюме соискателей</a:t>
            </a:r>
          </a:p>
        </p:txBody>
      </p:sp>
      <p:pic>
        <p:nvPicPr>
          <p:cNvPr id="21" name="Graphic 267">
            <a:extLst>
              <a:ext uri="{FF2B5EF4-FFF2-40B4-BE49-F238E27FC236}">
                <a16:creationId xmlns:a16="http://schemas.microsoft.com/office/drawing/2014/main" id="{AF7812F3-B668-D1E0-2ACB-556BEA1B5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392" y="1284924"/>
            <a:ext cx="497295" cy="478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7895F73-EAF1-4266-ABCA-61BD26C06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831164"/>
              </p:ext>
            </p:extLst>
          </p:nvPr>
        </p:nvGraphicFramePr>
        <p:xfrm>
          <a:off x="623392" y="2165638"/>
          <a:ext cx="11449271" cy="446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104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1528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Сотрудничество с учреждениями среднего профессионального образования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18102-B83A-7028-CEE0-79C69E4E377F}"/>
              </a:ext>
            </a:extLst>
          </p:cNvPr>
          <p:cNvSpPr txBox="1"/>
          <p:nvPr/>
        </p:nvSpPr>
        <p:spPr>
          <a:xfrm>
            <a:off x="1271464" y="5042630"/>
            <a:ext cx="10657182" cy="146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«Принимаем экзамен вместе» </a:t>
            </a:r>
            <a:endParaRPr lang="en-US" dirty="0">
              <a:solidFill>
                <a:srgbClr val="005DA8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«Создаем образовательные программы вместе» </a:t>
            </a:r>
            <a:endParaRPr lang="en-US" dirty="0">
              <a:solidFill>
                <a:srgbClr val="005DA8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Участвуем в создании образовательно-производственного центра (кластера) в рамках национального проекта Профессионалитет</a:t>
            </a:r>
            <a:r>
              <a:rPr lang="en-US" dirty="0">
                <a:solidFill>
                  <a:srgbClr val="005DA8"/>
                </a:solidFill>
              </a:rPr>
              <a:t>.</a:t>
            </a:r>
            <a:endParaRPr lang="ru-RU" dirty="0">
              <a:solidFill>
                <a:srgbClr val="005DA8"/>
              </a:solidFill>
            </a:endParaRPr>
          </a:p>
        </p:txBody>
      </p:sp>
      <p:pic>
        <p:nvPicPr>
          <p:cNvPr id="21" name="Graphic 267">
            <a:extLst>
              <a:ext uri="{FF2B5EF4-FFF2-40B4-BE49-F238E27FC236}">
                <a16:creationId xmlns:a16="http://schemas.microsoft.com/office/drawing/2014/main" id="{AF7812F3-B668-D1E0-2ACB-556BEA1B5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672" y="5359957"/>
            <a:ext cx="497295" cy="478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770164-1925-68C3-B588-6E7EE4EA8C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8" y="1155214"/>
            <a:ext cx="5439093" cy="35677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787A3D-C432-8941-2098-0B68C49A9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976" y="1158706"/>
            <a:ext cx="5134679" cy="32735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BB20F0-7585-0D59-DBB0-7B484DEB36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247" y="1717327"/>
            <a:ext cx="5097073" cy="27620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4A5BA3-5CC8-4D6F-82E3-ADA09CBCE7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3372" y="2540268"/>
            <a:ext cx="4949292" cy="22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-23280" y="6639163"/>
            <a:ext cx="12215280" cy="246221"/>
          </a:xfrm>
          <a:prstGeom prst="rect">
            <a:avLst/>
          </a:prstGeom>
          <a:solidFill>
            <a:srgbClr val="007CFF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02D3-AB24-476F-B15C-1C91125F4015}"/>
              </a:ext>
            </a:extLst>
          </p:cNvPr>
          <p:cNvSpPr/>
          <p:nvPr/>
        </p:nvSpPr>
        <p:spPr>
          <a:xfrm>
            <a:off x="-6404" y="0"/>
            <a:ext cx="12198404" cy="1020171"/>
          </a:xfrm>
          <a:prstGeom prst="rect">
            <a:avLst/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553BC5-F2F4-43AA-B77B-5B1E8092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1"/>
          <a:stretch/>
        </p:blipFill>
        <p:spPr>
          <a:xfrm>
            <a:off x="10272464" y="9585"/>
            <a:ext cx="1902733" cy="983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8B636E-E2F6-4641-A880-B57070802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18429"/>
            <a:ext cx="3198877" cy="9833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EDD3D8-3178-747B-3D0E-816050A1BEBC}"/>
              </a:ext>
            </a:extLst>
          </p:cNvPr>
          <p:cNvSpPr/>
          <p:nvPr/>
        </p:nvSpPr>
        <p:spPr>
          <a:xfrm>
            <a:off x="3218133" y="85742"/>
            <a:ext cx="8854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Студенты смежных инженерных профессий 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+mj-lt"/>
              </a:rPr>
              <a:t>(вузы и СПО)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18102-B83A-7028-CEE0-79C69E4E377F}"/>
              </a:ext>
            </a:extLst>
          </p:cNvPr>
          <p:cNvSpPr txBox="1"/>
          <p:nvPr/>
        </p:nvSpPr>
        <p:spPr>
          <a:xfrm>
            <a:off x="960084" y="3605766"/>
            <a:ext cx="5135915" cy="20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Расширение круга поиска молодых специалистов.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Внедрение элементов процессного управления в производство.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5DA8"/>
                </a:solidFill>
              </a:rPr>
              <a:t>Экологичная передача опыта и знаний от поколения к поколению.</a:t>
            </a:r>
          </a:p>
        </p:txBody>
      </p:sp>
      <p:pic>
        <p:nvPicPr>
          <p:cNvPr id="21" name="Graphic 267">
            <a:extLst>
              <a:ext uri="{FF2B5EF4-FFF2-40B4-BE49-F238E27FC236}">
                <a16:creationId xmlns:a16="http://schemas.microsoft.com/office/drawing/2014/main" id="{AF7812F3-B668-D1E0-2ACB-556BEA1B5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764" y="4192361"/>
            <a:ext cx="497295" cy="478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F6BC79C8-ACA5-4DD1-2E90-C8FDF37AE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5979"/>
              </p:ext>
            </p:extLst>
          </p:nvPr>
        </p:nvGraphicFramePr>
        <p:xfrm>
          <a:off x="531453" y="1182346"/>
          <a:ext cx="11130672" cy="15204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044267">
                  <a:extLst>
                    <a:ext uri="{9D8B030D-6E8A-4147-A177-3AD203B41FA5}">
                      <a16:colId xmlns:a16="http://schemas.microsoft.com/office/drawing/2014/main" val="2147194188"/>
                    </a:ext>
                  </a:extLst>
                </a:gridCol>
                <a:gridCol w="4934055">
                  <a:extLst>
                    <a:ext uri="{9D8B030D-6E8A-4147-A177-3AD203B41FA5}">
                      <a16:colId xmlns:a16="http://schemas.microsoft.com/office/drawing/2014/main" val="2901075756"/>
                    </a:ext>
                  </a:extLst>
                </a:gridCol>
                <a:gridCol w="1576175">
                  <a:extLst>
                    <a:ext uri="{9D8B030D-6E8A-4147-A177-3AD203B41FA5}">
                      <a16:colId xmlns:a16="http://schemas.microsoft.com/office/drawing/2014/main" val="1210406907"/>
                    </a:ext>
                  </a:extLst>
                </a:gridCol>
                <a:gridCol w="1576175">
                  <a:extLst>
                    <a:ext uri="{9D8B030D-6E8A-4147-A177-3AD203B41FA5}">
                      <a16:colId xmlns:a16="http://schemas.microsoft.com/office/drawing/2014/main" val="3120390197"/>
                    </a:ext>
                  </a:extLst>
                </a:gridCol>
              </a:tblGrid>
              <a:tr h="40506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                           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Направление подготовки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Вузы РФ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090828"/>
                  </a:ext>
                </a:extLst>
              </a:tr>
              <a:tr h="62770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21.03.02 (21.04.02)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Землеустройство и кадастры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</a:rPr>
                        <a:t>120</a:t>
                      </a:r>
                      <a:endParaRPr lang="ru-RU" sz="1600" dirty="0">
                        <a:solidFill>
                          <a:srgbClr val="005DA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5888057"/>
                  </a:ext>
                </a:extLst>
              </a:tr>
              <a:tr h="24666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05.03.04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Гидрометеорология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5DA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Метеорология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rgbClr val="005DA8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kern="1200" dirty="0">
                        <a:solidFill>
                          <a:srgbClr val="005DA8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rgbClr val="005DA8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22782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993C5D-7EE5-8F63-29BC-F142180B4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4" y="2908474"/>
            <a:ext cx="3960440" cy="2493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F54590-4A65-DB42-0906-CF192A451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9133" y="4006434"/>
            <a:ext cx="3862994" cy="2515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8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24255</TotalTime>
  <Words>399</Words>
  <Application>Microsoft Office PowerPoint</Application>
  <PresentationFormat>Широкоэкранный</PresentationFormat>
  <Paragraphs>99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Научно-исследовательские и производственные работы</dc:title>
  <dc:creator>lamanov</dc:creator>
  <cp:lastModifiedBy>Диана Хайдукова</cp:lastModifiedBy>
  <cp:revision>353</cp:revision>
  <cp:lastPrinted>2024-09-15T11:58:22Z</cp:lastPrinted>
  <dcterms:created xsi:type="dcterms:W3CDTF">2013-06-13T04:10:30Z</dcterms:created>
  <dcterms:modified xsi:type="dcterms:W3CDTF">2024-09-15T12:16:58Z</dcterms:modified>
</cp:coreProperties>
</file>