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EF88-A855-418F-B73F-75596FE94AA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C1C8B-EEC3-46C6-86DD-C1DF0316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B8E6ED5-8E06-422F-952E-0F1B0BB520BA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EB31-F65E-4E01-8382-11E6D5837354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0CF5-83AE-495C-87A6-9BC84990EA14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1622-EA04-412C-93B9-43F4C6409159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19B6-D092-4249-8F04-4E926E99E5F2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CD3-5AD4-4413-AA0A-993B3D7D0AE9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39A10C-87BC-4780-A652-75E4BD233F94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60B3F9-9DA5-4ABA-8CDA-B47D92D4EA1E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B33-D015-4BF9-8588-5CEC59B1EDE0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78A2-EF0D-4566-842F-96C41CF9E4EC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22B-CAEF-49F6-871E-05B3225663A4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FF3EA5-648B-4E71-85E4-BE21D05B6414}" type="datetime1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05DBFD-F239-4406-B434-4BA8F90CC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458200" cy="25311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Сравнение точности некоторых обратных</a:t>
            </a:r>
            <a:r>
              <a:rPr lang="en-US" sz="3200" dirty="0" smtClean="0"/>
              <a:t> </a:t>
            </a:r>
            <a:r>
              <a:rPr lang="ru-RU" sz="3200" dirty="0" smtClean="0"/>
              <a:t>интегральных</a:t>
            </a:r>
            <a:r>
              <a:rPr lang="en-US" sz="3200" dirty="0" smtClean="0"/>
              <a:t> </a:t>
            </a:r>
            <a:r>
              <a:rPr lang="ru-RU" sz="3200" dirty="0" smtClean="0"/>
              <a:t>преобразовании при решении задач</a:t>
            </a:r>
            <a:r>
              <a:rPr lang="en-US" sz="3200" dirty="0" smtClean="0"/>
              <a:t> </a:t>
            </a:r>
            <a:r>
              <a:rPr lang="ru-RU" sz="3200" dirty="0" smtClean="0"/>
              <a:t>физической геодезии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200" u="sng" dirty="0" err="1" smtClean="0"/>
              <a:t>Дергилёва</a:t>
            </a:r>
            <a:r>
              <a:rPr lang="ru-RU" sz="2200" u="sng" dirty="0" smtClean="0"/>
              <a:t> А.Э.</a:t>
            </a:r>
            <a:r>
              <a:rPr lang="ru-RU" sz="2200" dirty="0" smtClean="0"/>
              <a:t>, </a:t>
            </a:r>
            <a:r>
              <a:rPr lang="ru-RU" sz="2200" dirty="0" err="1" smtClean="0"/>
              <a:t>Попадьёв</a:t>
            </a:r>
            <a:r>
              <a:rPr lang="ru-RU" sz="2200" dirty="0" smtClean="0"/>
              <a:t> В.В.</a:t>
            </a:r>
          </a:p>
          <a:p>
            <a:endParaRPr lang="ru-RU" dirty="0" smtClean="0"/>
          </a:p>
          <a:p>
            <a:r>
              <a:rPr lang="ru-RU" sz="2000" dirty="0" smtClean="0"/>
              <a:t>ППК «</a:t>
            </a:r>
            <a:r>
              <a:rPr lang="ru-RU" sz="2000" dirty="0" err="1" smtClean="0"/>
              <a:t>Роскадастр</a:t>
            </a:r>
            <a:r>
              <a:rPr lang="ru-RU" sz="2000" dirty="0" smtClean="0"/>
              <a:t>», Москва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Выделение зон интегрирования</a:t>
            </a:r>
            <a:endParaRPr lang="ru-RU" sz="2800" dirty="0"/>
          </a:p>
        </p:txBody>
      </p:sp>
      <p:pic>
        <p:nvPicPr>
          <p:cNvPr id="4" name="Содержимое 3" descr="таблица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076" y="1916832"/>
            <a:ext cx="7831372" cy="328412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Первый участок</a:t>
            </a:r>
            <a:endParaRPr lang="ru-RU" sz="2800" dirty="0"/>
          </a:p>
        </p:txBody>
      </p:sp>
      <p:pic>
        <p:nvPicPr>
          <p:cNvPr id="5" name="Содержимое 4" descr="mapN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334519" cy="4002032"/>
          </a:xfrm>
        </p:spPr>
      </p:pic>
      <p:pic>
        <p:nvPicPr>
          <p:cNvPr id="6" name="Содержимое 5" descr="Dg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334519" cy="4002032"/>
          </a:xfrm>
        </p:spPr>
      </p:pic>
      <p:sp>
        <p:nvSpPr>
          <p:cNvPr id="7" name="TextBox 6"/>
          <p:cNvSpPr txBox="1"/>
          <p:nvPr/>
        </p:nvSpPr>
        <p:spPr>
          <a:xfrm>
            <a:off x="1259632" y="573325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Высоты геоида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7332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Смешанные АСТ 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Первый участок</a:t>
            </a:r>
            <a:endParaRPr lang="ru-RU" sz="2800" dirty="0"/>
          </a:p>
        </p:txBody>
      </p:sp>
      <p:pic>
        <p:nvPicPr>
          <p:cNvPr id="5" name="Содержимое 4" descr="deltaDg1_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334519" cy="4002032"/>
          </a:xfrm>
        </p:spPr>
      </p:pic>
      <p:pic>
        <p:nvPicPr>
          <p:cNvPr id="6" name="Содержимое 5" descr="deltaDg1_VM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334519" cy="4002032"/>
          </a:xfrm>
        </p:spPr>
      </p:pic>
      <p:pic>
        <p:nvPicPr>
          <p:cNvPr id="7" name="Рисунок 6" descr="d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5661248"/>
            <a:ext cx="1468044" cy="337138"/>
          </a:xfrm>
          <a:prstGeom prst="rect">
            <a:avLst/>
          </a:prstGeom>
        </p:spPr>
      </p:pic>
      <p:pic>
        <p:nvPicPr>
          <p:cNvPr id="8" name="Рисунок 7" descr="delV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5661248"/>
            <a:ext cx="1412566" cy="28166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Второй участок</a:t>
            </a:r>
            <a:endParaRPr lang="ru-RU" sz="2800" dirty="0"/>
          </a:p>
        </p:txBody>
      </p:sp>
      <p:pic>
        <p:nvPicPr>
          <p:cNvPr id="5" name="Содержимое 4" descr="mapN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38600" cy="3856495"/>
          </a:xfrm>
        </p:spPr>
      </p:pic>
      <p:pic>
        <p:nvPicPr>
          <p:cNvPr id="6" name="Содержимое 5" descr="Dg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038600" cy="3856495"/>
          </a:xfrm>
        </p:spPr>
      </p:pic>
      <p:sp>
        <p:nvSpPr>
          <p:cNvPr id="7" name="TextBox 6"/>
          <p:cNvSpPr txBox="1"/>
          <p:nvPr/>
        </p:nvSpPr>
        <p:spPr>
          <a:xfrm>
            <a:off x="1259632" y="573325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Высоты геоида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7332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Смешанные АСТ 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Второй участок</a:t>
            </a:r>
            <a:endParaRPr lang="ru-RU" sz="2800" dirty="0"/>
          </a:p>
        </p:txBody>
      </p:sp>
      <p:pic>
        <p:nvPicPr>
          <p:cNvPr id="5" name="Содержимое 4" descr="deltaDg2_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8600" cy="3856495"/>
          </a:xfrm>
        </p:spPr>
      </p:pic>
      <p:pic>
        <p:nvPicPr>
          <p:cNvPr id="6" name="Содержимое 5" descr="deltaDg2_VM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038600" cy="3856495"/>
          </a:xfrm>
        </p:spPr>
      </p:pic>
      <p:pic>
        <p:nvPicPr>
          <p:cNvPr id="7" name="Рисунок 6" descr="d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661248"/>
            <a:ext cx="1468044" cy="337138"/>
          </a:xfrm>
          <a:prstGeom prst="rect">
            <a:avLst/>
          </a:prstGeom>
        </p:spPr>
      </p:pic>
      <p:pic>
        <p:nvPicPr>
          <p:cNvPr id="8" name="Рисунок 7" descr="delV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1722" y="5661248"/>
            <a:ext cx="1412566" cy="28166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Третий участок</a:t>
            </a:r>
            <a:endParaRPr lang="ru-RU" sz="2800" dirty="0"/>
          </a:p>
        </p:txBody>
      </p:sp>
      <p:pic>
        <p:nvPicPr>
          <p:cNvPr id="5" name="Содержимое 4" descr="mapN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8600" cy="3812136"/>
          </a:xfrm>
        </p:spPr>
      </p:pic>
      <p:pic>
        <p:nvPicPr>
          <p:cNvPr id="6" name="Содержимое 5" descr="Dg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038600" cy="3812136"/>
          </a:xfrm>
        </p:spPr>
      </p:pic>
      <p:sp>
        <p:nvSpPr>
          <p:cNvPr id="7" name="TextBox 6"/>
          <p:cNvSpPr txBox="1"/>
          <p:nvPr/>
        </p:nvSpPr>
        <p:spPr>
          <a:xfrm>
            <a:off x="1115616" y="544522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Высоты геоида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44522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Смешанные АСТ 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Третий участок</a:t>
            </a:r>
            <a:endParaRPr lang="ru-RU" sz="2800" dirty="0"/>
          </a:p>
        </p:txBody>
      </p:sp>
      <p:pic>
        <p:nvPicPr>
          <p:cNvPr id="5" name="Содержимое 4" descr="deltaDg3_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38600" cy="3812136"/>
          </a:xfrm>
        </p:spPr>
      </p:pic>
      <p:pic>
        <p:nvPicPr>
          <p:cNvPr id="6" name="Содержимое 5" descr="deltaDg3_VM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038600" cy="3812136"/>
          </a:xfrm>
        </p:spPr>
      </p:pic>
      <p:pic>
        <p:nvPicPr>
          <p:cNvPr id="7" name="Рисунок 6" descr="d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5373216"/>
            <a:ext cx="1468044" cy="337138"/>
          </a:xfrm>
          <a:prstGeom prst="rect">
            <a:avLst/>
          </a:prstGeom>
        </p:spPr>
      </p:pic>
      <p:pic>
        <p:nvPicPr>
          <p:cNvPr id="8" name="Рисунок 7" descr="delV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373216"/>
            <a:ext cx="1412566" cy="28166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точности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ru-RU" sz="1600" dirty="0" smtClean="0"/>
              <a:t>абсолютная (истинная) ошибка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средняя ошибка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средняя </a:t>
            </a:r>
            <a:r>
              <a:rPr lang="ru-RU" sz="1600" dirty="0" err="1" smtClean="0"/>
              <a:t>квадратическая</a:t>
            </a:r>
            <a:r>
              <a:rPr lang="ru-RU" sz="1600" dirty="0" smtClean="0"/>
              <a:t> ошибка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(1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380317"/>
            <a:ext cx="4263302" cy="328603"/>
          </a:xfrm>
          <a:prstGeom prst="rect">
            <a:avLst/>
          </a:prstGeom>
        </p:spPr>
      </p:pic>
      <p:pic>
        <p:nvPicPr>
          <p:cNvPr id="5" name="Рисунок 4" descr="(1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411872"/>
            <a:ext cx="4643116" cy="593192"/>
          </a:xfrm>
          <a:prstGeom prst="rect">
            <a:avLst/>
          </a:prstGeom>
        </p:spPr>
      </p:pic>
      <p:pic>
        <p:nvPicPr>
          <p:cNvPr id="6" name="Рисунок 5" descr="(1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693" y="4731999"/>
            <a:ext cx="4890635" cy="78523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точности</a:t>
            </a:r>
            <a:endParaRPr lang="ru-RU" sz="2800" dirty="0"/>
          </a:p>
        </p:txBody>
      </p:sp>
      <p:pic>
        <p:nvPicPr>
          <p:cNvPr id="4" name="Содержимое 3" descr="таблица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293" y="1556793"/>
            <a:ext cx="6149569" cy="461217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ru-RU" sz="1700" dirty="0" smtClean="0"/>
              <a:t>Обратная формула Стокса:</a:t>
            </a:r>
          </a:p>
          <a:p>
            <a:r>
              <a:rPr lang="ru-RU" sz="1700" dirty="0" smtClean="0"/>
              <a:t>присутствует систематическое искажение результатов вычислений искомых значений определяемых величин в меньшую сторону;</a:t>
            </a:r>
          </a:p>
          <a:p>
            <a:r>
              <a:rPr lang="ru-RU" sz="1700" dirty="0" smtClean="0"/>
              <a:t>чувствительна к густоте сетки (пограничные области).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1700" dirty="0" smtClean="0"/>
              <a:t>Обратная формула </a:t>
            </a:r>
            <a:r>
              <a:rPr lang="ru-RU" sz="1700" dirty="0" err="1" smtClean="0"/>
              <a:t>Венинг-Мейнеса</a:t>
            </a:r>
            <a:r>
              <a:rPr lang="ru-RU" sz="1700" dirty="0" smtClean="0"/>
              <a:t>:</a:t>
            </a:r>
          </a:p>
          <a:p>
            <a:r>
              <a:rPr lang="ru-RU" sz="1700" dirty="0" smtClean="0"/>
              <a:t>позволяет получить искомые значения смешанных аномалий силы тяжести с точностью не грубее нескольких сотых </a:t>
            </a:r>
            <a:r>
              <a:rPr lang="ru-RU" sz="1700" dirty="0" err="1" smtClean="0"/>
              <a:t>мГал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не имеет резкой реакции на смену густоты сетки внутри исследуемой территории и за её пределами;</a:t>
            </a:r>
          </a:p>
          <a:p>
            <a:r>
              <a:rPr lang="ru-RU" sz="1700" dirty="0" smtClean="0"/>
              <a:t>нет предпосылок к ухудшению работы алгоритма в зависимости от«сложности» поля и величины искомых значений.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861048"/>
            <a:ext cx="792088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Введение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marL="180000" indent="256032">
              <a:buNone/>
            </a:pPr>
            <a:endParaRPr lang="en-US" sz="1800" dirty="0" smtClean="0"/>
          </a:p>
          <a:p>
            <a:pPr marL="180000" indent="256032">
              <a:buNone/>
            </a:pPr>
            <a:r>
              <a:rPr lang="ru-RU" sz="1700" dirty="0" smtClean="0"/>
              <a:t>Определение гравитационного поля на поверхности морей и океанов:</a:t>
            </a:r>
          </a:p>
          <a:p>
            <a:pPr marL="180000" indent="256032">
              <a:buNone/>
            </a:pPr>
            <a:endParaRPr lang="ru-RU" sz="500" dirty="0" smtClean="0"/>
          </a:p>
          <a:p>
            <a:r>
              <a:rPr lang="ru-RU" sz="1700" dirty="0" smtClean="0"/>
              <a:t>привлечение морской гравиметрии,</a:t>
            </a:r>
          </a:p>
          <a:p>
            <a:pPr>
              <a:buNone/>
            </a:pPr>
            <a:endParaRPr lang="ru-RU" sz="500" dirty="0" smtClean="0"/>
          </a:p>
          <a:p>
            <a:r>
              <a:rPr lang="ru-RU" sz="1700" dirty="0" smtClean="0"/>
              <a:t>определение высоты почти </a:t>
            </a:r>
            <a:r>
              <a:rPr lang="ru-RU" sz="1700" dirty="0" err="1" smtClean="0"/>
              <a:t>уровенной</a:t>
            </a:r>
            <a:r>
              <a:rPr lang="ru-RU" sz="1700" dirty="0" smtClean="0"/>
              <a:t> поверхности океана с </a:t>
            </a:r>
            <a:r>
              <a:rPr lang="ru-RU" sz="1700" dirty="0" err="1" smtClean="0"/>
              <a:t>альтимерического</a:t>
            </a:r>
            <a:r>
              <a:rPr lang="ru-RU" sz="1700" dirty="0" smtClean="0"/>
              <a:t> спутника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1700" i="1" u="sng" dirty="0" smtClean="0">
                <a:solidFill>
                  <a:schemeClr val="accent1"/>
                </a:solidFill>
              </a:rPr>
              <a:t>Теорема Стокса</a:t>
            </a:r>
          </a:p>
          <a:p>
            <a:pPr>
              <a:buNone/>
            </a:pPr>
            <a:r>
              <a:rPr lang="ru-RU" sz="1700" dirty="0" smtClean="0"/>
              <a:t>    </a:t>
            </a:r>
            <a:r>
              <a:rPr lang="ru-RU" sz="1700" i="1" dirty="0" smtClean="0"/>
              <a:t>Если известны масса тела, его угловая скорость вращения и форма внешней </a:t>
            </a:r>
            <a:r>
              <a:rPr lang="ru-RU" sz="1700" i="1" dirty="0" err="1" smtClean="0"/>
              <a:t>уровенной</a:t>
            </a:r>
            <a:r>
              <a:rPr lang="ru-RU" sz="1700" i="1" dirty="0" smtClean="0"/>
              <a:t> поверхности, целиком охватывающей все притягивающие массы, то потенциал силы тяжести и сама сила тяжести однозначно определяются во всём внешнем пространстве и на самой </a:t>
            </a:r>
            <a:r>
              <a:rPr lang="ru-RU" sz="1700" i="1" dirty="0" err="1" smtClean="0"/>
              <a:t>уровенной</a:t>
            </a:r>
            <a:r>
              <a:rPr lang="ru-RU" sz="1700" i="1" dirty="0" smtClean="0"/>
              <a:t> поверхности.</a:t>
            </a:r>
            <a:endParaRPr lang="ru-RU" sz="17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Обратная формула Стокса</a:t>
            </a:r>
            <a:endParaRPr lang="ru-RU" sz="2800" dirty="0"/>
          </a:p>
        </p:txBody>
      </p:sp>
      <p:pic>
        <p:nvPicPr>
          <p:cNvPr id="4" name="Содержимое 3" descr="DgS_glob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291" t="14787" r="5827" b="18725"/>
          <a:stretch>
            <a:fillRect/>
          </a:stretch>
        </p:blipFill>
        <p:spPr>
          <a:xfrm>
            <a:off x="1547664" y="1628800"/>
            <a:ext cx="6585834" cy="3899504"/>
          </a:xfrm>
        </p:spPr>
      </p:pic>
      <p:pic>
        <p:nvPicPr>
          <p:cNvPr id="5" name="Рисунок 4" descr="d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733256"/>
            <a:ext cx="1468044" cy="33713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Обратная формула </a:t>
            </a:r>
            <a:r>
              <a:rPr lang="ru-RU" sz="2800" dirty="0" err="1" smtClean="0"/>
              <a:t>Венинг-Мейнеса</a:t>
            </a:r>
            <a:endParaRPr lang="ru-RU" sz="2800" dirty="0"/>
          </a:p>
        </p:txBody>
      </p:sp>
      <p:pic>
        <p:nvPicPr>
          <p:cNvPr id="4" name="Содержимое 3" descr="DgVM_glob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55" t="14343" r="6701" b="18192"/>
          <a:stretch>
            <a:fillRect/>
          </a:stretch>
        </p:blipFill>
        <p:spPr>
          <a:xfrm>
            <a:off x="1547662" y="1700808"/>
            <a:ext cx="6571283" cy="3909508"/>
          </a:xfrm>
        </p:spPr>
      </p:pic>
      <p:pic>
        <p:nvPicPr>
          <p:cNvPr id="5" name="Рисунок 4" descr="delV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805264"/>
            <a:ext cx="1412566" cy="2816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точности</a:t>
            </a:r>
            <a:endParaRPr lang="ru-RU" sz="2800" dirty="0"/>
          </a:p>
        </p:txBody>
      </p:sp>
      <p:pic>
        <p:nvPicPr>
          <p:cNvPr id="4" name="Содержимое 3" descr="таблица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945" y="2329988"/>
            <a:ext cx="6721423" cy="202602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ru-RU" sz="1700" dirty="0" smtClean="0"/>
              <a:t>Определение аномалий силы тяжести по высотам геоида на локальном участке приводит к результатам очень низкой точности, соответствующие вычисления по уклонениям отвесной линии являются куда более устойчивой задачей.</a:t>
            </a:r>
          </a:p>
          <a:p>
            <a:endParaRPr lang="ru-RU" sz="800" dirty="0" smtClean="0"/>
          </a:p>
          <a:p>
            <a:r>
              <a:rPr lang="ru-RU" sz="1700" dirty="0" smtClean="0"/>
              <a:t>Определение аномалий силы тяжести при проведении глобальных вычислений в обоих случаях выполнено успешно, однако результаты вычислений с использованием обратной формулы </a:t>
            </a:r>
            <a:r>
              <a:rPr lang="ru-RU" sz="1700" dirty="0" err="1" smtClean="0"/>
              <a:t>Венинг-Мейнеса</a:t>
            </a:r>
            <a:r>
              <a:rPr lang="ru-RU" sz="1700" dirty="0" smtClean="0"/>
              <a:t> оказались немного качественнее.</a:t>
            </a:r>
          </a:p>
          <a:p>
            <a:endParaRPr lang="ru-RU" sz="800" dirty="0" smtClean="0"/>
          </a:p>
          <a:p>
            <a:r>
              <a:rPr lang="ru-RU" sz="1700" dirty="0" smtClean="0"/>
              <a:t>В выполненных экспериментах уклонения отвеса были рассмотрены в роли непосредственно измеренных величин, однако на практике они определяются </a:t>
            </a:r>
            <a:r>
              <a:rPr lang="ru-RU" sz="1700" dirty="0" err="1" smtClean="0"/>
              <a:t>дифференциально</a:t>
            </a:r>
            <a:r>
              <a:rPr lang="ru-RU" sz="1700" dirty="0" smtClean="0"/>
              <a:t> по тем же высотам геоида, при этом не было замечено зависимости полученных ошибок от величины значений высот геоида или сложности характера поля.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919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836712"/>
            <a:ext cx="792088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solidFill>
                  <a:schemeClr val="accent1"/>
                </a:solidFill>
              </a:rPr>
              <a:t>    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1"/>
                </a:solidFill>
              </a:rPr>
              <a:t>    </a:t>
            </a:r>
            <a:r>
              <a:rPr lang="ru-RU" sz="1700" i="1" u="sng" dirty="0" smtClean="0">
                <a:solidFill>
                  <a:schemeClr val="accent1"/>
                </a:solidFill>
              </a:rPr>
              <a:t>Теорема Стокса</a:t>
            </a:r>
          </a:p>
          <a:p>
            <a:pPr>
              <a:buNone/>
            </a:pPr>
            <a:r>
              <a:rPr lang="ru-RU" sz="1700" dirty="0" smtClean="0"/>
              <a:t>    </a:t>
            </a:r>
            <a:r>
              <a:rPr lang="ru-RU" sz="1700" i="1" dirty="0" smtClean="0"/>
              <a:t>Если известны масса тела, его угловая скорость вращения и форма внешней </a:t>
            </a:r>
            <a:r>
              <a:rPr lang="ru-RU" sz="1700" i="1" dirty="0" err="1" smtClean="0"/>
              <a:t>уровенной</a:t>
            </a:r>
            <a:r>
              <a:rPr lang="ru-RU" sz="1700" i="1" dirty="0" smtClean="0"/>
              <a:t> поверхности, целиком охватывающей все притягивающие массы, то потенциал силы тяжести и сама сила тяжести однозначно определяются во всём внешнем пространстве и на самой </a:t>
            </a:r>
            <a:r>
              <a:rPr lang="ru-RU" sz="1700" i="1" dirty="0" err="1" smtClean="0"/>
              <a:t>уровенной</a:t>
            </a:r>
            <a:r>
              <a:rPr lang="ru-RU" sz="1700" i="1" dirty="0" smtClean="0"/>
              <a:t> поверхности.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400" i="1" dirty="0" smtClean="0"/>
          </a:p>
          <a:p>
            <a:r>
              <a:rPr lang="ru-RU" sz="1700" dirty="0" smtClean="0"/>
              <a:t>возможно однозначное восстановление всех элементов поля силы тяжести над такой </a:t>
            </a:r>
            <a:r>
              <a:rPr lang="ru-RU" sz="1700" dirty="0" err="1" smtClean="0"/>
              <a:t>уровенной</a:t>
            </a:r>
            <a:r>
              <a:rPr lang="ru-RU" sz="1700" dirty="0" smtClean="0"/>
              <a:t> поверхностью,</a:t>
            </a:r>
          </a:p>
          <a:p>
            <a:endParaRPr lang="ru-RU" sz="800" dirty="0" smtClean="0"/>
          </a:p>
          <a:p>
            <a:r>
              <a:rPr lang="ru-RU" sz="1700" dirty="0" smtClean="0"/>
              <a:t>точность восстановления обычно оценивается по внутренней сходимости,</a:t>
            </a:r>
          </a:p>
          <a:p>
            <a:endParaRPr lang="ru-RU" sz="800" dirty="0" smtClean="0"/>
          </a:p>
          <a:p>
            <a:r>
              <a:rPr lang="ru-RU" sz="1700" dirty="0" smtClean="0"/>
              <a:t>практически не уделено внимание исследованию методических ошибок, возникающих при использовании применяемых интегральных формул теории </a:t>
            </a:r>
            <a:r>
              <a:rPr lang="ru-RU" sz="1700" dirty="0" err="1" smtClean="0"/>
              <a:t>ньютонова</a:t>
            </a:r>
            <a:r>
              <a:rPr lang="ru-RU" sz="1700" dirty="0" smtClean="0"/>
              <a:t> потенциала.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Система ТМ-60</a:t>
            </a:r>
            <a:endParaRPr lang="ru-RU" sz="2800" dirty="0"/>
          </a:p>
        </p:txBody>
      </p:sp>
      <p:pic>
        <p:nvPicPr>
          <p:cNvPr id="4" name="Содержимое 3" descr="figTM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300" t="14310" r="16251" b="19116"/>
          <a:stretch>
            <a:fillRect/>
          </a:stretch>
        </p:blipFill>
        <p:spPr>
          <a:xfrm>
            <a:off x="2051720" y="1988840"/>
            <a:ext cx="4756420" cy="37444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Подготовка исходных данных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1700" dirty="0" smtClean="0"/>
              <a:t>Определение необходимых геометрических и физических постоянных Нормальной Земли;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700" dirty="0" smtClean="0"/>
              <a:t>Вычисление высот </a:t>
            </a:r>
            <a:r>
              <a:rPr lang="ru-RU" sz="1700" dirty="0" err="1" smtClean="0"/>
              <a:t>уровенной</a:t>
            </a:r>
            <a:r>
              <a:rPr lang="ru-RU" sz="1700" dirty="0" smtClean="0"/>
              <a:t> поверхности геоида </a:t>
            </a:r>
            <a:r>
              <a:rPr lang="en-US" sz="1700" dirty="0" smtClean="0"/>
              <a:t>                   </a:t>
            </a:r>
            <a:r>
              <a:rPr lang="ru-RU" sz="1700" dirty="0" smtClean="0"/>
              <a:t>  </a:t>
            </a:r>
            <a:r>
              <a:rPr lang="en-US" sz="1700" dirty="0" smtClean="0"/>
              <a:t>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700" dirty="0" smtClean="0"/>
              <a:t>Определение составляющих уклонений отвеса по модели точечных масс</a:t>
            </a:r>
            <a:endParaRPr lang="en-US" sz="1700" dirty="0" smtClean="0"/>
          </a:p>
          <a:p>
            <a:pPr marL="624078" indent="-514350">
              <a:buFont typeface="+mj-lt"/>
              <a:buAutoNum type="arabicPeriod"/>
            </a:pPr>
            <a:endParaRPr lang="en-US" sz="1700" dirty="0" smtClean="0"/>
          </a:p>
          <a:p>
            <a:pPr marL="624078" indent="-514350">
              <a:buFont typeface="+mj-lt"/>
              <a:buAutoNum type="arabicPeriod"/>
            </a:pPr>
            <a:endParaRPr lang="en-US" sz="1700" dirty="0" smtClean="0"/>
          </a:p>
          <a:p>
            <a:pPr marL="624078" indent="-514350">
              <a:buFont typeface="+mj-lt"/>
              <a:buAutoNum type="arabicPeriod"/>
            </a:pPr>
            <a:endParaRPr lang="en-US" sz="1700" dirty="0" smtClean="0"/>
          </a:p>
          <a:p>
            <a:pPr marL="624078" indent="-514350">
              <a:buFont typeface="+mj-lt"/>
              <a:buAutoNum type="arabicPeriod"/>
            </a:pPr>
            <a:endParaRPr lang="en-US" sz="1700" dirty="0" smtClean="0"/>
          </a:p>
          <a:p>
            <a:pPr marL="624078" indent="-514350">
              <a:buNone/>
            </a:pPr>
            <a:endParaRPr lang="ru-RU" sz="1700" dirty="0" smtClean="0"/>
          </a:p>
          <a:p>
            <a:pPr marL="624078" indent="-514350">
              <a:buNone/>
            </a:pPr>
            <a:r>
              <a:rPr lang="ru-RU" sz="1700" dirty="0" smtClean="0"/>
              <a:t> контроль</a:t>
            </a:r>
          </a:p>
          <a:p>
            <a:pPr marL="624078" indent="-514350">
              <a:buNone/>
            </a:pPr>
            <a:endParaRPr lang="ru-RU" sz="2000" dirty="0"/>
          </a:p>
        </p:txBody>
      </p:sp>
      <p:pic>
        <p:nvPicPr>
          <p:cNvPr id="4" name="Рисунок 3" descr="W0_U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1" y="2146849"/>
            <a:ext cx="1030008" cy="274039"/>
          </a:xfrm>
          <a:prstGeom prst="rect">
            <a:avLst/>
          </a:prstGeom>
        </p:spPr>
      </p:pic>
      <p:pic>
        <p:nvPicPr>
          <p:cNvPr id="5" name="Рисунок 4" descr="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780928"/>
            <a:ext cx="5976664" cy="1366459"/>
          </a:xfrm>
          <a:prstGeom prst="rect">
            <a:avLst/>
          </a:prstGeom>
        </p:spPr>
      </p:pic>
      <p:pic>
        <p:nvPicPr>
          <p:cNvPr id="6" name="Рисунок 5" descr="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4989" y="4725144"/>
            <a:ext cx="5731347" cy="53344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pPr marL="624078" indent="-514350">
              <a:buFont typeface="+mj-lt"/>
              <a:buAutoNum type="arabicPeriod" startAt="4"/>
            </a:pPr>
            <a:endParaRPr lang="en-US" sz="1800" dirty="0" smtClean="0"/>
          </a:p>
          <a:p>
            <a:pPr marL="624078" indent="-514350">
              <a:buFont typeface="+mj-lt"/>
              <a:buAutoNum type="arabicPeriod" startAt="4"/>
            </a:pPr>
            <a:r>
              <a:rPr lang="ru-RU" sz="1700" dirty="0" smtClean="0"/>
              <a:t>Вычисление аномалий силы тяжести по модели точечных масс</a:t>
            </a:r>
          </a:p>
          <a:p>
            <a:pPr marL="624078" indent="-514350">
              <a:buFont typeface="+mj-lt"/>
              <a:buAutoNum type="arabicPeriod" startAt="4"/>
            </a:pPr>
            <a:endParaRPr lang="ru-RU" sz="2000" dirty="0" smtClean="0"/>
          </a:p>
          <a:p>
            <a:pPr marL="624078" indent="-514350">
              <a:buFont typeface="+mj-lt"/>
              <a:buAutoNum type="arabicPeriod" startAt="4"/>
            </a:pPr>
            <a:endParaRPr lang="ru-RU" sz="2000" dirty="0" smtClean="0"/>
          </a:p>
          <a:p>
            <a:pPr marL="624078" indent="-514350">
              <a:buFont typeface="+mj-lt"/>
              <a:buAutoNum type="arabicPeriod" startAt="4"/>
            </a:pPr>
            <a:endParaRPr lang="ru-RU" sz="2000" dirty="0" smtClean="0"/>
          </a:p>
          <a:p>
            <a:pPr marL="624078" indent="-514350">
              <a:buNone/>
            </a:pPr>
            <a:r>
              <a:rPr lang="ru-RU" sz="2000" dirty="0" smtClean="0"/>
              <a:t>        </a:t>
            </a:r>
            <a:r>
              <a:rPr lang="ru-RU" sz="1700" dirty="0" smtClean="0"/>
              <a:t>контроль</a:t>
            </a:r>
          </a:p>
          <a:p>
            <a:pPr marL="624078" indent="-514350">
              <a:buNone/>
            </a:pPr>
            <a:endParaRPr lang="ru-RU" sz="2000" dirty="0" smtClean="0"/>
          </a:p>
          <a:p>
            <a:pPr marL="624078" indent="-514350">
              <a:buNone/>
            </a:pPr>
            <a:endParaRPr lang="ru-RU" sz="2000" dirty="0" smtClean="0"/>
          </a:p>
          <a:p>
            <a:pPr marL="624078" indent="-514350">
              <a:buNone/>
            </a:pPr>
            <a:r>
              <a:rPr lang="ru-RU" sz="2000" dirty="0" smtClean="0"/>
              <a:t>        </a:t>
            </a:r>
            <a:r>
              <a:rPr lang="ru-RU" sz="1700" dirty="0" smtClean="0"/>
              <a:t>тогда</a:t>
            </a:r>
          </a:p>
          <a:p>
            <a:pPr marL="624078" indent="-514350">
              <a:buNone/>
            </a:pPr>
            <a:endParaRPr lang="ru-RU" sz="2000" dirty="0" smtClean="0"/>
          </a:p>
          <a:p>
            <a:pPr marL="624078" indent="-514350">
              <a:buNone/>
            </a:pPr>
            <a:endParaRPr lang="ru-RU" sz="2000" dirty="0" smtClean="0"/>
          </a:p>
          <a:p>
            <a:pPr marL="624078" indent="-514350">
              <a:buNone/>
            </a:pPr>
            <a:r>
              <a:rPr lang="ru-RU" sz="2000" dirty="0" smtClean="0"/>
              <a:t>        </a:t>
            </a:r>
          </a:p>
          <a:p>
            <a:pPr marL="624078" indent="-514350">
              <a:buNone/>
            </a:pPr>
            <a:r>
              <a:rPr lang="ru-RU" sz="2000" dirty="0" smtClean="0"/>
              <a:t>        </a:t>
            </a:r>
            <a:r>
              <a:rPr lang="ru-RU" sz="1700" dirty="0" smtClean="0"/>
              <a:t>Расхождения в вычислении составляющих уклонений отвеса между двумя подходами не превышают 0.004′′ для </a:t>
            </a:r>
            <a:r>
              <a:rPr lang="ru-RU" sz="1700" i="1" dirty="0" err="1" smtClean="0"/>
              <a:t>ξ</a:t>
            </a:r>
            <a:r>
              <a:rPr lang="ru-RU" sz="1700" dirty="0" err="1" smtClean="0"/>
              <a:t> </a:t>
            </a:r>
            <a:r>
              <a:rPr lang="ru-RU" sz="1700" dirty="0" smtClean="0"/>
              <a:t>и 0.012′′ — для </a:t>
            </a:r>
            <a:r>
              <a:rPr lang="ru-RU" sz="1700" i="1" dirty="0" err="1" smtClean="0"/>
              <a:t>η</a:t>
            </a:r>
            <a:r>
              <a:rPr lang="ru-RU" sz="1700" dirty="0" smtClean="0"/>
              <a:t>, а также 0.012 </a:t>
            </a:r>
            <a:r>
              <a:rPr lang="ru-RU" sz="1700" dirty="0" err="1" smtClean="0"/>
              <a:t>мГал</a:t>
            </a:r>
            <a:r>
              <a:rPr lang="ru-RU" sz="1700" dirty="0" smtClean="0"/>
              <a:t> для </a:t>
            </a:r>
            <a:r>
              <a:rPr lang="ru-RU" sz="1700" i="1" dirty="0" smtClean="0"/>
              <a:t>∆</a:t>
            </a:r>
            <a:r>
              <a:rPr lang="ru-RU" sz="1700" i="1" dirty="0" err="1" smtClean="0"/>
              <a:t>g</a:t>
            </a:r>
            <a:r>
              <a:rPr lang="ru-RU" sz="1700" i="1" dirty="0" smtClean="0"/>
              <a:t>.</a:t>
            </a:r>
          </a:p>
          <a:p>
            <a:pPr marL="624078" indent="-514350">
              <a:buNone/>
            </a:pPr>
            <a:endParaRPr lang="ru-RU" sz="2000" dirty="0" smtClean="0"/>
          </a:p>
          <a:p>
            <a:pPr marL="624078" indent="-514350">
              <a:buFont typeface="+mj-lt"/>
              <a:buAutoNum type="arabicPeriod" startAt="4"/>
            </a:pPr>
            <a:endParaRPr lang="ru-RU" sz="2000" dirty="0" smtClean="0"/>
          </a:p>
          <a:p>
            <a:pPr marL="624078" indent="-514350">
              <a:buFont typeface="+mj-lt"/>
              <a:buAutoNum type="arabicPeriod" startAt="4"/>
            </a:pPr>
            <a:endParaRPr lang="ru-RU" dirty="0"/>
          </a:p>
        </p:txBody>
      </p:sp>
      <p:pic>
        <p:nvPicPr>
          <p:cNvPr id="4" name="Рисунок 3" descr="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91674"/>
            <a:ext cx="5078408" cy="657206"/>
          </a:xfrm>
          <a:prstGeom prst="rect">
            <a:avLst/>
          </a:prstGeom>
        </p:spPr>
      </p:pic>
      <p:pic>
        <p:nvPicPr>
          <p:cNvPr id="5" name="Рисунок 4" descr="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24944"/>
            <a:ext cx="4352921" cy="576122"/>
          </a:xfrm>
          <a:prstGeom prst="rect">
            <a:avLst/>
          </a:prstGeom>
        </p:spPr>
      </p:pic>
      <p:pic>
        <p:nvPicPr>
          <p:cNvPr id="6" name="Рисунок 5" descr="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77072"/>
            <a:ext cx="3866419" cy="26458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22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Обратные формулы Стокса и </a:t>
            </a:r>
            <a:r>
              <a:rPr lang="ru-RU" sz="2800" dirty="0" err="1" smtClean="0"/>
              <a:t>Венинг-Мейнеса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/>
              <a:t>Обратная формула Стокса</a:t>
            </a:r>
          </a:p>
          <a:p>
            <a:endParaRPr lang="ru-RU" sz="20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1700" dirty="0" smtClean="0"/>
              <a:t>Обратная формула </a:t>
            </a:r>
            <a:r>
              <a:rPr lang="ru-RU" sz="1700" dirty="0" err="1" smtClean="0"/>
              <a:t>Венинг-Мейнеса</a:t>
            </a:r>
            <a:endParaRPr lang="ru-RU" sz="17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1700" dirty="0" smtClean="0"/>
              <a:t>где [М. С. </a:t>
            </a:r>
            <a:r>
              <a:rPr lang="ru-RU" sz="1700" dirty="0" err="1" smtClean="0"/>
              <a:t>Молоденский</a:t>
            </a:r>
            <a:r>
              <a:rPr lang="ru-RU" sz="1700" dirty="0" smtClean="0"/>
              <a:t>, В. Ф. Еремеев, М. И. Юркина, 1960]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700" dirty="0" smtClean="0"/>
              <a:t>или [</a:t>
            </a:r>
            <a:r>
              <a:rPr lang="en-US" sz="1700" dirty="0" smtClean="0"/>
              <a:t>C. Hwang, 1998]</a:t>
            </a:r>
            <a:endParaRPr lang="ru-RU" sz="17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5193633" cy="695614"/>
          </a:xfrm>
          <a:prstGeom prst="rect">
            <a:avLst/>
          </a:prstGeom>
        </p:spPr>
      </p:pic>
      <p:pic>
        <p:nvPicPr>
          <p:cNvPr id="5" name="Рисунок 4" descr="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2631" y="3000621"/>
            <a:ext cx="5385673" cy="644403"/>
          </a:xfrm>
          <a:prstGeom prst="rect">
            <a:avLst/>
          </a:prstGeom>
        </p:spPr>
      </p:pic>
      <p:pic>
        <p:nvPicPr>
          <p:cNvPr id="6" name="Рисунок 5" descr="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120231"/>
            <a:ext cx="5125352" cy="460897"/>
          </a:xfrm>
          <a:prstGeom prst="rect">
            <a:avLst/>
          </a:prstGeom>
        </p:spPr>
      </p:pic>
      <p:pic>
        <p:nvPicPr>
          <p:cNvPr id="7" name="Рисунок 6" descr="(9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982" y="5169396"/>
            <a:ext cx="5300322" cy="63586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3544"/>
            <a:ext cx="8229600" cy="4729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1800" dirty="0" smtClean="0"/>
              <a:t>     </a:t>
            </a:r>
            <a:r>
              <a:rPr lang="ru-RU" sz="1700" dirty="0" smtClean="0"/>
              <a:t>Для практического использования рассматриваемых формул прибегают к численному интегрированию, для этого дифференциал</a:t>
            </a:r>
            <a:r>
              <a:rPr lang="en-US" sz="1700" dirty="0" smtClean="0"/>
              <a:t>      </a:t>
            </a:r>
            <a:r>
              <a:rPr lang="ru-RU" sz="1700" dirty="0" smtClean="0"/>
              <a:t> </a:t>
            </a:r>
            <a:r>
              <a:rPr lang="en-US" sz="1700" dirty="0" smtClean="0"/>
              <a:t>   </a:t>
            </a:r>
            <a:r>
              <a:rPr lang="ru-RU" sz="1700" dirty="0" smtClean="0"/>
              <a:t>  заменяют элементом площади</a:t>
            </a:r>
            <a:endParaRPr lang="en-US" sz="17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ru-RU" sz="1700" dirty="0" smtClean="0"/>
              <a:t>Тогда обратная формула Стокса примет вид</a:t>
            </a:r>
            <a:endParaRPr lang="en-US" sz="17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1700" dirty="0" smtClean="0"/>
              <a:t>    </a:t>
            </a:r>
            <a:r>
              <a:rPr lang="ru-RU" sz="1700" dirty="0" smtClean="0"/>
              <a:t>а обратная формула </a:t>
            </a:r>
            <a:r>
              <a:rPr lang="ru-RU" sz="1700" dirty="0" err="1" smtClean="0"/>
              <a:t>Венинг-Мейнеса</a:t>
            </a:r>
            <a:endParaRPr lang="en-US" sz="1700" dirty="0" smtClean="0"/>
          </a:p>
          <a:p>
            <a:endParaRPr lang="en-US" sz="2000" dirty="0" smtClean="0"/>
          </a:p>
          <a:p>
            <a:endParaRPr lang="ru-RU" sz="2000" dirty="0"/>
          </a:p>
        </p:txBody>
      </p:sp>
      <p:pic>
        <p:nvPicPr>
          <p:cNvPr id="4" name="Рисунок 3" descr="d_sig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700808"/>
            <a:ext cx="384082" cy="269771"/>
          </a:xfrm>
          <a:prstGeom prst="rect">
            <a:avLst/>
          </a:prstGeom>
        </p:spPr>
      </p:pic>
      <p:pic>
        <p:nvPicPr>
          <p:cNvPr id="5" name="Рисунок 4" descr="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346717"/>
            <a:ext cx="4408400" cy="290195"/>
          </a:xfrm>
          <a:prstGeom prst="rect">
            <a:avLst/>
          </a:prstGeom>
        </p:spPr>
      </p:pic>
      <p:pic>
        <p:nvPicPr>
          <p:cNvPr id="6" name="Рисунок 5" descr="(1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765" y="3242250"/>
            <a:ext cx="5607587" cy="618798"/>
          </a:xfrm>
          <a:prstGeom prst="rect">
            <a:avLst/>
          </a:prstGeom>
        </p:spPr>
      </p:pic>
      <p:pic>
        <p:nvPicPr>
          <p:cNvPr id="7" name="Рисунок 6" descr="(1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3781" y="4580530"/>
            <a:ext cx="5846571" cy="64867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Выделение зон интегрирования</a:t>
            </a:r>
            <a:endParaRPr lang="ru-RU" sz="2800" dirty="0"/>
          </a:p>
        </p:txBody>
      </p:sp>
      <p:pic>
        <p:nvPicPr>
          <p:cNvPr id="4" name="Содержимое 3" descr="zoni_set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5" y="1772816"/>
            <a:ext cx="3024567" cy="3191811"/>
          </a:xfrm>
        </p:spPr>
      </p:pic>
      <p:sp>
        <p:nvSpPr>
          <p:cNvPr id="5" name="TextBox 4"/>
          <p:cNvSpPr txBox="1"/>
          <p:nvPr/>
        </p:nvSpPr>
        <p:spPr>
          <a:xfrm>
            <a:off x="1619672" y="5445224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Схема деления поверхности интегрирования на зоны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DBFD-F239-4406-B434-4BA8F90CC4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</TotalTime>
  <Words>583</Words>
  <Application>Microsoft Office PowerPoint</Application>
  <PresentationFormat>Экран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Сравнение точности некоторых обратных интегральных преобразовании при решении задач физической геодезии</vt:lpstr>
      <vt:lpstr>Введение</vt:lpstr>
      <vt:lpstr>Слайд 3</vt:lpstr>
      <vt:lpstr>Система ТМ-60</vt:lpstr>
      <vt:lpstr>Подготовка исходных данных</vt:lpstr>
      <vt:lpstr>Слайд 6</vt:lpstr>
      <vt:lpstr>Обратные формулы Стокса и Венинг-Мейнеса</vt:lpstr>
      <vt:lpstr>Слайд 8</vt:lpstr>
      <vt:lpstr>Выделение зон интегрирования</vt:lpstr>
      <vt:lpstr>Выделение зон интегрирования</vt:lpstr>
      <vt:lpstr>Первый участок</vt:lpstr>
      <vt:lpstr>Первый участок</vt:lpstr>
      <vt:lpstr>Второй участок</vt:lpstr>
      <vt:lpstr>Второй участок</vt:lpstr>
      <vt:lpstr>Третий участок</vt:lpstr>
      <vt:lpstr>Третий участок</vt:lpstr>
      <vt:lpstr>Оценка точности</vt:lpstr>
      <vt:lpstr>Оценка точности</vt:lpstr>
      <vt:lpstr>Выводы</vt:lpstr>
      <vt:lpstr>Обратная формула Стокса</vt:lpstr>
      <vt:lpstr>Обратная формула Венинг-Мейнеса</vt:lpstr>
      <vt:lpstr>Оценка точности</vt:lpstr>
      <vt:lpstr>Заключение</vt:lpstr>
      <vt:lpstr>Спасибо за внимание!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точности некоторых обратных интегральных преобразовании при решении задач физической геодезии</dc:title>
  <dc:creator>Злой Чекист</dc:creator>
  <cp:lastModifiedBy>Злой Чекист</cp:lastModifiedBy>
  <cp:revision>51</cp:revision>
  <dcterms:created xsi:type="dcterms:W3CDTF">2024-09-13T21:08:30Z</dcterms:created>
  <dcterms:modified xsi:type="dcterms:W3CDTF">2024-09-17T18:59:19Z</dcterms:modified>
</cp:coreProperties>
</file>