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77" r:id="rId4"/>
    <p:sldId id="278" r:id="rId5"/>
    <p:sldId id="280" r:id="rId6"/>
    <p:sldId id="279" r:id="rId7"/>
    <p:sldId id="282" r:id="rId8"/>
    <p:sldId id="281" r:id="rId9"/>
    <p:sldId id="262" r:id="rId10"/>
    <p:sldId id="258" r:id="rId11"/>
    <p:sldId id="268" r:id="rId12"/>
    <p:sldId id="267" r:id="rId13"/>
    <p:sldId id="266" r:id="rId14"/>
    <p:sldId id="269" r:id="rId15"/>
    <p:sldId id="265" r:id="rId16"/>
    <p:sldId id="275" r:id="rId17"/>
    <p:sldId id="276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3AA2-758D-4558-80FB-00EDFFEF8EB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1AB0-52E6-41CE-AAEB-05DCF6E3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0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4969-BADF-40A8-9B13-4FEDA6B1EA6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3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0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5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0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9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8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F507DA7-A609-3C4B-ADE0-3195CDC34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164"/>
            <a:ext cx="12192000" cy="32836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87149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3A9F430-D57C-2249-9965-B23C1AA8958A}"/>
              </a:ext>
            </a:extLst>
          </p:cNvPr>
          <p:cNvCxnSpPr>
            <a:cxnSpLocks/>
          </p:cNvCxnSpPr>
          <p:nvPr userDrawn="1"/>
        </p:nvCxnSpPr>
        <p:spPr>
          <a:xfrm>
            <a:off x="403537" y="838214"/>
            <a:ext cx="1138492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03CDA-0466-0546-8FFC-A474ED10F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6" y="188367"/>
            <a:ext cx="109565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4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7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6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2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4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5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33171-954C-4DD9-A370-8D3AF57E8137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DA65-4203-4DA9-8059-FCFE2A73D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9D8CA-4E5C-4A48-B708-EEEDBA134B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9248" y="6153908"/>
            <a:ext cx="8720432" cy="3190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600">
                <a:solidFill>
                  <a:schemeClr val="bg1"/>
                </a:solidFill>
              </a:rPr>
              <a:t>                                                             </a:t>
            </a:r>
            <a:r>
              <a:rPr lang="ru-RU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Екатеринбург, 2025 г.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436E1-75B9-494C-A8E2-2C1DA0749C8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211002" y="2197558"/>
            <a:ext cx="7299153" cy="2387600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РАЗВИТИЯ СПУТНИКОВЫХ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ГЕОДЕЗИЧЕСКИХ СЕТЕЙ</a:t>
            </a:r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7085A2A0-280A-4D7E-8EE2-B62FC292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719" y="1972225"/>
            <a:ext cx="2973770" cy="299449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41E644C-2D24-4191-8F29-22C5F737BDCC}"/>
              </a:ext>
            </a:extLst>
          </p:cNvPr>
          <p:cNvSpPr txBox="1">
            <a:spLocks/>
          </p:cNvSpPr>
          <p:nvPr/>
        </p:nvSpPr>
        <p:spPr>
          <a:xfrm>
            <a:off x="122614" y="5141714"/>
            <a:ext cx="3894854" cy="10038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8" name="Рисунок 7" descr="roskadastr-logo">
            <a:extLst>
              <a:ext uri="{FF2B5EF4-FFF2-40B4-BE49-F238E27FC236}">
                <a16:creationId xmlns:a16="http://schemas.microsoft.com/office/drawing/2014/main" id="{9D86BB47-7E95-4DC1-A722-95C9342E5B6D}"/>
              </a:ext>
            </a:extLst>
          </p:cNvPr>
          <p:cNvPicPr/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68" y="296130"/>
            <a:ext cx="1926634" cy="3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D24D4-B1E8-48A3-B7C2-EE3A416D0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83" y="145345"/>
            <a:ext cx="1810650" cy="6615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86065CF-4E68-4AE5-A341-FE0A1C179888}"/>
              </a:ext>
            </a:extLst>
          </p:cNvPr>
          <p:cNvSpPr txBox="1">
            <a:spLocks/>
          </p:cNvSpPr>
          <p:nvPr/>
        </p:nvSpPr>
        <p:spPr>
          <a:xfrm>
            <a:off x="4017468" y="5141713"/>
            <a:ext cx="3501403" cy="10038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66715"/>
            <a:ext cx="4576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Докладчик: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Лапшин Алексей Юрьевич, к.т.н.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отдела космической геодезии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904827"/>
            <a:ext cx="444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Соавторы: Мельник Г.Э.,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Попадьёв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79" y="1038537"/>
            <a:ext cx="7490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XXIV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Международная научно-техническая конференция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«Цифровая реальность: космические и пространственные данные,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обработки»</a:t>
            </a:r>
          </a:p>
        </p:txBody>
      </p:sp>
    </p:spTree>
    <p:extLst>
      <p:ext uri="{BB962C8B-B14F-4D97-AF65-F5344CB8AC3E}">
        <p14:creationId xmlns:p14="http://schemas.microsoft.com/office/powerpoint/2010/main" val="2953125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6385" y="5"/>
            <a:ext cx="10534651" cy="838199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РАЗВИТИЯ СПУТНИКОВЫХ ГЕОДЕЗИЧЕСКИХ СЕТЕЙ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011" y="820047"/>
            <a:ext cx="1202202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/>
              <a:t>Обновление геодезической измерительной инфраструктуры</a:t>
            </a:r>
            <a:r>
              <a:rPr lang="ru-RU" sz="1900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Повышение стабильности работы пунктов ФАГС и увеличение до </a:t>
            </a:r>
            <a:r>
              <a:rPr lang="ru-RU" sz="1900" b="1" dirty="0"/>
              <a:t>300</a:t>
            </a:r>
            <a:r>
              <a:rPr lang="ru-RU" sz="1900" dirty="0"/>
              <a:t> пунктов к </a:t>
            </a:r>
            <a:r>
              <a:rPr lang="ru-RU" sz="1900" b="1" dirty="0"/>
              <a:t>2030</a:t>
            </a:r>
            <a:r>
              <a:rPr lang="ru-RU" sz="1900" dirty="0"/>
              <a:t> г. и </a:t>
            </a:r>
            <a:r>
              <a:rPr lang="ru-RU" sz="1900" b="1" dirty="0"/>
              <a:t>700 </a:t>
            </a:r>
            <a:r>
              <a:rPr lang="ru-RU" sz="1900" dirty="0"/>
              <a:t>пунктов к </a:t>
            </a:r>
            <a:r>
              <a:rPr lang="ru-RU" sz="1900" b="1" dirty="0"/>
              <a:t>2036</a:t>
            </a:r>
            <a:r>
              <a:rPr lang="ru-RU" sz="1900" dirty="0"/>
              <a:t> г.  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включение пунктов </a:t>
            </a:r>
            <a:r>
              <a:rPr lang="ru-RU" sz="1900" b="1" dirty="0"/>
              <a:t>ФАГС</a:t>
            </a:r>
            <a:r>
              <a:rPr lang="ru-RU" sz="1900" dirty="0"/>
              <a:t> в сеть </a:t>
            </a:r>
            <a:r>
              <a:rPr lang="ru-RU" sz="1900" b="1" dirty="0"/>
              <a:t>IGS</a:t>
            </a:r>
            <a:r>
              <a:rPr lang="ru-RU" sz="1900" dirty="0"/>
              <a:t>.</a:t>
            </a:r>
          </a:p>
          <a:p>
            <a:pPr algn="just"/>
            <a:r>
              <a:rPr lang="ru-RU" sz="1900" b="1" dirty="0"/>
              <a:t>Совершенствование методов обработки данных: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единая цифровая платформа для сбора, обработки и предоставления данных в режиме реального времени;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набор сервисов для создания востребованных продуктов и обеспечения эффективных механизмов взаимодействия с пользователями;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разработка отечественного открытого программного обеспечения для анализа и обработки измерительных данных, полученных методами космической геодезии;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на основе разработанного ПО сервис по определению и уточнению параметров точных орбит навигационных космических аппаратов ГНСС (ГЛОНАСС, GPS, </a:t>
            </a:r>
            <a:r>
              <a:rPr lang="ru-RU" sz="1900" dirty="0" err="1"/>
              <a:t>Galileo</a:t>
            </a:r>
            <a:r>
              <a:rPr lang="ru-RU" sz="1900" dirty="0"/>
              <a:t>, </a:t>
            </a:r>
            <a:r>
              <a:rPr lang="ru-RU" sz="1900" dirty="0" err="1"/>
              <a:t>BaiDou</a:t>
            </a:r>
            <a:r>
              <a:rPr lang="ru-RU" sz="1900" dirty="0"/>
              <a:t>); </a:t>
            </a:r>
          </a:p>
          <a:p>
            <a:pPr algn="just"/>
            <a:r>
              <a:rPr lang="ru-RU" sz="1900" b="1" dirty="0"/>
              <a:t>Модернизация координатной основы: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 создание динамической и статической систем отсчёта координат</a:t>
            </a:r>
            <a:endParaRPr lang="ru-RU" sz="1900" b="1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создание региональной динамической системы отсчёта координат EATRF/RTRF;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создание государственной модели движений и деформаций земной поверхности;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900" dirty="0"/>
              <a:t>вывод и переход на модернизированные государственные системы отсчёта координат.</a:t>
            </a:r>
          </a:p>
          <a:p>
            <a:endParaRPr lang="ru-RU" sz="1100" dirty="0"/>
          </a:p>
          <a:p>
            <a:endParaRPr lang="ru-RU" sz="11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7" y="95209"/>
            <a:ext cx="1228896" cy="64779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783684" y="6492872"/>
            <a:ext cx="408316" cy="365125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BE21CA-A3FE-4309-958A-99CD00563680}" type="slidenum">
              <a:rPr lang="ru-RU" smtClean="0"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>
                <a:defRPr/>
              </a:pPr>
              <a:t>10</a:t>
            </a:fld>
            <a:endParaRPr lang="ru-RU" dirty="0"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60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605299" y="176497"/>
            <a:ext cx="10568473" cy="5501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И ПРИОРИТЕТЫ ПРИ ПРОЕКТИРОВАНИИ ФАГС</a:t>
            </a:r>
          </a:p>
        </p:txBody>
      </p:sp>
      <p:sp>
        <p:nvSpPr>
          <p:cNvPr id="8" name="Rectangle: Rounded Corners 1168"/>
          <p:cNvSpPr/>
          <p:nvPr/>
        </p:nvSpPr>
        <p:spPr>
          <a:xfrm>
            <a:off x="145368" y="1276304"/>
            <a:ext cx="6401752" cy="615112"/>
          </a:xfrm>
          <a:prstGeom prst="roundRect">
            <a:avLst>
              <a:gd name="adj" fmla="val 4127"/>
            </a:avLst>
          </a:prstGeom>
          <a:solidFill>
            <a:schemeClr val="bg1"/>
          </a:solidFill>
          <a:ln w="9525">
            <a:noFill/>
          </a:ln>
          <a:effectLst>
            <a:glow rad="101520">
              <a:srgbClr val="81C0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0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6"/>
          <p:cNvSpPr/>
          <p:nvPr/>
        </p:nvSpPr>
        <p:spPr>
          <a:xfrm>
            <a:off x="1379318" y="1329977"/>
            <a:ext cx="448736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2400" b="1" dirty="0"/>
              <a:t>Сейсмическое районирование</a:t>
            </a:r>
          </a:p>
        </p:txBody>
      </p:sp>
      <p:sp>
        <p:nvSpPr>
          <p:cNvPr id="11" name="Rectangle: Rounded Corners 1168"/>
          <p:cNvSpPr/>
          <p:nvPr/>
        </p:nvSpPr>
        <p:spPr>
          <a:xfrm>
            <a:off x="145368" y="2283531"/>
            <a:ext cx="6401752" cy="827192"/>
          </a:xfrm>
          <a:prstGeom prst="roundRect">
            <a:avLst>
              <a:gd name="adj" fmla="val 4127"/>
            </a:avLst>
          </a:prstGeom>
          <a:solidFill>
            <a:schemeClr val="bg1"/>
          </a:solidFill>
          <a:ln w="9525">
            <a:noFill/>
          </a:ln>
          <a:effectLst>
            <a:glow rad="101520">
              <a:srgbClr val="81C0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0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6"/>
          <p:cNvSpPr/>
          <p:nvPr/>
        </p:nvSpPr>
        <p:spPr>
          <a:xfrm>
            <a:off x="1860545" y="2289479"/>
            <a:ext cx="4941821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2400" b="1" dirty="0"/>
              <a:t>Морские побережья, </a:t>
            </a:r>
          </a:p>
          <a:p>
            <a:r>
              <a:rPr lang="ru-RU" sz="2400" b="1" dirty="0" err="1"/>
              <a:t>уровнемерные</a:t>
            </a:r>
            <a:r>
              <a:rPr lang="ru-RU" sz="2400" b="1" dirty="0"/>
              <a:t> посты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89536" y="1374800"/>
            <a:ext cx="5302464" cy="42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для установления и уточнения систем отсчёта координат, </a:t>
            </a:r>
          </a:p>
          <a:p>
            <a:r>
              <a:rPr lang="ru-RU" sz="2400" dirty="0"/>
              <a:t>высот и ускорения силы тяжести</a:t>
            </a:r>
          </a:p>
          <a:p>
            <a:endParaRPr lang="ru-RU" sz="2400" dirty="0"/>
          </a:p>
          <a:p>
            <a:r>
              <a:rPr lang="ru-RU" sz="2400" dirty="0"/>
              <a:t>   для научных приложений геодезии и смежных наук о Земле</a:t>
            </a:r>
          </a:p>
          <a:p>
            <a:endParaRPr lang="ru-RU" sz="2400" dirty="0"/>
          </a:p>
          <a:p>
            <a:r>
              <a:rPr lang="ru-RU" sz="2400" dirty="0"/>
              <a:t>   для решения прикладных задач</a:t>
            </a:r>
          </a:p>
          <a:p>
            <a:endParaRPr lang="ru-RU" sz="2400" dirty="0"/>
          </a:p>
          <a:p>
            <a:r>
              <a:rPr lang="ru-RU" sz="2400" dirty="0"/>
              <a:t>   по степени охвата территории страны</a:t>
            </a:r>
          </a:p>
          <a:p>
            <a:endParaRPr lang="ru-RU" dirty="0"/>
          </a:p>
        </p:txBody>
      </p:sp>
      <p:sp>
        <p:nvSpPr>
          <p:cNvPr id="22" name="Rectangle: Rounded Corners 1168"/>
          <p:cNvSpPr/>
          <p:nvPr/>
        </p:nvSpPr>
        <p:spPr>
          <a:xfrm>
            <a:off x="145368" y="3422326"/>
            <a:ext cx="6401752" cy="923548"/>
          </a:xfrm>
          <a:prstGeom prst="roundRect">
            <a:avLst>
              <a:gd name="adj" fmla="val 4127"/>
            </a:avLst>
          </a:prstGeom>
          <a:solidFill>
            <a:schemeClr val="bg1"/>
          </a:solidFill>
          <a:ln w="9525">
            <a:noFill/>
          </a:ln>
          <a:effectLst>
            <a:glow rad="101520">
              <a:srgbClr val="81C0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00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0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: Rounded Corners 1168"/>
          <p:cNvSpPr/>
          <p:nvPr/>
        </p:nvSpPr>
        <p:spPr>
          <a:xfrm>
            <a:off x="145368" y="4708026"/>
            <a:ext cx="6404884" cy="1588204"/>
          </a:xfrm>
          <a:prstGeom prst="roundRect">
            <a:avLst>
              <a:gd name="adj" fmla="val 4127"/>
            </a:avLst>
          </a:prstGeom>
          <a:solidFill>
            <a:schemeClr val="bg1"/>
          </a:solidFill>
          <a:ln w="9525">
            <a:noFill/>
          </a:ln>
          <a:effectLst>
            <a:glow rad="101520">
              <a:srgbClr val="81C0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303480">
              <a:lnSpc>
                <a:spcPct val="100000"/>
              </a:lnSpc>
            </a:pPr>
            <a:endParaRPr lang="ru-RU" sz="1470" b="0" strike="noStrike" spc="-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00000"/>
              </a:lnSpc>
            </a:pPr>
            <a:endParaRPr lang="ru-RU" sz="1470" b="0" strike="noStrike" spc="-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070" b="0" strike="noStrike" spc="-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03480">
              <a:lnSpc>
                <a:spcPct val="114000"/>
              </a:lnSpc>
            </a:pPr>
            <a:endParaRPr lang="ru-RU" sz="1470" b="0" strike="noStrike" spc="-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6"/>
          <p:cNvSpPr/>
          <p:nvPr/>
        </p:nvSpPr>
        <p:spPr>
          <a:xfrm>
            <a:off x="1258632" y="3499732"/>
            <a:ext cx="6217081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2400" b="1" dirty="0" err="1"/>
              <a:t>Постледниковое</a:t>
            </a:r>
            <a:r>
              <a:rPr lang="ru-RU" sz="2400" b="1" dirty="0"/>
              <a:t> поднятие</a:t>
            </a:r>
            <a:br>
              <a:rPr lang="ru-RU" sz="2400" b="1" dirty="0"/>
            </a:br>
            <a:r>
              <a:rPr lang="ru-RU" sz="2400" b="1" dirty="0"/>
              <a:t> (</a:t>
            </a:r>
            <a:r>
              <a:rPr lang="ru-RU" sz="2400" b="1" dirty="0" err="1"/>
              <a:t>гляциоизостазия</a:t>
            </a:r>
            <a:r>
              <a:rPr lang="ru-RU" sz="2400" b="1" dirty="0"/>
              <a:t>, </a:t>
            </a:r>
            <a:r>
              <a:rPr lang="en-US" sz="2400" b="1" dirty="0"/>
              <a:t>GIA)</a:t>
            </a:r>
          </a:p>
        </p:txBody>
      </p:sp>
      <p:sp>
        <p:nvSpPr>
          <p:cNvPr id="27" name="Прямоугольник 6"/>
          <p:cNvSpPr/>
          <p:nvPr/>
        </p:nvSpPr>
        <p:spPr>
          <a:xfrm>
            <a:off x="845713" y="4662037"/>
            <a:ext cx="5704539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2400" b="1" dirty="0"/>
              <a:t>Опорные населённые пункты, крупные города, агломерации (с населением &gt; 100 тыс. чел.) административные центры регионов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A8281B-3B63-407C-9567-0603D81AA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8" y="2418877"/>
            <a:ext cx="541383" cy="5564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5AEAA87-F763-430F-82A6-A2B901C25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8" y="3591445"/>
            <a:ext cx="632836" cy="57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02A2B2B-7FB9-47E7-901A-84BA7315F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8" y="1305693"/>
            <a:ext cx="535814" cy="4783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A32D44F-B16E-418A-A364-804415B28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" y="5036444"/>
            <a:ext cx="650927" cy="576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FB8B5C-2F1A-49BB-8FCC-4A04546A8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60" y="1385026"/>
            <a:ext cx="341217" cy="4038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FB8B5C-2F1A-49BB-8FCC-4A04546A8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60" y="2872224"/>
            <a:ext cx="341217" cy="4038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9FB8B5C-2F1A-49BB-8FCC-4A04546A8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60" y="4002584"/>
            <a:ext cx="341217" cy="40386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FB8B5C-2F1A-49BB-8FCC-4A04546A8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60" y="4729079"/>
            <a:ext cx="341217" cy="403865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800936" y="6518753"/>
            <a:ext cx="391064" cy="3572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BE21CA-A3FE-4309-958A-99CD00563680}" type="slidenum">
              <a:rPr lang="ru-RU" sz="1400" smtClean="0"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>
                <a:defRPr/>
              </a:pPr>
              <a:t>11</a:t>
            </a:fld>
            <a:endParaRPr lang="ru-RU" sz="1400" dirty="0"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18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0" y="227013"/>
            <a:ext cx="11977688" cy="4095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 РАЗВИТИЯ ФАГС на 2026-2027 гг.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60" t="12789" r="281" b="7347"/>
          <a:stretch/>
        </p:blipFill>
        <p:spPr>
          <a:xfrm>
            <a:off x="110940" y="782187"/>
            <a:ext cx="11943184" cy="5661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2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62" t="13469" r="511" b="5443"/>
          <a:stretch/>
        </p:blipFill>
        <p:spPr>
          <a:xfrm>
            <a:off x="79669" y="849594"/>
            <a:ext cx="12079124" cy="5637555"/>
          </a:xfrm>
          <a:prstGeom prst="rect">
            <a:avLst/>
          </a:prstGeom>
        </p:spPr>
      </p:pic>
      <p:sp>
        <p:nvSpPr>
          <p:cNvPr id="5" name="Заголовок 2"/>
          <p:cNvSpPr/>
          <p:nvPr/>
        </p:nvSpPr>
        <p:spPr>
          <a:xfrm>
            <a:off x="988129" y="69011"/>
            <a:ext cx="10717916" cy="64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ПРИМЕР ФРАГМЕНТОВ СГС-1 </a:t>
            </a:r>
          </a:p>
          <a:p>
            <a:pPr algn="ctr">
              <a:defRPr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 РЕАЛИЗАЦИИ ПРЕДЫДУЩЕГО ПОДХОДА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783682" y="6564702"/>
            <a:ext cx="408317" cy="293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BE21CA-A3FE-4309-958A-99CD00563680}" type="slidenum">
              <a:rPr lang="ru-RU" sz="1400" smtClean="0"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>
                <a:defRPr/>
              </a:pPr>
              <a:t>13</a:t>
            </a:fld>
            <a:endParaRPr lang="ru-RU" sz="1400" dirty="0"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2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5056" y="6492872"/>
            <a:ext cx="41694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7243763" y="1106488"/>
            <a:ext cx="4948237" cy="4897437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Гравиметрический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Боковая марка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Локальная сеть пунктов: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пункта Лапласа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пункта АГС,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пункта ГВО,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пункта СГС-1 прошлых лет.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8" y="877388"/>
            <a:ext cx="6021061" cy="5672948"/>
          </a:xfrm>
          <a:prstGeom prst="rect">
            <a:avLst/>
          </a:prstGeom>
        </p:spPr>
      </p:pic>
      <p:sp>
        <p:nvSpPr>
          <p:cNvPr id="4" name="Текст 1"/>
          <p:cNvSpPr txBox="1">
            <a:spLocks/>
          </p:cNvSpPr>
          <p:nvPr/>
        </p:nvSpPr>
        <p:spPr>
          <a:xfrm>
            <a:off x="1024782" y="179394"/>
            <a:ext cx="10615127" cy="50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СОСТАВ ПУНКТА ФАГС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2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0" y="-85725"/>
            <a:ext cx="6153150" cy="838199"/>
          </a:xfrm>
        </p:spPr>
        <p:txBody>
          <a:bodyPr>
            <a:noAutofit/>
          </a:bodyPr>
          <a:lstStyle/>
          <a:p>
            <a:pPr algn="ctr" defTabSz="914400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ФАГС ДО 2036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407"/>
          <a:stretch/>
        </p:blipFill>
        <p:spPr>
          <a:xfrm>
            <a:off x="9936446" y="6318474"/>
            <a:ext cx="2255554" cy="539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"/>
            <a:ext cx="1228896" cy="64779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783684" y="6492872"/>
            <a:ext cx="408316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BE21CA-A3FE-4309-958A-99CD00563680}" type="slidenum">
              <a:rPr lang="ru-RU" smtClean="0"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>
                <a:defRPr/>
              </a:pPr>
              <a:t>15</a:t>
            </a:fld>
            <a:endParaRPr lang="ru-RU" dirty="0"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27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ЦЕЛЕВОЙ МОДЕЛИ КОМПЛЕКСНОЙ МОДЕРНИЗАЦИИ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484" t="12193" r="11107" b="14447"/>
          <a:stretch/>
        </p:blipFill>
        <p:spPr>
          <a:xfrm>
            <a:off x="962025" y="746449"/>
            <a:ext cx="10174677" cy="5423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6431" y="6492875"/>
            <a:ext cx="42556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90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B8187-BA71-4E9C-8489-1223BE8DD4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838201"/>
            <a:ext cx="12191999" cy="5480711"/>
          </a:xfrm>
          <a:prstGeom prst="rect">
            <a:avLst/>
          </a:prstGeom>
        </p:spPr>
      </p:pic>
      <p:sp>
        <p:nvSpPr>
          <p:cNvPr id="35" name="Google Shape;2216;p151">
            <a:extLst>
              <a:ext uri="{FF2B5EF4-FFF2-40B4-BE49-F238E27FC236}">
                <a16:creationId xmlns:a16="http://schemas.microsoft.com/office/drawing/2014/main" id="{26162893-5745-441B-B301-97B945D0DC57}"/>
              </a:ext>
            </a:extLst>
          </p:cNvPr>
          <p:cNvSpPr/>
          <p:nvPr/>
        </p:nvSpPr>
        <p:spPr>
          <a:xfrm>
            <a:off x="-3015" y="831864"/>
            <a:ext cx="12192000" cy="6024300"/>
          </a:xfrm>
          <a:prstGeom prst="rect">
            <a:avLst/>
          </a:prstGeom>
          <a:gradFill>
            <a:gsLst>
              <a:gs pos="0">
                <a:srgbClr val="0B82FF">
                  <a:alpha val="53725"/>
                </a:srgbClr>
              </a:gs>
              <a:gs pos="61000">
                <a:srgbClr val="0B82FF">
                  <a:alpha val="53725"/>
                </a:srgbClr>
              </a:gs>
              <a:gs pos="97000">
                <a:srgbClr val="49FEC4">
                  <a:alpha val="70588"/>
                </a:srgbClr>
              </a:gs>
              <a:gs pos="100000">
                <a:srgbClr val="49FEC4">
                  <a:alpha val="70588"/>
                </a:srgbClr>
              </a:gs>
            </a:gsLst>
            <a:lin ang="5999900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3901" y="3"/>
            <a:ext cx="12321517" cy="83819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СИСТЕМ ОТЧЕТА КООРДИНАТ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1924" y="6492872"/>
            <a:ext cx="460075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1898;p137">
            <a:extLst>
              <a:ext uri="{FF2B5EF4-FFF2-40B4-BE49-F238E27FC236}">
                <a16:creationId xmlns:a16="http://schemas.microsoft.com/office/drawing/2014/main" id="{7056F43C-C410-4841-B91E-10247DE4ED7F}"/>
              </a:ext>
            </a:extLst>
          </p:cNvPr>
          <p:cNvSpPr/>
          <p:nvPr/>
        </p:nvSpPr>
        <p:spPr>
          <a:xfrm>
            <a:off x="649085" y="978493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ДИНАМИЧЕСКАЯ СИСТЕМА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1898;p137">
            <a:extLst>
              <a:ext uri="{FF2B5EF4-FFF2-40B4-BE49-F238E27FC236}">
                <a16:creationId xmlns:a16="http://schemas.microsoft.com/office/drawing/2014/main" id="{3CD32E39-AFBD-47A2-BE8F-728EB0B75B09}"/>
              </a:ext>
            </a:extLst>
          </p:cNvPr>
          <p:cNvSpPr/>
          <p:nvPr/>
        </p:nvSpPr>
        <p:spPr>
          <a:xfrm>
            <a:off x="5234518" y="978493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СТАТИЧЕСКАЯ СИСТЕМА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1898;p137">
            <a:extLst>
              <a:ext uri="{FF2B5EF4-FFF2-40B4-BE49-F238E27FC236}">
                <a16:creationId xmlns:a16="http://schemas.microsoft.com/office/drawing/2014/main" id="{6DD07125-CDC7-4ABC-9C0E-6F9785D8CF19}"/>
              </a:ext>
            </a:extLst>
          </p:cNvPr>
          <p:cNvSpPr/>
          <p:nvPr/>
        </p:nvSpPr>
        <p:spPr>
          <a:xfrm>
            <a:off x="9237895" y="973080"/>
            <a:ext cx="2578410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ГСК-2011, СК-95, СК-42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8">
            <a:extLst>
              <a:ext uri="{FF2B5EF4-FFF2-40B4-BE49-F238E27FC236}">
                <a16:creationId xmlns:a16="http://schemas.microsoft.com/office/drawing/2014/main" id="{E0218165-3133-4DCA-A779-EB27CB8D9BD5}"/>
              </a:ext>
            </a:extLst>
          </p:cNvPr>
          <p:cNvSpPr/>
          <p:nvPr/>
        </p:nvSpPr>
        <p:spPr>
          <a:xfrm>
            <a:off x="9647370" y="3089071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Сетка</a:t>
            </a:r>
          </a:p>
        </p:txBody>
      </p:sp>
      <p:cxnSp>
        <p:nvCxnSpPr>
          <p:cNvPr id="66" name="Google Shape;1399;p120">
            <a:extLst>
              <a:ext uri="{FF2B5EF4-FFF2-40B4-BE49-F238E27FC236}">
                <a16:creationId xmlns:a16="http://schemas.microsoft.com/office/drawing/2014/main" id="{3D263656-C6DA-47F4-A85F-36A09EDDECAE}"/>
              </a:ext>
            </a:extLst>
          </p:cNvPr>
          <p:cNvCxnSpPr>
            <a:cxnSpLocks/>
          </p:cNvCxnSpPr>
          <p:nvPr/>
        </p:nvCxnSpPr>
        <p:spPr>
          <a:xfrm>
            <a:off x="2244081" y="5469359"/>
            <a:ext cx="0" cy="322788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id="{52DA1017-2644-42BD-877E-A04868EFCEEB}"/>
              </a:ext>
            </a:extLst>
          </p:cNvPr>
          <p:cNvSpPr/>
          <p:nvPr/>
        </p:nvSpPr>
        <p:spPr>
          <a:xfrm>
            <a:off x="657304" y="1825245"/>
            <a:ext cx="3115559" cy="3616976"/>
          </a:xfrm>
          <a:prstGeom prst="roundRect">
            <a:avLst>
              <a:gd name="adj" fmla="val 13311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9253">
              <a:defRPr/>
            </a:pPr>
            <a:endParaRPr lang="ru-RU" sz="2400" b="1" dirty="0">
              <a:solidFill>
                <a:srgbClr val="00CC99"/>
              </a:solidFill>
              <a:latin typeface="Arial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752DF07-5088-37A1-AF9E-983D341ACBA2}"/>
              </a:ext>
            </a:extLst>
          </p:cNvPr>
          <p:cNvGrpSpPr/>
          <p:nvPr/>
        </p:nvGrpSpPr>
        <p:grpSpPr>
          <a:xfrm>
            <a:off x="1286079" y="2184153"/>
            <a:ext cx="1800000" cy="468000"/>
            <a:chOff x="1219542" y="2129562"/>
            <a:chExt cx="1892806" cy="468000"/>
          </a:xfrm>
        </p:grpSpPr>
        <p:sp>
          <p:nvSpPr>
            <p:cNvPr id="38" name="Google Shape;1170;p116">
              <a:extLst>
                <a:ext uri="{FF2B5EF4-FFF2-40B4-BE49-F238E27FC236}">
                  <a16:creationId xmlns:a16="http://schemas.microsoft.com/office/drawing/2014/main" id="{B0A89295-ACBE-492B-B8CB-5BE3B08EBBCD}"/>
                </a:ext>
              </a:extLst>
            </p:cNvPr>
            <p:cNvSpPr/>
            <p:nvPr/>
          </p:nvSpPr>
          <p:spPr>
            <a:xfrm>
              <a:off x="1219542" y="2129562"/>
              <a:ext cx="1892806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1B736A-84B5-4ADF-BD3C-7539DCFEA370}"/>
                </a:ext>
              </a:extLst>
            </p:cNvPr>
            <p:cNvSpPr txBox="1"/>
            <p:nvPr/>
          </p:nvSpPr>
          <p:spPr>
            <a:xfrm>
              <a:off x="1219542" y="2168182"/>
              <a:ext cx="1892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IGS</a:t>
              </a:r>
              <a:r>
                <a:rPr lang="ru-RU" dirty="0"/>
                <a:t>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E3BC26E-E7B4-3E33-7184-6529EDE7AA09}"/>
              </a:ext>
            </a:extLst>
          </p:cNvPr>
          <p:cNvGrpSpPr/>
          <p:nvPr/>
        </p:nvGrpSpPr>
        <p:grpSpPr>
          <a:xfrm>
            <a:off x="1277250" y="2897870"/>
            <a:ext cx="1800000" cy="584775"/>
            <a:chOff x="1576607" y="2656657"/>
            <a:chExt cx="1402479" cy="653774"/>
          </a:xfrm>
        </p:grpSpPr>
        <p:sp>
          <p:nvSpPr>
            <p:cNvPr id="49" name="Google Shape;1170;p116">
              <a:extLst>
                <a:ext uri="{FF2B5EF4-FFF2-40B4-BE49-F238E27FC236}">
                  <a16:creationId xmlns:a16="http://schemas.microsoft.com/office/drawing/2014/main" id="{01B5C391-4A6C-4836-A542-D8A444AE0002}"/>
                </a:ext>
              </a:extLst>
            </p:cNvPr>
            <p:cNvSpPr/>
            <p:nvPr/>
          </p:nvSpPr>
          <p:spPr>
            <a:xfrm>
              <a:off x="1576607" y="2740418"/>
              <a:ext cx="1394980" cy="52322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DA068-CB91-455A-85CF-E57B731A30AE}"/>
                </a:ext>
              </a:extLst>
            </p:cNvPr>
            <p:cNvSpPr txBox="1"/>
            <p:nvPr/>
          </p:nvSpPr>
          <p:spPr>
            <a:xfrm>
              <a:off x="1576607" y="2656657"/>
              <a:ext cx="1402479" cy="653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ФАГС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400" dirty="0"/>
                <a:t>ОКР </a:t>
              </a:r>
              <a:r>
                <a:rPr lang="ru-RU" sz="1400" dirty="0" err="1"/>
                <a:t>Георелиф</a:t>
              </a:r>
              <a:r>
                <a:rPr lang="ru-RU" sz="1400" dirty="0"/>
                <a:t>-А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0097F58-EE56-295A-81E0-A698B2A708AD}"/>
              </a:ext>
            </a:extLst>
          </p:cNvPr>
          <p:cNvGrpSpPr/>
          <p:nvPr/>
        </p:nvGrpSpPr>
        <p:grpSpPr>
          <a:xfrm>
            <a:off x="1271061" y="3708073"/>
            <a:ext cx="1800000" cy="584775"/>
            <a:chOff x="1219538" y="3285258"/>
            <a:chExt cx="1800000" cy="584775"/>
          </a:xfrm>
        </p:grpSpPr>
        <p:sp>
          <p:nvSpPr>
            <p:cNvPr id="50" name="Google Shape;1170;p116">
              <a:extLst>
                <a:ext uri="{FF2B5EF4-FFF2-40B4-BE49-F238E27FC236}">
                  <a16:creationId xmlns:a16="http://schemas.microsoft.com/office/drawing/2014/main" id="{70333749-CFBD-4964-8461-BD90096DF148}"/>
                </a:ext>
              </a:extLst>
            </p:cNvPr>
            <p:cNvSpPr/>
            <p:nvPr/>
          </p:nvSpPr>
          <p:spPr>
            <a:xfrm>
              <a:off x="1219538" y="3326381"/>
              <a:ext cx="1800000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A17B2F-85C0-489D-B8F0-9209E51DB369}"/>
                </a:ext>
              </a:extLst>
            </p:cNvPr>
            <p:cNvSpPr txBox="1"/>
            <p:nvPr/>
          </p:nvSpPr>
          <p:spPr>
            <a:xfrm>
              <a:off x="1219538" y="3285258"/>
              <a:ext cx="1799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КПДС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400" dirty="0"/>
                <a:t>ОКР Полигон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1DE1EED-F2C3-132E-F9F3-BC13E3F97A5C}"/>
              </a:ext>
            </a:extLst>
          </p:cNvPr>
          <p:cNvGrpSpPr/>
          <p:nvPr/>
        </p:nvGrpSpPr>
        <p:grpSpPr>
          <a:xfrm>
            <a:off x="1261674" y="4468026"/>
            <a:ext cx="1819152" cy="468000"/>
            <a:chOff x="1566927" y="3934914"/>
            <a:chExt cx="1266579" cy="459775"/>
          </a:xfrm>
        </p:grpSpPr>
        <p:sp>
          <p:nvSpPr>
            <p:cNvPr id="51" name="Google Shape;1170;p116">
              <a:extLst>
                <a:ext uri="{FF2B5EF4-FFF2-40B4-BE49-F238E27FC236}">
                  <a16:creationId xmlns:a16="http://schemas.microsoft.com/office/drawing/2014/main" id="{718BFEE6-D168-4A33-A353-971401E3E075}"/>
                </a:ext>
              </a:extLst>
            </p:cNvPr>
            <p:cNvSpPr/>
            <p:nvPr/>
          </p:nvSpPr>
          <p:spPr>
            <a:xfrm>
              <a:off x="1576606" y="3934914"/>
              <a:ext cx="1253245" cy="459775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A9AD6B-B3A6-49AF-B020-C0E403B7A61A}"/>
                </a:ext>
              </a:extLst>
            </p:cNvPr>
            <p:cNvSpPr txBox="1"/>
            <p:nvPr/>
          </p:nvSpPr>
          <p:spPr>
            <a:xfrm>
              <a:off x="1566927" y="3963095"/>
              <a:ext cx="1266579" cy="36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ФСГС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id="{A00188F7-4040-49F7-9069-EAE46AF2DC3D}"/>
              </a:ext>
            </a:extLst>
          </p:cNvPr>
          <p:cNvSpPr/>
          <p:nvPr/>
        </p:nvSpPr>
        <p:spPr>
          <a:xfrm>
            <a:off x="4934031" y="1826706"/>
            <a:ext cx="3716535" cy="3599214"/>
          </a:xfrm>
          <a:prstGeom prst="roundRect">
            <a:avLst>
              <a:gd name="adj" fmla="val 13311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9253">
              <a:defRPr/>
            </a:pPr>
            <a:endParaRPr lang="ru-RU" sz="2400" b="1" dirty="0">
              <a:solidFill>
                <a:srgbClr val="00CC99"/>
              </a:solidFill>
              <a:latin typeface="Arial"/>
            </a:endParaRP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F66AAD33-A301-8509-E708-B26EF2F5B5D7}"/>
              </a:ext>
            </a:extLst>
          </p:cNvPr>
          <p:cNvGrpSpPr/>
          <p:nvPr/>
        </p:nvGrpSpPr>
        <p:grpSpPr>
          <a:xfrm>
            <a:off x="5373288" y="3980175"/>
            <a:ext cx="1800000" cy="369332"/>
            <a:chOff x="5373288" y="3775605"/>
            <a:chExt cx="1800000" cy="369332"/>
          </a:xfrm>
        </p:grpSpPr>
        <p:sp>
          <p:nvSpPr>
            <p:cNvPr id="27" name="Google Shape;1170;p116">
              <a:extLst>
                <a:ext uri="{FF2B5EF4-FFF2-40B4-BE49-F238E27FC236}">
                  <a16:creationId xmlns:a16="http://schemas.microsoft.com/office/drawing/2014/main" id="{CD60EB14-20CE-417E-83C8-A5934FB290EA}"/>
                </a:ext>
              </a:extLst>
            </p:cNvPr>
            <p:cNvSpPr/>
            <p:nvPr/>
          </p:nvSpPr>
          <p:spPr>
            <a:xfrm>
              <a:off x="5373288" y="3784937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1160E4-A31F-48A5-A016-3929950C55E2}"/>
                </a:ext>
              </a:extLst>
            </p:cNvPr>
            <p:cNvSpPr txBox="1"/>
            <p:nvPr/>
          </p:nvSpPr>
          <p:spPr>
            <a:xfrm>
              <a:off x="5373288" y="3775605"/>
              <a:ext cx="179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ВГС</a:t>
              </a: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EC60B4AC-777B-36C3-25F8-107E7D73099F}"/>
              </a:ext>
            </a:extLst>
          </p:cNvPr>
          <p:cNvGrpSpPr/>
          <p:nvPr/>
        </p:nvGrpSpPr>
        <p:grpSpPr>
          <a:xfrm>
            <a:off x="5362763" y="4464890"/>
            <a:ext cx="1810525" cy="385816"/>
            <a:chOff x="5354831" y="4260320"/>
            <a:chExt cx="1810525" cy="385816"/>
          </a:xfrm>
        </p:grpSpPr>
        <p:sp>
          <p:nvSpPr>
            <p:cNvPr id="28" name="Google Shape;1170;p116">
              <a:extLst>
                <a:ext uri="{FF2B5EF4-FFF2-40B4-BE49-F238E27FC236}">
                  <a16:creationId xmlns:a16="http://schemas.microsoft.com/office/drawing/2014/main" id="{32385956-7BA6-403B-BF39-CC33D431F292}"/>
                </a:ext>
              </a:extLst>
            </p:cNvPr>
            <p:cNvSpPr/>
            <p:nvPr/>
          </p:nvSpPr>
          <p:spPr>
            <a:xfrm>
              <a:off x="5354831" y="4260320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631FF1-48AF-46F7-9648-EE5BA9716B3E}"/>
                </a:ext>
              </a:extLst>
            </p:cNvPr>
            <p:cNvSpPr txBox="1"/>
            <p:nvPr/>
          </p:nvSpPr>
          <p:spPr>
            <a:xfrm>
              <a:off x="5365356" y="4276804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СГС-1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456533D-5054-CB0A-F073-0A9B2E1E8FFE}"/>
              </a:ext>
            </a:extLst>
          </p:cNvPr>
          <p:cNvGrpSpPr/>
          <p:nvPr/>
        </p:nvGrpSpPr>
        <p:grpSpPr>
          <a:xfrm>
            <a:off x="5365356" y="4933985"/>
            <a:ext cx="1807932" cy="395062"/>
            <a:chOff x="5365356" y="4729415"/>
            <a:chExt cx="1807932" cy="395062"/>
          </a:xfrm>
        </p:grpSpPr>
        <p:sp>
          <p:nvSpPr>
            <p:cNvPr id="29" name="Google Shape;1170;p116">
              <a:extLst>
                <a:ext uri="{FF2B5EF4-FFF2-40B4-BE49-F238E27FC236}">
                  <a16:creationId xmlns:a16="http://schemas.microsoft.com/office/drawing/2014/main" id="{49764CE1-80D9-4769-A72A-DD35E1F6C48D}"/>
                </a:ext>
              </a:extLst>
            </p:cNvPr>
            <p:cNvSpPr/>
            <p:nvPr/>
          </p:nvSpPr>
          <p:spPr>
            <a:xfrm>
              <a:off x="5365356" y="4729415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B9524-0CFB-4CAD-90EF-D3D90FDA179D}"/>
                </a:ext>
              </a:extLst>
            </p:cNvPr>
            <p:cNvSpPr txBox="1"/>
            <p:nvPr/>
          </p:nvSpPr>
          <p:spPr>
            <a:xfrm>
              <a:off x="5373288" y="4755145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«……»</a:t>
              </a:r>
              <a:endParaRPr lang="ru-RU" sz="800" dirty="0"/>
            </a:p>
          </p:txBody>
        </p:sp>
      </p:grpSp>
      <p:sp>
        <p:nvSpPr>
          <p:cNvPr id="33" name="Google Shape;1170;p116">
            <a:extLst>
              <a:ext uri="{FF2B5EF4-FFF2-40B4-BE49-F238E27FC236}">
                <a16:creationId xmlns:a16="http://schemas.microsoft.com/office/drawing/2014/main" id="{E63D8FFA-030C-4F19-881A-77DDDE2284A5}"/>
              </a:ext>
            </a:extLst>
          </p:cNvPr>
          <p:cNvSpPr/>
          <p:nvPr/>
        </p:nvSpPr>
        <p:spPr>
          <a:xfrm>
            <a:off x="7345679" y="3050472"/>
            <a:ext cx="1254422" cy="492443"/>
          </a:xfrm>
          <a:prstGeom prst="round2DiagRect">
            <a:avLst>
              <a:gd name="adj1" fmla="val 16667"/>
              <a:gd name="adj2" fmla="val 0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642ED2-C326-4F11-9EA5-4108A4C20AC0}"/>
              </a:ext>
            </a:extLst>
          </p:cNvPr>
          <p:cNvSpPr txBox="1"/>
          <p:nvPr/>
        </p:nvSpPr>
        <p:spPr>
          <a:xfrm>
            <a:off x="7313179" y="3101212"/>
            <a:ext cx="137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dirty="0"/>
              <a:t>АГС (ГВО)</a:t>
            </a:r>
            <a:endParaRPr lang="ru-RU" sz="800" dirty="0"/>
          </a:p>
        </p:txBody>
      </p:sp>
      <p:cxnSp>
        <p:nvCxnSpPr>
          <p:cNvPr id="46" name="Соединитель: уступ 108">
            <a:extLst>
              <a:ext uri="{FF2B5EF4-FFF2-40B4-BE49-F238E27FC236}">
                <a16:creationId xmlns:a16="http://schemas.microsoft.com/office/drawing/2014/main" id="{1654FA19-F262-4804-B7AA-CD03ED3379FC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7173288" y="3541393"/>
            <a:ext cx="971237" cy="1602988"/>
          </a:xfrm>
          <a:prstGeom prst="bentConnector2">
            <a:avLst/>
          </a:prstGeom>
          <a:ln w="28575">
            <a:solidFill>
              <a:srgbClr val="5CFED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B1C23C-867B-4429-B903-A190BCF9B492}"/>
              </a:ext>
            </a:extLst>
          </p:cNvPr>
          <p:cNvSpPr txBox="1"/>
          <p:nvPr/>
        </p:nvSpPr>
        <p:spPr>
          <a:xfrm>
            <a:off x="7513082" y="3495927"/>
            <a:ext cx="677108" cy="1628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1600" b="1" dirty="0"/>
              <a:t>После ГНСС- наблюдений</a:t>
            </a:r>
          </a:p>
        </p:txBody>
      </p:sp>
      <p:sp>
        <p:nvSpPr>
          <p:cNvPr id="64" name="Скругленный прямоугольник 8">
            <a:extLst>
              <a:ext uri="{FF2B5EF4-FFF2-40B4-BE49-F238E27FC236}">
                <a16:creationId xmlns:a16="http://schemas.microsoft.com/office/drawing/2014/main" id="{946306FA-852C-46C8-8C9B-6CFCCFCB5747}"/>
              </a:ext>
            </a:extLst>
          </p:cNvPr>
          <p:cNvSpPr/>
          <p:nvPr/>
        </p:nvSpPr>
        <p:spPr>
          <a:xfrm>
            <a:off x="9652197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ГСК – 20</a:t>
            </a:r>
            <a:r>
              <a:rPr lang="en-US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11.xx</a:t>
            </a:r>
            <a:endParaRPr lang="ru-RU" b="1" dirty="0">
              <a:solidFill>
                <a:srgbClr val="395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кругленный прямоугольник 8">
            <a:extLst>
              <a:ext uri="{FF2B5EF4-FFF2-40B4-BE49-F238E27FC236}">
                <a16:creationId xmlns:a16="http://schemas.microsoft.com/office/drawing/2014/main" id="{006D58AD-1ABF-40DD-8A3C-573F4DE04798}"/>
              </a:ext>
            </a:extLst>
          </p:cNvPr>
          <p:cNvSpPr/>
          <p:nvPr/>
        </p:nvSpPr>
        <p:spPr>
          <a:xfrm>
            <a:off x="5136075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Y, Z </a:t>
            </a:r>
            <a:r>
              <a:rPr lang="ru-RU" sz="20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(ТЭ)</a:t>
            </a:r>
          </a:p>
        </p:txBody>
      </p:sp>
      <p:sp>
        <p:nvSpPr>
          <p:cNvPr id="68" name="Скругленный прямоугольник 8">
            <a:extLst>
              <a:ext uri="{FF2B5EF4-FFF2-40B4-BE49-F238E27FC236}">
                <a16:creationId xmlns:a16="http://schemas.microsoft.com/office/drawing/2014/main" id="{F29069B5-28C8-46EF-A8AA-3621D1814379}"/>
              </a:ext>
            </a:extLst>
          </p:cNvPr>
          <p:cNvSpPr/>
          <p:nvPr/>
        </p:nvSpPr>
        <p:spPr>
          <a:xfrm>
            <a:off x="7365385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скоростей</a:t>
            </a:r>
          </a:p>
        </p:txBody>
      </p:sp>
      <p:sp>
        <p:nvSpPr>
          <p:cNvPr id="69" name="Скругленный прямоугольник 8">
            <a:extLst>
              <a:ext uri="{FF2B5EF4-FFF2-40B4-BE49-F238E27FC236}">
                <a16:creationId xmlns:a16="http://schemas.microsoft.com/office/drawing/2014/main" id="{028DC95D-6F5F-4036-B75A-3F071EEA1926}"/>
              </a:ext>
            </a:extLst>
          </p:cNvPr>
          <p:cNvSpPr/>
          <p:nvPr/>
        </p:nvSpPr>
        <p:spPr>
          <a:xfrm>
            <a:off x="1372226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RTRF</a:t>
            </a:r>
            <a:endParaRPr lang="ru-RU" sz="2000" b="1" dirty="0">
              <a:solidFill>
                <a:srgbClr val="395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C6D9C46C-DB1C-4472-AABD-3FBCEE3D2F40}"/>
              </a:ext>
            </a:extLst>
          </p:cNvPr>
          <p:cNvCxnSpPr>
            <a:cxnSpLocks/>
            <a:stCxn id="41" idx="1"/>
            <a:endCxn id="37" idx="0"/>
          </p:cNvCxnSpPr>
          <p:nvPr/>
        </p:nvCxnSpPr>
        <p:spPr>
          <a:xfrm>
            <a:off x="2206865" y="1484239"/>
            <a:ext cx="8219" cy="34100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066D7287-A137-45BE-A7AA-74E7EECE25BC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0520749" y="1489616"/>
            <a:ext cx="0" cy="159945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22384048-4AA0-4062-9C9C-46E347330B91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10525575" y="3531232"/>
            <a:ext cx="1" cy="2271007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39C6F1F6-3112-49A0-B750-08453650EEF2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584621" y="3315993"/>
            <a:ext cx="1062749" cy="1348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2CE45214-8AF8-4F98-813F-DD1C8FE4259E}"/>
              </a:ext>
            </a:extLst>
          </p:cNvPr>
          <p:cNvCxnSpPr>
            <a:cxnSpLocks/>
            <a:stCxn id="64" idx="1"/>
            <a:endCxn id="68" idx="3"/>
          </p:cNvCxnSpPr>
          <p:nvPr/>
        </p:nvCxnSpPr>
        <p:spPr>
          <a:xfrm flipH="1">
            <a:off x="9112143" y="6029161"/>
            <a:ext cx="540054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1970B513-4F70-4D99-A5CF-C2D4661C3DD4}"/>
              </a:ext>
            </a:extLst>
          </p:cNvPr>
          <p:cNvCxnSpPr>
            <a:cxnSpLocks/>
          </p:cNvCxnSpPr>
          <p:nvPr/>
        </p:nvCxnSpPr>
        <p:spPr>
          <a:xfrm flipH="1">
            <a:off x="6895352" y="6019546"/>
            <a:ext cx="479112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B770700C-07F2-4AE3-801C-29EE6C1DC800}"/>
              </a:ext>
            </a:extLst>
          </p:cNvPr>
          <p:cNvCxnSpPr>
            <a:cxnSpLocks/>
            <a:endCxn id="69" idx="3"/>
          </p:cNvCxnSpPr>
          <p:nvPr/>
        </p:nvCxnSpPr>
        <p:spPr>
          <a:xfrm flipH="1">
            <a:off x="3118984" y="6028383"/>
            <a:ext cx="2029610" cy="778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oogle Shape;1399;p120">
            <a:extLst>
              <a:ext uri="{FF2B5EF4-FFF2-40B4-BE49-F238E27FC236}">
                <a16:creationId xmlns:a16="http://schemas.microsoft.com/office/drawing/2014/main" id="{165F8594-58AA-4724-8A91-B7F985813AD9}"/>
              </a:ext>
            </a:extLst>
          </p:cNvPr>
          <p:cNvCxnSpPr>
            <a:cxnSpLocks/>
          </p:cNvCxnSpPr>
          <p:nvPr/>
        </p:nvCxnSpPr>
        <p:spPr>
          <a:xfrm>
            <a:off x="6009454" y="5399153"/>
            <a:ext cx="2751" cy="394223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97456644-7E4A-4FA9-93A0-25C3AF94DC56}"/>
              </a:ext>
            </a:extLst>
          </p:cNvPr>
          <p:cNvSpPr txBox="1"/>
          <p:nvPr/>
        </p:nvSpPr>
        <p:spPr>
          <a:xfrm>
            <a:off x="4715716" y="5445476"/>
            <a:ext cx="303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ИС ФСГС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69533D3-14CA-4161-A3B4-789BD59213F5}"/>
              </a:ext>
            </a:extLst>
          </p:cNvPr>
          <p:cNvSpPr txBox="1"/>
          <p:nvPr/>
        </p:nvSpPr>
        <p:spPr>
          <a:xfrm>
            <a:off x="9889623" y="6477060"/>
            <a:ext cx="127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ФФПД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83B446C8-AEFD-52A2-1114-5B1AD84FC3F6}"/>
              </a:ext>
            </a:extLst>
          </p:cNvPr>
          <p:cNvGrpSpPr/>
          <p:nvPr/>
        </p:nvGrpSpPr>
        <p:grpSpPr>
          <a:xfrm>
            <a:off x="5382910" y="1919339"/>
            <a:ext cx="1800000" cy="402009"/>
            <a:chOff x="1219542" y="2129562"/>
            <a:chExt cx="1892806" cy="475102"/>
          </a:xfrm>
        </p:grpSpPr>
        <p:sp>
          <p:nvSpPr>
            <p:cNvPr id="77" name="Google Shape;1170;p116">
              <a:extLst>
                <a:ext uri="{FF2B5EF4-FFF2-40B4-BE49-F238E27FC236}">
                  <a16:creationId xmlns:a16="http://schemas.microsoft.com/office/drawing/2014/main" id="{85A2D28A-91F3-ECF5-800A-3EFC72182862}"/>
                </a:ext>
              </a:extLst>
            </p:cNvPr>
            <p:cNvSpPr/>
            <p:nvPr/>
          </p:nvSpPr>
          <p:spPr>
            <a:xfrm>
              <a:off x="1219542" y="2129562"/>
              <a:ext cx="1892806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FFB49B-3035-CCAE-6C13-33D620BDC5CC}"/>
                </a:ext>
              </a:extLst>
            </p:cNvPr>
            <p:cNvSpPr txBox="1"/>
            <p:nvPr/>
          </p:nvSpPr>
          <p:spPr>
            <a:xfrm>
              <a:off x="1219542" y="2168181"/>
              <a:ext cx="1892805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IGS</a:t>
              </a:r>
              <a:r>
                <a:rPr lang="ru-RU" dirty="0"/>
                <a:t>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250E881-2C6F-E0FE-4840-75834AABA16D}"/>
              </a:ext>
            </a:extLst>
          </p:cNvPr>
          <p:cNvGrpSpPr/>
          <p:nvPr/>
        </p:nvGrpSpPr>
        <p:grpSpPr>
          <a:xfrm>
            <a:off x="5382910" y="2361987"/>
            <a:ext cx="1800000" cy="584775"/>
            <a:chOff x="1576607" y="2651614"/>
            <a:chExt cx="1402479" cy="730914"/>
          </a:xfrm>
        </p:grpSpPr>
        <p:sp>
          <p:nvSpPr>
            <p:cNvPr id="80" name="Google Shape;1170;p116">
              <a:extLst>
                <a:ext uri="{FF2B5EF4-FFF2-40B4-BE49-F238E27FC236}">
                  <a16:creationId xmlns:a16="http://schemas.microsoft.com/office/drawing/2014/main" id="{E86D1B26-D044-554C-B4CA-FEE662301E8C}"/>
                </a:ext>
              </a:extLst>
            </p:cNvPr>
            <p:cNvSpPr/>
            <p:nvPr/>
          </p:nvSpPr>
          <p:spPr>
            <a:xfrm>
              <a:off x="1576607" y="2740418"/>
              <a:ext cx="1394980" cy="52322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94644E6-DFDB-BEC5-6AC8-66F529093188}"/>
                </a:ext>
              </a:extLst>
            </p:cNvPr>
            <p:cNvSpPr txBox="1"/>
            <p:nvPr/>
          </p:nvSpPr>
          <p:spPr>
            <a:xfrm>
              <a:off x="1576607" y="2651614"/>
              <a:ext cx="1402479" cy="7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ФАГС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400" dirty="0"/>
                <a:t>ОКР </a:t>
              </a:r>
              <a:r>
                <a:rPr lang="ru-RU" sz="1400" dirty="0" err="1"/>
                <a:t>Георелиф</a:t>
              </a:r>
              <a:r>
                <a:rPr lang="ru-RU" sz="1400" dirty="0"/>
                <a:t>-А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2302563-2D1E-1873-9A58-7388E7D8C483}"/>
              </a:ext>
            </a:extLst>
          </p:cNvPr>
          <p:cNvGrpSpPr/>
          <p:nvPr/>
        </p:nvGrpSpPr>
        <p:grpSpPr>
          <a:xfrm>
            <a:off x="5368733" y="2909525"/>
            <a:ext cx="1825930" cy="584775"/>
            <a:chOff x="1219538" y="3258478"/>
            <a:chExt cx="1825930" cy="629758"/>
          </a:xfrm>
        </p:grpSpPr>
        <p:sp>
          <p:nvSpPr>
            <p:cNvPr id="83" name="Google Shape;1170;p116">
              <a:extLst>
                <a:ext uri="{FF2B5EF4-FFF2-40B4-BE49-F238E27FC236}">
                  <a16:creationId xmlns:a16="http://schemas.microsoft.com/office/drawing/2014/main" id="{82E8E9BD-7B72-8537-5F13-558D5CA3E58E}"/>
                </a:ext>
              </a:extLst>
            </p:cNvPr>
            <p:cNvSpPr/>
            <p:nvPr/>
          </p:nvSpPr>
          <p:spPr>
            <a:xfrm>
              <a:off x="1219538" y="3326381"/>
              <a:ext cx="1800000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42A65DE-A295-49D3-17C1-32A03FDC1F2B}"/>
                </a:ext>
              </a:extLst>
            </p:cNvPr>
            <p:cNvSpPr txBox="1"/>
            <p:nvPr/>
          </p:nvSpPr>
          <p:spPr>
            <a:xfrm>
              <a:off x="1245469" y="3258478"/>
              <a:ext cx="1799999" cy="62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КПДС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400" dirty="0"/>
                <a:t>ОКР Полигон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B0A0EB2-38FC-12CE-3294-50D7138D277A}"/>
              </a:ext>
            </a:extLst>
          </p:cNvPr>
          <p:cNvGrpSpPr/>
          <p:nvPr/>
        </p:nvGrpSpPr>
        <p:grpSpPr>
          <a:xfrm>
            <a:off x="5327746" y="3529396"/>
            <a:ext cx="1837610" cy="369332"/>
            <a:chOff x="1546264" y="3933786"/>
            <a:chExt cx="1283587" cy="471692"/>
          </a:xfrm>
        </p:grpSpPr>
        <p:sp>
          <p:nvSpPr>
            <p:cNvPr id="86" name="Google Shape;1170;p116">
              <a:extLst>
                <a:ext uri="{FF2B5EF4-FFF2-40B4-BE49-F238E27FC236}">
                  <a16:creationId xmlns:a16="http://schemas.microsoft.com/office/drawing/2014/main" id="{A8AC898C-C378-A25B-CE82-7A278D63FFE9}"/>
                </a:ext>
              </a:extLst>
            </p:cNvPr>
            <p:cNvSpPr/>
            <p:nvPr/>
          </p:nvSpPr>
          <p:spPr>
            <a:xfrm>
              <a:off x="1576606" y="3934914"/>
              <a:ext cx="1253245" cy="459775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8E59464-F4D7-6786-BCF1-18173A1BFEDD}"/>
                </a:ext>
              </a:extLst>
            </p:cNvPr>
            <p:cNvSpPr txBox="1"/>
            <p:nvPr/>
          </p:nvSpPr>
          <p:spPr>
            <a:xfrm>
              <a:off x="1546264" y="3933786"/>
              <a:ext cx="1266579" cy="47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ФСГС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0231ED8-CB3E-C835-F935-6DDB95584BDB}"/>
              </a:ext>
            </a:extLst>
          </p:cNvPr>
          <p:cNvSpPr txBox="1"/>
          <p:nvPr/>
        </p:nvSpPr>
        <p:spPr>
          <a:xfrm>
            <a:off x="1444982" y="6484257"/>
            <a:ext cx="159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</a:t>
            </a:r>
          </a:p>
        </p:txBody>
      </p:sp>
      <p:cxnSp>
        <p:nvCxnSpPr>
          <p:cNvPr id="116" name="Google Shape;1399;p120">
            <a:extLst>
              <a:ext uri="{FF2B5EF4-FFF2-40B4-BE49-F238E27FC236}">
                <a16:creationId xmlns:a16="http://schemas.microsoft.com/office/drawing/2014/main" id="{7F275266-B0CD-4667-2E5E-0DA004E49161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2244080" y="6256083"/>
            <a:ext cx="1525" cy="310096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cxnSp>
        <p:nvCxnSpPr>
          <p:cNvPr id="125" name="Google Shape;1399;p120">
            <a:extLst>
              <a:ext uri="{FF2B5EF4-FFF2-40B4-BE49-F238E27FC236}">
                <a16:creationId xmlns:a16="http://schemas.microsoft.com/office/drawing/2014/main" id="{1CA07D39-FA65-18BB-D496-822E26E8D7BD}"/>
              </a:ext>
            </a:extLst>
          </p:cNvPr>
          <p:cNvCxnSpPr>
            <a:cxnSpLocks/>
          </p:cNvCxnSpPr>
          <p:nvPr/>
        </p:nvCxnSpPr>
        <p:spPr>
          <a:xfrm>
            <a:off x="10527100" y="6239425"/>
            <a:ext cx="0" cy="269813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21B666F1-A811-B1EA-5014-974BC3370413}"/>
              </a:ext>
            </a:extLst>
          </p:cNvPr>
          <p:cNvCxnSpPr>
            <a:cxnSpLocks/>
          </p:cNvCxnSpPr>
          <p:nvPr/>
        </p:nvCxnSpPr>
        <p:spPr>
          <a:xfrm>
            <a:off x="6792297" y="1491457"/>
            <a:ext cx="8219" cy="34100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5" y="98659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0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505575"/>
            <a:ext cx="274320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491CC383-978F-4B7F-B88C-5B4DEDECE5B4}" type="slidenum">
              <a:rPr lang="ru-RU" sz="1600">
                <a:solidFill>
                  <a:schemeClr val="tx1"/>
                </a:solidFill>
                <a:latin typeface="Montserrat"/>
                <a:cs typeface="Arial"/>
              </a:rPr>
              <a:t>18</a:t>
            </a:fld>
            <a:endParaRPr lang="ru-RU" sz="1600">
              <a:solidFill>
                <a:schemeClr val="tx1"/>
              </a:solidFill>
              <a:latin typeface="Montserrat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99117" y="5414574"/>
            <a:ext cx="6390697" cy="1004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3200">
                <a:latin typeface="Arial Black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</a:rPr>
              <a:t>Спасибо за  внимание!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590" y="3854795"/>
            <a:ext cx="43304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Password2025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8838" t="6909" r="28337" b="5667"/>
          <a:stretch/>
        </p:blipFill>
        <p:spPr>
          <a:xfrm>
            <a:off x="3715675" y="1973418"/>
            <a:ext cx="3073314" cy="3030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 bwMode="auto">
          <a:xfrm>
            <a:off x="7946591" y="1417557"/>
            <a:ext cx="3522155" cy="529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3200">
                <a:latin typeface="Arial Black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defRPr/>
            </a:pPr>
            <a:r>
              <a:rPr lang="ru-RU" sz="4000" dirty="0">
                <a:latin typeface="Montserrat Black"/>
              </a:rPr>
              <a:t>Концепция</a:t>
            </a:r>
            <a:endParaRPr sz="4000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89968" y="959722"/>
            <a:ext cx="5116446" cy="1004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3200">
                <a:latin typeface="Arial Black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defRPr/>
            </a:pPr>
            <a:r>
              <a:rPr lang="ru-RU" sz="4000" dirty="0">
                <a:latin typeface="Montserrat Black"/>
              </a:rPr>
              <a:t>Карта планирования</a:t>
            </a:r>
            <a:endParaRPr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43" y="1947406"/>
            <a:ext cx="3045303" cy="3034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723298" y="6492872"/>
            <a:ext cx="468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DBE21CA-A3FE-4309-958A-99CD00563680}" type="slidenum">
              <a:rPr lang="ru-RU" sz="1400" b="1" smtClean="0">
                <a:solidFill>
                  <a:schemeClr val="tx1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 algn="r">
                <a:defRPr/>
              </a:pPr>
              <a:t>18</a:t>
            </a:fld>
            <a:endParaRPr lang="ru-RU" sz="1400" b="1" dirty="0">
              <a:solidFill>
                <a:schemeClr val="tx1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  <p:pic>
        <p:nvPicPr>
          <p:cNvPr id="20" name="Рисунок 19" descr="roskadastr-logo">
            <a:extLst>
              <a:ext uri="{FF2B5EF4-FFF2-40B4-BE49-F238E27FC236}">
                <a16:creationId xmlns:a16="http://schemas.microsoft.com/office/drawing/2014/main" id="{9D86BB47-7E95-4DC1-A722-95C9342E5B6D}"/>
              </a:ext>
            </a:extLst>
          </p:cNvPr>
          <p:cNvPicPr/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37" y="253142"/>
            <a:ext cx="1926634" cy="3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4D24D4-B1E8-48A3-B7C2-EE3A416D0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52" y="102357"/>
            <a:ext cx="1810650" cy="6615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173813" y="2731810"/>
            <a:ext cx="2581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Логин: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Guest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180591" y="2177824"/>
            <a:ext cx="433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79.133.181.166/map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8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534" y="108236"/>
            <a:ext cx="10534651" cy="603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ГОСУДАРСТВЕННОЙ ГЕОДЕЗИЧЕСКОЙ ОСНОВЫ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307" t="20824" r="24518" b="17942"/>
          <a:stretch/>
        </p:blipFill>
        <p:spPr>
          <a:xfrm>
            <a:off x="1931436" y="898668"/>
            <a:ext cx="7949682" cy="5457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" y="86265"/>
            <a:ext cx="1228896" cy="64779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69946" y="6492872"/>
            <a:ext cx="32205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9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060" y="8626"/>
            <a:ext cx="10745283" cy="83819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ПУНКТЫ, КОТОРЫЕ УЧАСТВОВАЛИ В ПЕРВИЧНОМ ПОСТРОЕНИИ СИСТЕМЫ КООРДИНАТ ГСК-2011</a:t>
            </a:r>
          </a:p>
        </p:txBody>
      </p:sp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69946" y="6492872"/>
            <a:ext cx="32205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324148-9A6F-3C46-6D1E-B26E6165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" t="10275" r="1441" b="10581"/>
          <a:stretch/>
        </p:blipFill>
        <p:spPr>
          <a:xfrm>
            <a:off x="1306534" y="956009"/>
            <a:ext cx="9370504" cy="5427678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853877" y="1326082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46 (РФ-38)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8" y="86265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52694" y="6492872"/>
            <a:ext cx="339306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02" y="27387"/>
            <a:ext cx="12191999" cy="83819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ПУНКТЫ, ДЕЙСТВУЮЩИЕ В НАСТОЯЩЕЕ ВРЕМЯ, КОТОРЫЕ  УЧАСТВОВАЛИ В ПОСТРОЕНИИ ГСК-2011</a:t>
            </a:r>
          </a:p>
        </p:txBody>
      </p:sp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86293-6747-6D14-D488-DC5C56FF5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1053" r="1568" b="9678"/>
          <a:stretch/>
        </p:blipFill>
        <p:spPr>
          <a:xfrm>
            <a:off x="1425676" y="973818"/>
            <a:ext cx="9340645" cy="543626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853877" y="1326082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25 (РФ-18)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8" y="122591"/>
            <a:ext cx="122889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 b="10314"/>
          <a:stretch/>
        </p:blipFill>
        <p:spPr>
          <a:xfrm>
            <a:off x="0" y="9143"/>
            <a:ext cx="12178916" cy="68488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5849" y="-173726"/>
            <a:ext cx="8822055" cy="838199"/>
          </a:xfrm>
          <a:effectLst>
            <a:glow rad="101600">
              <a:srgbClr val="333333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pPr algn="ctr" defTabSz="914400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ТЕКУЩЕЕ СОСТОЯНИЕ ФАГС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" y="16683"/>
            <a:ext cx="1228896" cy="64779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 txBox="1">
            <a:spLocks/>
          </p:cNvSpPr>
          <p:nvPr/>
        </p:nvSpPr>
        <p:spPr>
          <a:xfrm>
            <a:off x="11869946" y="6492872"/>
            <a:ext cx="322053" cy="365125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BE21CA-A3FE-4309-958A-99CD00563680}" type="slidenum">
              <a:rPr lang="ru-RU" smtClean="0"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latin typeface="Arial"/>
              </a:rPr>
              <a:pPr>
                <a:defRPr/>
              </a:pPr>
              <a:t>5</a:t>
            </a:fld>
            <a:endParaRPr lang="ru-RU" dirty="0"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91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970" y="17253"/>
            <a:ext cx="10534651" cy="8381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Различия скоростей пунктов ФАГС на 2011 год и сейчас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952" t="33770" r="30382" b="36401"/>
          <a:stretch/>
        </p:blipFill>
        <p:spPr>
          <a:xfrm>
            <a:off x="34507" y="898012"/>
            <a:ext cx="12103951" cy="5252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" y="59813"/>
            <a:ext cx="1228896" cy="64779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69946" y="6492872"/>
            <a:ext cx="32205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59813"/>
            <a:ext cx="1228896" cy="647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62060" y="122828"/>
            <a:ext cx="8804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Дополнительные источники искажений координат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38" y="838205"/>
            <a:ext cx="6096763" cy="2868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32" y="3684809"/>
            <a:ext cx="5995617" cy="2821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4" y="3684808"/>
            <a:ext cx="5921081" cy="27863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725929"/>
            <a:ext cx="5610911" cy="29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8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ЗЕМЛЕТРЯСЕНИЕ НА КАМЧАТКЕ 30 июля 2025 г.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838734" y="838204"/>
            <a:ext cx="10944949" cy="5379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" y="68439"/>
            <a:ext cx="1228896" cy="64779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69946" y="6492872"/>
            <a:ext cx="32205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5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655" y="0"/>
            <a:ext cx="10534651" cy="838199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 МОДЕРНИЗАЦИИ ГЕОДЕЗИЧЕСКОЙ ОСНОВЫ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8921" y="716229"/>
            <a:ext cx="1130870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точности геодезических данных до уровня, соответствующего международным стандартам  (1–2 мм для координат, 1–5 см для высот);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данных для всех категорий пользователей через автоматизированные системы в режиме реального времени;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с глобальными системами координат и геодезическими стандартами, такими как ITRF, IHRF, ITGRF;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Идея именно комплексной модернизации государственной геодезической основы заключается в том, чтобы сделать государственные геодезические системы отсчета согласованными между собой, добиться прозрачного алгоритма перехода из одной системы отсчета в другую.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68439"/>
            <a:ext cx="1228896" cy="64779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69946" y="6492872"/>
            <a:ext cx="322053" cy="3651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650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6626</TotalTime>
  <Words>639</Words>
  <Application>Microsoft Office PowerPoint</Application>
  <PresentationFormat>Широкоэкранный</PresentationFormat>
  <Paragraphs>148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Black</vt:lpstr>
      <vt:lpstr>Segoe UI</vt:lpstr>
      <vt:lpstr>Times New Roman</vt:lpstr>
      <vt:lpstr>Wingdings</vt:lpstr>
      <vt:lpstr>Тема Office</vt:lpstr>
      <vt:lpstr>КОНЦЕПЦИЯ РАЗВИТИЯ СПУТНИКОВЫХ  ГЕОДЕЗИЧЕСКИХ СЕТЕЙ</vt:lpstr>
      <vt:lpstr>СТРУКТУРА ГОСУДАРСТВЕННОЙ ГЕОДЕЗИЧЕСКОЙ ОСНОВЫ</vt:lpstr>
      <vt:lpstr>ПУНКТЫ, КОТОРЫЕ УЧАСТВОВАЛИ В ПЕРВИЧНОМ ПОСТРОЕНИИ СИСТЕМЫ КООРДИНАТ ГСК-2011</vt:lpstr>
      <vt:lpstr>ПУНКТЫ, ДЕЙСТВУЮЩИЕ В НАСТОЯЩЕЕ ВРЕМЯ, КОТОРЫЕ  УЧАСТВОВАЛИ В ПОСТРОЕНИИ ГСК-2011</vt:lpstr>
      <vt:lpstr>ТЕКУЩЕЕ СОСТОЯНИЕ ФАГС</vt:lpstr>
      <vt:lpstr>Различия скоростей пунктов ФАГС на 2011 год и сейчас</vt:lpstr>
      <vt:lpstr>Презентация PowerPoint</vt:lpstr>
      <vt:lpstr>ЗЕМЛЕТРЯСЕНИЕ НА КАМЧАТКЕ 30 июля 2025 г.</vt:lpstr>
      <vt:lpstr>ОСНОВНЫЕ ЦЕЛИ МОДЕРНИЗАЦИИ ГЕОДЕЗИЧЕСКОЙ ОСНОВЫ</vt:lpstr>
      <vt:lpstr>ЗАДАЧИ РАЗВИТИЯ СПУТНИКОВЫХ ГЕОДЕЗИЧЕСКИХ СЕТЕЙ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ФАГС ДО 2036 ГОДА</vt:lpstr>
      <vt:lpstr>СХЕМА ЦЕЛЕВОЙ МОДЕЛИ КОМПЛЕКСНОЙ МОДЕРНИЗАЦИИ</vt:lpstr>
      <vt:lpstr>СХЕМА СИСТЕМ ОТЧЕТА КООРДИНАТ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 СПУТНИКОВЫХ  ГЕОДЕЗИЧЕСКИХ СЕТЕЙ</dc:title>
  <dc:creator>Учетная запись Майкрософт</dc:creator>
  <cp:lastModifiedBy>Alexey Smirnov</cp:lastModifiedBy>
  <cp:revision>55</cp:revision>
  <dcterms:created xsi:type="dcterms:W3CDTF">2025-09-17T12:54:33Z</dcterms:created>
  <dcterms:modified xsi:type="dcterms:W3CDTF">2025-09-23T13:04:54Z</dcterms:modified>
</cp:coreProperties>
</file>