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5" r:id="rId2"/>
    <p:sldMasterId id="2147483751" r:id="rId3"/>
  </p:sldMasterIdLst>
  <p:notesMasterIdLst>
    <p:notesMasterId r:id="rId27"/>
  </p:notesMasterIdLst>
  <p:handoutMasterIdLst>
    <p:handoutMasterId r:id="rId28"/>
  </p:handoutMasterIdLst>
  <p:sldIdLst>
    <p:sldId id="1377" r:id="rId4"/>
    <p:sldId id="1437" r:id="rId5"/>
    <p:sldId id="1409" r:id="rId6"/>
    <p:sldId id="1432" r:id="rId7"/>
    <p:sldId id="1418" r:id="rId8"/>
    <p:sldId id="1420" r:id="rId9"/>
    <p:sldId id="1421" r:id="rId10"/>
    <p:sldId id="1422" r:id="rId11"/>
    <p:sldId id="1428" r:id="rId12"/>
    <p:sldId id="1429" r:id="rId13"/>
    <p:sldId id="1430" r:id="rId14"/>
    <p:sldId id="1417" r:id="rId15"/>
    <p:sldId id="1425" r:id="rId16"/>
    <p:sldId id="260" r:id="rId17"/>
    <p:sldId id="1040" r:id="rId18"/>
    <p:sldId id="1357" r:id="rId19"/>
    <p:sldId id="1413" r:id="rId20"/>
    <p:sldId id="1433" r:id="rId21"/>
    <p:sldId id="1435" r:id="rId22"/>
    <p:sldId id="1416" r:id="rId23"/>
    <p:sldId id="1157" r:id="rId24"/>
    <p:sldId id="1385" r:id="rId25"/>
    <p:sldId id="1386" r:id="rId26"/>
  </p:sldIdLst>
  <p:sldSz cx="12192000" cy="6858000"/>
  <p:notesSz cx="6797675" cy="987266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трунина Елена Николаевна" initials="СЕН" lastIdx="1" clrIdx="0">
    <p:extLst>
      <p:ext uri="{19B8F6BF-5375-455C-9EA6-DF929625EA0E}">
        <p15:presenceInfo xmlns:p15="http://schemas.microsoft.com/office/powerpoint/2012/main" userId="S::Elena.Strunina@urfu.me::57262712-9043-445f-9fb0-ca9e96ceb26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6F00"/>
    <a:srgbClr val="FF7300"/>
    <a:srgbClr val="8A251F"/>
    <a:srgbClr val="355234"/>
    <a:srgbClr val="4E784D"/>
    <a:srgbClr val="B82322"/>
    <a:srgbClr val="89251E"/>
    <a:srgbClr val="264178"/>
    <a:srgbClr val="3B5485"/>
    <a:srgbClr val="465D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3" autoAdjust="0"/>
    <p:restoredTop sz="96374" autoAdjust="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rgbClr val="FB7303"/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>
                <a:solidFill>
                  <a:srgbClr val="8A251F"/>
                </a:solidFill>
              </a:rPr>
              <a:t>ОБЕСПЕЧЕННОСТЬ</a:t>
            </a:r>
            <a:r>
              <a:rPr lang="ru-RU" sz="2000" baseline="0" dirty="0">
                <a:solidFill>
                  <a:srgbClr val="FB7303"/>
                </a:solidFill>
              </a:rPr>
              <a:t> </a:t>
            </a:r>
            <a:endParaRPr lang="ru-RU" sz="2000" dirty="0">
              <a:solidFill>
                <a:srgbClr val="FB7303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rgbClr val="FB7303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 w="9525" cap="flat" cmpd="sng" algn="ctr">
          <a:noFill/>
          <a:prstDash val="solid"/>
          <a:round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6932540713165779E-2"/>
          <c:y val="0.19355897733546304"/>
          <c:w val="0.8212483767639166"/>
          <c:h val="0.7169604258937092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Проценты</c:v>
                </c:pt>
              </c:strCache>
            </c:strRef>
          </c:tx>
          <c:dPt>
            <c:idx val="0"/>
            <c:bubble3D val="0"/>
            <c:explosion val="8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  <a:contourClr>
                  <a:schemeClr val="accen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337-4CCD-8276-0C16A3A3EB78}"/>
              </c:ext>
            </c:extLst>
          </c:dPt>
          <c:dPt>
            <c:idx val="1"/>
            <c:bubble3D val="0"/>
            <c:explosion val="13"/>
            <c:spPr>
              <a:solidFill>
                <a:srgbClr val="FB730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  <a:contourClr>
                  <a:schemeClr val="accen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337-4CCD-8276-0C16A3A3EB78}"/>
              </c:ext>
            </c:extLst>
          </c:dPt>
          <c:dPt>
            <c:idx val="2"/>
            <c:bubble3D val="0"/>
            <c:explosion val="6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  <a:contourClr>
                  <a:schemeClr val="accen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337-4CCD-8276-0C16A3A3EB7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  <a:contourClr>
                  <a:schemeClr val="accen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337-4CCD-8276-0C16A3A3EB78}"/>
              </c:ext>
            </c:extLst>
          </c:dPt>
          <c:dLbls>
            <c:dLbl>
              <c:idx val="0"/>
              <c:layout>
                <c:manualLayout>
                  <c:x val="2.5039040476919606E-2"/>
                  <c:y val="1.283319948526672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83E1BA2B-722B-420C-A77B-9DB9407CE1EC}" type="CATEGORYNAME">
                      <a:rPr lang="ru-RU" b="1">
                        <a:effectLst/>
                      </a:rPr>
                      <a:pPr>
                        <a:defRPr sz="1330" b="1" spc="0">
                          <a:solidFill>
                            <a:schemeClr val="accent1"/>
                          </a:solidFill>
                          <a:effectLst/>
                        </a:defRPr>
                      </a:pPr>
                      <a:t>[ИМЯ КАТЕГОРИИ]</a:t>
                    </a:fld>
                    <a:r>
                      <a:rPr lang="ru-RU" b="1" baseline="0" dirty="0">
                        <a:effectLst/>
                      </a:rPr>
                      <a:t>
30%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838696024394234"/>
                      <c:h val="0.2415824059569100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337-4CCD-8276-0C16A3A3EB78}"/>
                </c:ext>
              </c:extLst>
            </c:dLbl>
            <c:dLbl>
              <c:idx val="1"/>
              <c:layout>
                <c:manualLayout>
                  <c:x val="-9.9504210321651335E-8"/>
                  <c:y val="-2.178653162650398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rgbClr val="FB7303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E676AF0F-854B-4558-9ED6-8F2C03D275EE}" type="CATEGORYNAME">
                      <a:rPr lang="ru-RU" b="1">
                        <a:solidFill>
                          <a:srgbClr val="FB7303"/>
                        </a:solidFill>
                        <a:effectLst/>
                      </a:rPr>
                      <a:pPr>
                        <a:defRPr sz="1330" b="1" spc="0">
                          <a:solidFill>
                            <a:srgbClr val="FB7303"/>
                          </a:solidFill>
                          <a:effectLst/>
                        </a:defRPr>
                      </a:pPr>
                      <a:t>[ИМЯ КАТЕГОРИИ]</a:t>
                    </a:fld>
                    <a:r>
                      <a:rPr lang="ru-RU" b="1" baseline="0" dirty="0">
                        <a:solidFill>
                          <a:srgbClr val="FB7303"/>
                        </a:solidFill>
                        <a:effectLst/>
                      </a:rPr>
                      <a:t>
10%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rgbClr val="FB730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308775574986291"/>
                      <c:h val="0.2108326681898334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337-4CCD-8276-0C16A3A3EB78}"/>
                </c:ext>
              </c:extLst>
            </c:dLbl>
            <c:dLbl>
              <c:idx val="2"/>
              <c:layout>
                <c:manualLayout>
                  <c:x val="7.5402300497540951E-3"/>
                  <c:y val="0.2419417533451130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3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66F12E49-CE69-4ED3-8FDC-7A3EA2B7C061}" type="CATEGORYNAME">
                      <a:rPr lang="ru-RU" b="1">
                        <a:solidFill>
                          <a:srgbClr val="FF0000"/>
                        </a:solidFill>
                        <a:effectLst/>
                      </a:rPr>
                      <a:pPr>
                        <a:defRPr sz="1330" b="1" spc="0">
                          <a:solidFill>
                            <a:schemeClr val="accent3"/>
                          </a:solidFill>
                          <a:effectLst/>
                        </a:defRPr>
                      </a:pPr>
                      <a:t>[ИМЯ КАТЕГОРИИ]</a:t>
                    </a:fld>
                    <a:r>
                      <a:rPr lang="ru-RU" b="1" baseline="0" dirty="0">
                        <a:effectLst/>
                      </a:rPr>
                      <a:t>
</a:t>
                    </a:r>
                    <a:r>
                      <a:rPr lang="ru-RU" b="1" baseline="0" dirty="0">
                        <a:solidFill>
                          <a:srgbClr val="FF0000"/>
                        </a:solidFill>
                        <a:effectLst/>
                      </a:rPr>
                      <a:t>60%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887641039755315"/>
                      <c:h val="0.2453630991014688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337-4CCD-8276-0C16A3A3EB78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A337-4CCD-8276-0C16A3A3EB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Не актуальные ПД</c:v>
                </c:pt>
                <c:pt idx="1">
                  <c:v>Обеспечены ПД</c:v>
                </c:pt>
                <c:pt idx="2">
                  <c:v>Отсутствие ПД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30</c:v>
                </c:pt>
                <c:pt idx="1">
                  <c:v>15</c:v>
                </c:pt>
                <c:pt idx="2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337-4CCD-8276-0C16A3A3EB78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>
        <a:alpha val="93000"/>
      </a:schemeClr>
    </a:solidFill>
    <a:ln w="317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2771BDE-C646-4D49-B7E5-696E57D692A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C48F438-885D-49AF-8E6E-A377CD841BE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A712B0-4BEB-4B5B-9214-831CF23958E4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DEEF5F8-CA32-4AD6-9CF9-F87B3E06139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522262F-13C7-4D0F-BCBA-989B2BC1D4C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5F03B9-9BD1-4570-8B79-A00A75370C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83224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45BB28B6-398F-49E7-8074-FFD53DAB7E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840" tIns="45920" rIns="91840" bIns="459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2F7139C-FFF3-48DC-94C3-006241AD90D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840" tIns="45920" rIns="91840" bIns="45920" rtlCol="0"/>
          <a:lstStyle>
            <a:lvl1pPr algn="r">
              <a:defRPr sz="1200"/>
            </a:lvl1pPr>
          </a:lstStyle>
          <a:p>
            <a:pPr>
              <a:defRPr/>
            </a:pPr>
            <a:fld id="{B0A5796F-76D5-4CE4-ABE8-A4E98149A27A}" type="datetimeFigureOut">
              <a:rPr lang="ru-RU"/>
              <a:pPr>
                <a:defRPr/>
              </a:pPr>
              <a:t>22.09.2025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A3584376-ED46-40E2-A743-6DCE60CBB2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40" tIns="45920" rIns="91840" bIns="459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9FBDA7F7-AE11-447E-BD87-EA9514F71D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768" y="4751220"/>
            <a:ext cx="5438140" cy="3887361"/>
          </a:xfrm>
          <a:prstGeom prst="rect">
            <a:avLst/>
          </a:prstGeom>
        </p:spPr>
        <p:txBody>
          <a:bodyPr vert="horz" lIns="91840" tIns="45920" rIns="91840" bIns="459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D8DFA5-FAE7-4810-87E4-5C7BA96C65B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7318"/>
            <a:ext cx="2945659" cy="495347"/>
          </a:xfrm>
          <a:prstGeom prst="rect">
            <a:avLst/>
          </a:prstGeom>
        </p:spPr>
        <p:txBody>
          <a:bodyPr vert="horz" lIns="91840" tIns="45920" rIns="91840" bIns="459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BECDEA-C362-4863-927A-EB8B908016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50443" y="9377318"/>
            <a:ext cx="2945659" cy="495347"/>
          </a:xfrm>
          <a:prstGeom prst="rect">
            <a:avLst/>
          </a:prstGeom>
        </p:spPr>
        <p:txBody>
          <a:bodyPr vert="horz" lIns="91840" tIns="45920" rIns="91840" bIns="45920" rtlCol="0" anchor="b"/>
          <a:lstStyle>
            <a:lvl1pPr algn="r">
              <a:defRPr sz="1200"/>
            </a:lvl1pPr>
          </a:lstStyle>
          <a:p>
            <a:pPr>
              <a:defRPr/>
            </a:pPr>
            <a:fld id="{04320E6C-807A-48A7-9575-E1F91C93D7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0652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82640-4FBF-0DE7-3EFD-7EF52AADB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E3EA325-3C6D-8234-A320-2C91418B9E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443BF8D-09FC-9F66-33AC-4485C33DCE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B547D1E-7FED-1650-F9A0-1CF3B50EB0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38803-D1D5-4FE5-B2C8-A87A9503E4E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436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320E6C-807A-48A7-9575-E1F91C93D7C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815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8708C6-A471-4709-A665-18FAFB533CF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692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Городам нужны качественные данные БЫСТРО И ДЕШЕВО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38B9D-5CF9-4BA3-8088-0E1F5E5358B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763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E09BB-F805-0046-6637-6AFB6DDB0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A4ECD8B-B922-4052-5895-2097F0A40D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D86D6BD-0E3A-97F6-F02E-2BF6CF0123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81746E8-FEF4-DC8B-8C1A-493A9CFDDF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38803-D1D5-4FE5-B2C8-A87A9503E4E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763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288BA-2A96-4D39-84A1-E3F56BAD4275}" type="datetime1">
              <a:rPr lang="ru-RU" smtClean="0"/>
              <a:t>22.09.2025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2752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66ABFC-BF5A-4493-B771-EB5BB46B8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03B3E2-0EFB-471E-8947-FFFBA2507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33B1678-3E3B-425C-B2EF-5D5D9132F2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099AB08-37B6-4161-B630-5E138D3DBA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E3B25A1-2C13-48B7-B709-7161E75FB1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B0636DB-B7A9-47E8-91C3-354D981DE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D387A-D123-4BA0-AE48-D0EEF2242BCE}" type="datetime1">
              <a:rPr lang="ru-RU" smtClean="0"/>
              <a:t>22.09.2025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32BAB13-18E4-443B-9F19-1F2FEC8E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3C3EB04-1FD0-4590-92E5-6938F5A6B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E4350-8F95-4C80-82B5-B95873971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372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21A3E2-70BD-4769-83F0-A463FADDC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53CD81-8CC7-4ABF-885A-5D944203D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8141D-D9E7-49F5-9A7B-2DA29E7B248B}" type="datetime1">
              <a:rPr lang="ru-RU" smtClean="0"/>
              <a:t>22.09.2025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EEE12B2-42CD-44A4-9D12-4C6A35E31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9929A7C-F123-47BF-9382-D4EA4DD3C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E4350-8F95-4C80-82B5-B95873971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4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6D97F98-AD1F-467F-9B60-277FF3168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BA56A-F983-48BB-87D5-C2299DA62C17}" type="datetime1">
              <a:rPr lang="ru-RU" smtClean="0"/>
              <a:t>22.09.2025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F37429B-4B4D-4AF5-892B-8F00D2F5F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FD498CF-F093-458C-8051-076EBEFA6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E4350-8F95-4C80-82B5-B95873971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219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3524B4-2309-4FB6-969C-FAEFDBE52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17F85A-6DE7-4950-9FEA-35E7BC047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997812-BC8E-4CD1-8436-52BE57C912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1917DB-F5B5-4820-B749-028AC5156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8EDA6-5070-4B42-AB95-B4263414DAEC}" type="datetime1">
              <a:rPr lang="ru-RU" smtClean="0"/>
              <a:t>22.09.2025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B2D78C3-F899-4C5F-9009-C1506CCF1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D61B9A-1966-419A-916D-FE241C437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E4350-8F95-4C80-82B5-B95873971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524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B8DF62-FDD1-4B83-A193-C408CC21F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F45DCB2-B299-4E6A-B115-8CF6D1F79B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3C04FBF-71CA-49BB-8C22-5B7E88F2A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DA7A2E-7B1A-41D9-A19E-5850D1114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552A1-A930-48F3-B486-3D84C66E45C9}" type="datetime1">
              <a:rPr lang="ru-RU" smtClean="0"/>
              <a:t>22.09.2025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7761FE-B081-45B0-84E4-B05D227D2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A3B016-C351-4133-85A5-9F78CC2DC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E4350-8F95-4C80-82B5-B95873971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077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E403B2-1A9A-4E07-9F02-4B37F608B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2E86F64-EC05-4876-889C-8A507676D8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4625CD-7AB1-4D0C-A753-E83B60719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D9523-6E1D-4FEC-9D5D-C01D01D562FD}" type="datetime1">
              <a:rPr lang="ru-RU" smtClean="0"/>
              <a:t>22.09.2025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442FE4-887D-4019-9B3E-1B63D724D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19D8F1-D107-401E-AAF1-8FB05F75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E4350-8F95-4C80-82B5-B95873971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921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B6DAF66-8A51-40EA-9CE6-C895423776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A81F4A-6C5E-4CE6-BC8E-AC43788F9F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D67ED6-8339-4DCC-A583-2F27044AF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FD2B1-579D-42A2-8FA2-CF5E34E17D52}" type="datetime1">
              <a:rPr lang="ru-RU" smtClean="0"/>
              <a:t>22.09.2025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983B01-CB71-4856-959D-05CBCE6D9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FCDF73-3E60-4B8A-8946-661D9C614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E4350-8F95-4C80-82B5-B95873971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048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BFFF0F-3735-4DEF-AC2C-559CD2BF7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DFD39EE-A123-420F-A02A-72C83A54F9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B5B3F5-3888-40E1-B77B-E7059F1C0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22268-8C8D-4FA4-8624-ECA81CCF2977}" type="datetime1">
              <a:rPr lang="ru-RU" smtClean="0"/>
              <a:t>22.09.2025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B3A856-49AF-490B-92BC-BF596FF71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351DA8-287F-4408-BBCA-80B1B9829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E4350-8F95-4C80-82B5-B95873971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318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7D7629-379D-4478-A90C-DEF3C32FA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15D29E-96EB-4B6A-87D5-498F7F956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3388C5-648F-4ED9-B745-BBF74399A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E313-79F5-4EDD-A837-6A5D4D8B9E77}" type="datetime1">
              <a:rPr lang="ru-RU" smtClean="0"/>
              <a:t>22.09.2025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A46D9C-9DBA-41D2-BA30-E77C4FDBC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B661F9-E1EA-47FF-90FC-F4FC7FB63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E4350-8F95-4C80-82B5-B95873971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7644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6D55EA-5FF0-4082-973C-230967DA8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55F166-282A-4F9C-9DE7-7F0852A22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849AB4-B96E-4283-AFCB-FD43B001F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CB9F8-4A66-4D8B-AC8B-8FB46463B794}" type="datetime1">
              <a:rPr lang="ru-RU" smtClean="0"/>
              <a:t>22.09.2025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72C219-10E6-4262-AB5F-5B30553ED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636C04-12C9-49D3-A02C-0C4581B1A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E4350-8F95-4C80-82B5-B95873971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48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DDA477-EEF3-4BB3-AB14-D960A8F9B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40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297C43-A099-40AA-ABCE-76A591833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85A8E6-42A1-408A-92CA-65F90C3DE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24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DC4FF5-05E7-08B4-43FF-817BCE2995C8}"/>
              </a:ext>
            </a:extLst>
          </p:cNvPr>
          <p:cNvSpPr txBox="1"/>
          <p:nvPr userDrawn="1"/>
        </p:nvSpPr>
        <p:spPr>
          <a:xfrm>
            <a:off x="11601559" y="6405473"/>
            <a:ext cx="476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BE636C27-9F74-4D4B-BCFE-1565C1C1EBD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41698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6CF1FF-8B56-4FF2-94FD-3C88267B5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E24027-5C3B-4037-8A5A-5989D720DC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6A76C81-AF56-4218-A4F6-79FAD612E0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183C11-0D59-4C74-9CA5-A2E51CC84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F5C04-CF71-4BB8-B9BB-A435DAE0A7D1}" type="datetime1">
              <a:rPr lang="ru-RU" smtClean="0"/>
              <a:t>22.09.2025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DE2A74-2491-4F33-8F3C-853651871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1056725-5004-4BEC-ADC1-A862061C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E4350-8F95-4C80-82B5-B95873971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8433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66ABFC-BF5A-4493-B771-EB5BB46B8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03B3E2-0EFB-471E-8947-FFFBA2507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33B1678-3E3B-425C-B2EF-5D5D9132F2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099AB08-37B6-4161-B630-5E138D3DBA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E3B25A1-2C13-48B7-B709-7161E75FB1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B0636DB-B7A9-47E8-91C3-354D981DE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3961-B854-4497-84E3-9CB289E7172A}" type="datetime1">
              <a:rPr lang="ru-RU" smtClean="0"/>
              <a:t>22.09.2025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32BAB13-18E4-443B-9F19-1F2FEC8E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3C3EB04-1FD0-4590-92E5-6938F5A6B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E4350-8F95-4C80-82B5-B95873971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0698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21A3E2-70BD-4769-83F0-A463FADDC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53CD81-8CC7-4ABF-885A-5D944203D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09693-E0EF-42A9-95A7-FF76E84E7F6B}" type="datetime1">
              <a:rPr lang="ru-RU" smtClean="0"/>
              <a:t>22.09.2025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EEE12B2-42CD-44A4-9D12-4C6A35E31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9929A7C-F123-47BF-9382-D4EA4DD3C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E4350-8F95-4C80-82B5-B95873971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4456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6D97F98-AD1F-467F-9B60-277FF3168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0B59E-94CB-43BD-AA85-7B53E96C7F95}" type="datetime1">
              <a:rPr lang="ru-RU" smtClean="0"/>
              <a:t>22.09.2025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F37429B-4B4D-4AF5-892B-8F00D2F5F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FD498CF-F093-458C-8051-076EBEFA6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E4350-8F95-4C80-82B5-B95873971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3269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3524B4-2309-4FB6-969C-FAEFDBE52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17F85A-6DE7-4950-9FEA-35E7BC047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997812-BC8E-4CD1-8436-52BE57C912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1917DB-F5B5-4820-B749-028AC5156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5BCF-4BFC-4789-A328-52D75F476A74}" type="datetime1">
              <a:rPr lang="ru-RU" smtClean="0"/>
              <a:t>22.09.2025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B2D78C3-F899-4C5F-9009-C1506CCF1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D61B9A-1966-419A-916D-FE241C437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E4350-8F95-4C80-82B5-B95873971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2229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B8DF62-FDD1-4B83-A193-C408CC21F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F45DCB2-B299-4E6A-B115-8CF6D1F79B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3C04FBF-71CA-49BB-8C22-5B7E88F2A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DA7A2E-7B1A-41D9-A19E-5850D1114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597F0-E6AC-4688-A55E-7ADA055CA2DE}" type="datetime1">
              <a:rPr lang="ru-RU" smtClean="0"/>
              <a:t>22.09.2025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7761FE-B081-45B0-84E4-B05D227D2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A3B016-C351-4133-85A5-9F78CC2DC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E4350-8F95-4C80-82B5-B95873971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3343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E403B2-1A9A-4E07-9F02-4B37F608B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2E86F64-EC05-4876-889C-8A507676D8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4625CD-7AB1-4D0C-A753-E83B60719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D176-02CC-41DA-BD98-30E0EDC5CAE4}" type="datetime1">
              <a:rPr lang="ru-RU" smtClean="0"/>
              <a:t>22.09.2025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442FE4-887D-4019-9B3E-1B63D724D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19D8F1-D107-401E-AAF1-8FB05F75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E4350-8F95-4C80-82B5-B95873971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924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B6DAF66-8A51-40EA-9CE6-C895423776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A81F4A-6C5E-4CE6-BC8E-AC43788F9F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D67ED6-8339-4DCC-A583-2F27044AF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727C1-8A1A-4E2B-8902-77AD04D49894}" type="datetime1">
              <a:rPr lang="ru-RU" smtClean="0"/>
              <a:t>22.09.2025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983B01-CB71-4856-959D-05CBCE6D9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FCDF73-3E60-4B8A-8946-661D9C614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E4350-8F95-4C80-82B5-B95873971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110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66ABFC-BF5A-4493-B771-EB5BB46B8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03B3E2-0EFB-471E-8947-FFFBA2507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33B1678-3E3B-425C-B2EF-5D5D9132F2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099AB08-37B6-4161-B630-5E138D3DBA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E3B25A1-2C13-48B7-B709-7161E75FB1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B0636DB-B7A9-47E8-91C3-354D981DE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EDE14-E398-4156-B023-D5E464F85EC9}" type="datetime1">
              <a:rPr lang="ru-RU" smtClean="0"/>
              <a:t>22.09.2025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32BAB13-18E4-443B-9F19-1F2FEC8E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3C3EB04-1FD0-4590-92E5-6938F5A6B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E4350-8F95-4C80-82B5-B95873971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391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BFFF0F-3735-4DEF-AC2C-559CD2BF7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DFD39EE-A123-420F-A02A-72C83A54F9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B5B3F5-3888-40E1-B77B-E7059F1C0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22268-8C8D-4FA4-8624-ECA81CCF2977}" type="datetime1">
              <a:rPr lang="ru-RU" smtClean="0"/>
              <a:t>22.09.2025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B3A856-49AF-490B-92BC-BF596FF71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351DA8-287F-4408-BBCA-80B1B9829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E4350-8F95-4C80-82B5-B95873971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193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F2114A3-9B7F-4DB9-80BB-10FEBE76F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81F73-4FBD-40ED-A364-A14AF986DFFE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3E2FDC8-6422-4008-B614-37EBC728E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FD1FC9F-A86C-48DC-8094-5323C4C8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C166-735B-488C-A69A-7982178B43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634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BFFF0F-3735-4DEF-AC2C-559CD2BF7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DFD39EE-A123-420F-A02A-72C83A54F9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B5B3F5-3888-40E1-B77B-E7059F1C0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3879E-70EF-4265-AE82-C8B75490BE3B}" type="datetime1">
              <a:rPr lang="ru-RU" smtClean="0"/>
              <a:t>22.09.2025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B3A856-49AF-490B-92BC-BF596FF71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351DA8-287F-4408-BBCA-80B1B9829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E4350-8F95-4C80-82B5-B95873971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327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7D7629-379D-4478-A90C-DEF3C32FA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15D29E-96EB-4B6A-87D5-498F7F956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3388C5-648F-4ED9-B745-BBF74399A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7A4C2-7BD9-464F-8A48-40FE8040917F}" type="datetime1">
              <a:rPr lang="ru-RU" smtClean="0"/>
              <a:t>22.09.2025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A46D9C-9DBA-41D2-BA30-E77C4FDBC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B661F9-E1EA-47FF-90FC-F4FC7FB63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E4350-8F95-4C80-82B5-B95873971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894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6D55EA-5FF0-4082-973C-230967DA8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55F166-282A-4F9C-9DE7-7F0852A22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849AB4-B96E-4283-AFCB-FD43B001F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0A2F7-7F42-4D04-9B89-9DB8305C62EC}" type="datetime1">
              <a:rPr lang="ru-RU" smtClean="0"/>
              <a:t>22.09.2025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72C219-10E6-4262-AB5F-5B30553ED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636C04-12C9-49D3-A02C-0C4581B1A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E4350-8F95-4C80-82B5-B95873971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061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6CF1FF-8B56-4FF2-94FD-3C88267B5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E24027-5C3B-4037-8A5A-5989D720DC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6A76C81-AF56-4218-A4F6-79FAD612E0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183C11-0D59-4C74-9CA5-A2E51CC84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51E36-F4D1-4BDF-8903-DEE5308B7843}" type="datetime1">
              <a:rPr lang="ru-RU" smtClean="0"/>
              <a:t>22.09.2025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DE2A74-2491-4F33-8F3C-853651871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1056725-5004-4BEC-ADC1-A862061C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E4350-8F95-4C80-82B5-B95873971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303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49" r:id="rId4"/>
    <p:sldLayoutId id="2147483763" r:id="rId5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68F516-4857-49DA-B7B2-BB704C05D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187060-28C0-42EC-A72A-8D0E7840A4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1E6353-A2CB-40D8-BD74-A1C0F198D8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55DB6-A57A-471B-B832-5F037205F4B5}" type="datetime1">
              <a:rPr lang="ru-RU" smtClean="0"/>
              <a:t>22.09.2025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5E5ACC-2C34-4160-BB57-D81F6E48CB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B2E247-9CB0-47CA-9AEA-94C999DAE0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E4350-8F95-4C80-82B5-B95873971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2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68F516-4857-49DA-B7B2-BB704C05D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187060-28C0-42EC-A72A-8D0E7840A4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1E6353-A2CB-40D8-BD74-A1C0F198D8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7BB3D-9211-4E01-B361-BB7DD48FDA12}" type="datetime1">
              <a:rPr lang="ru-RU" smtClean="0"/>
              <a:t>22.09.2025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5E5ACC-2C34-4160-BB57-D81F6E48CB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B2E247-9CB0-47CA-9AEA-94C999DAE0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E4350-8F95-4C80-82B5-B95873971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581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B929CF6-BE89-4490-8B26-2FAE3AEA0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0865"/>
          </a:xfrm>
          <a:prstGeom prst="rect">
            <a:avLst/>
          </a:prstGeom>
        </p:spPr>
      </p:pic>
      <p:sp>
        <p:nvSpPr>
          <p:cNvPr id="2" name="Объект 5">
            <a:extLst>
              <a:ext uri="{FF2B5EF4-FFF2-40B4-BE49-F238E27FC236}">
                <a16:creationId xmlns:a16="http://schemas.microsoft.com/office/drawing/2014/main" id="{3F1F8EA7-1DCA-1C5A-C2A2-BB01F815326E}"/>
              </a:ext>
            </a:extLst>
          </p:cNvPr>
          <p:cNvSpPr txBox="1">
            <a:spLocks/>
          </p:cNvSpPr>
          <p:nvPr/>
        </p:nvSpPr>
        <p:spPr>
          <a:xfrm>
            <a:off x="5893791" y="519545"/>
            <a:ext cx="5986020" cy="3684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endParaRPr lang="ru-RU" sz="2000" dirty="0">
              <a:solidFill>
                <a:schemeClr val="bg1"/>
              </a:solidFill>
              <a:latin typeface="Circe" panose="020B0502020203020203" pitchFamily="34" charset="-5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50631B-6F50-495B-94E5-187CE24B4A7E}"/>
              </a:ext>
            </a:extLst>
          </p:cNvPr>
          <p:cNvSpPr txBox="1"/>
          <p:nvPr/>
        </p:nvSpPr>
        <p:spPr>
          <a:xfrm>
            <a:off x="312189" y="316105"/>
            <a:ext cx="88401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8A251F"/>
                </a:solidFill>
                <a:latin typeface="+mn-lt"/>
                <a:cs typeface="Times New Roman" panose="02020603050405020304" pitchFamily="18" charset="0"/>
              </a:rPr>
              <a:t>Нет  никакого смысла иметь или создавать геопространственные данные, </a:t>
            </a:r>
          </a:p>
          <a:p>
            <a:pPr algn="just"/>
            <a:r>
              <a:rPr lang="ru-RU" sz="2000" b="1" dirty="0">
                <a:solidFill>
                  <a:srgbClr val="8A251F"/>
                </a:solidFill>
                <a:latin typeface="+mn-lt"/>
                <a:cs typeface="Times New Roman" panose="02020603050405020304" pitchFamily="18" charset="0"/>
              </a:rPr>
              <a:t>если ваши данные не реалистичны, не точны и нет их оценки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6F4656-4FB7-4280-B6C4-11DCDEF35FA6}"/>
              </a:ext>
            </a:extLst>
          </p:cNvPr>
          <p:cNvSpPr txBox="1"/>
          <p:nvPr/>
        </p:nvSpPr>
        <p:spPr>
          <a:xfrm>
            <a:off x="385665" y="1859627"/>
            <a:ext cx="1125893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XXIV Международная научно-техническая конференция «Цифровая реальность: космические и пространственные данные, технологии обработки»</a:t>
            </a:r>
            <a:endParaRPr lang="ru-RU" b="1" dirty="0">
              <a:solidFill>
                <a:srgbClr val="355234"/>
              </a:solidFill>
              <a:latin typeface="+mj-lt"/>
            </a:endParaRPr>
          </a:p>
          <a:p>
            <a:pPr algn="ctr"/>
            <a:endParaRPr lang="ru-RU" b="1" dirty="0">
              <a:solidFill>
                <a:srgbClr val="355234"/>
              </a:solidFill>
              <a:latin typeface="+mj-lt"/>
            </a:endParaRPr>
          </a:p>
          <a:p>
            <a:pPr algn="ctr"/>
            <a:r>
              <a:rPr lang="ru-RU" sz="3600" b="1" dirty="0">
                <a:solidFill>
                  <a:srgbClr val="355234"/>
                </a:solidFill>
                <a:latin typeface="+mj-lt"/>
              </a:rPr>
              <a:t>ГЕОПРОСТРАНСТВЕННАЯ ОТРАСЛЬ </a:t>
            </a:r>
            <a:br>
              <a:rPr lang="en-US" sz="3600" b="1" dirty="0">
                <a:solidFill>
                  <a:srgbClr val="355234"/>
                </a:solidFill>
                <a:latin typeface="+mj-lt"/>
              </a:rPr>
            </a:br>
            <a:r>
              <a:rPr lang="ru-RU" sz="3600" b="1" dirty="0">
                <a:solidFill>
                  <a:srgbClr val="355234"/>
                </a:solidFill>
                <a:latin typeface="+mj-lt"/>
              </a:rPr>
              <a:t>В ЭКОНОМИКИ  РОССИИ</a:t>
            </a:r>
            <a:endParaRPr lang="ru-RU" altLang="ru-RU" sz="3600" b="1" dirty="0">
              <a:solidFill>
                <a:srgbClr val="355234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altLang="ru-RU" sz="2400" b="1" dirty="0">
              <a:solidFill>
                <a:srgbClr val="355234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000" b="1" dirty="0">
                <a:solidFill>
                  <a:srgbClr val="355234"/>
                </a:solidFill>
                <a:latin typeface="+mj-lt"/>
              </a:rPr>
              <a:t>Задача</a:t>
            </a:r>
            <a:r>
              <a:rPr lang="en-US" altLang="ru-RU" sz="2000" b="1" dirty="0">
                <a:solidFill>
                  <a:srgbClr val="355234"/>
                </a:solidFill>
                <a:latin typeface="+mj-lt"/>
              </a:rPr>
              <a:t> </a:t>
            </a:r>
            <a:r>
              <a:rPr lang="ru-RU" altLang="ru-RU" sz="2000" b="1" dirty="0">
                <a:solidFill>
                  <a:srgbClr val="355234"/>
                </a:solidFill>
                <a:latin typeface="+mj-lt"/>
              </a:rPr>
              <a:t>– своевременное </a:t>
            </a:r>
            <a:r>
              <a:rPr lang="ru-RU" altLang="ru-RU" sz="2000" b="1" dirty="0">
                <a:solidFill>
                  <a:srgbClr val="355234"/>
                </a:solidFill>
                <a:latin typeface="+mj-lt"/>
                <a:cs typeface="Times New Roman" panose="02020603050405020304" pitchFamily="18" charset="0"/>
              </a:rPr>
              <a:t>о</a:t>
            </a:r>
            <a:r>
              <a:rPr lang="ru-RU" altLang="ru-RU" sz="2000" b="1" dirty="0">
                <a:solidFill>
                  <a:srgbClr val="355234"/>
                </a:solidFill>
                <a:latin typeface="+mj-lt"/>
                <a:cs typeface="Calibri" panose="020F0502020204030204" pitchFamily="34" charset="0"/>
              </a:rPr>
              <a:t>беспечение потребности </a:t>
            </a:r>
            <a:br>
              <a:rPr lang="ru-RU" altLang="ru-RU" sz="2000" b="1" dirty="0">
                <a:solidFill>
                  <a:srgbClr val="355234"/>
                </a:solidFill>
                <a:latin typeface="+mj-lt"/>
                <a:cs typeface="Calibri" panose="020F0502020204030204" pitchFamily="34" charset="0"/>
              </a:rPr>
            </a:br>
            <a:r>
              <a:rPr lang="ru-RU" altLang="ru-RU" sz="2000" b="1" dirty="0">
                <a:solidFill>
                  <a:srgbClr val="355234"/>
                </a:solidFill>
                <a:latin typeface="+mj-lt"/>
                <a:cs typeface="Calibri" panose="020F0502020204030204" pitchFamily="34" charset="0"/>
              </a:rPr>
              <a:t>в реалистичных, бюджетных 3</a:t>
            </a:r>
            <a:r>
              <a:rPr lang="en-US" altLang="ru-RU" sz="2000" b="1" dirty="0">
                <a:solidFill>
                  <a:srgbClr val="355234"/>
                </a:solidFill>
                <a:latin typeface="+mj-lt"/>
                <a:cs typeface="Calibri" panose="020F0502020204030204" pitchFamily="34" charset="0"/>
              </a:rPr>
              <a:t>D</a:t>
            </a:r>
            <a:r>
              <a:rPr lang="ru-RU" altLang="ru-RU" sz="2000" b="1" dirty="0">
                <a:solidFill>
                  <a:srgbClr val="355234"/>
                </a:solidFill>
                <a:latin typeface="+mj-lt"/>
                <a:cs typeface="Calibri" panose="020F0502020204030204" pitchFamily="34" charset="0"/>
              </a:rPr>
              <a:t> пространственных данных </a:t>
            </a:r>
            <a:br>
              <a:rPr lang="en-US" altLang="ru-RU" sz="2000" b="1" dirty="0">
                <a:solidFill>
                  <a:srgbClr val="355234"/>
                </a:solidFill>
                <a:latin typeface="+mj-lt"/>
                <a:cs typeface="Calibri" panose="020F0502020204030204" pitchFamily="34" charset="0"/>
              </a:rPr>
            </a:br>
            <a:r>
              <a:rPr lang="ru-RU" altLang="ru-RU" sz="2000" b="1" dirty="0">
                <a:solidFill>
                  <a:srgbClr val="355234"/>
                </a:solidFill>
                <a:latin typeface="+mj-lt"/>
                <a:cs typeface="Calibri" panose="020F0502020204030204" pitchFamily="34" charset="0"/>
              </a:rPr>
              <a:t>различных сфер деятельности власти и бизнеса, </a:t>
            </a:r>
          </a:p>
          <a:p>
            <a:pPr algn="ctr"/>
            <a:r>
              <a:rPr lang="ru-RU" altLang="ru-RU" sz="2000" b="1" dirty="0">
                <a:solidFill>
                  <a:srgbClr val="355234"/>
                </a:solidFill>
                <a:latin typeface="+mj-lt"/>
                <a:cs typeface="Calibri" panose="020F0502020204030204" pitchFamily="34" charset="0"/>
              </a:rPr>
              <a:t>а также их  качественного использования</a:t>
            </a:r>
          </a:p>
          <a:p>
            <a:pPr algn="ctr"/>
            <a:endParaRPr lang="ru-RU" altLang="ru-RU" sz="2000" b="1" dirty="0">
              <a:solidFill>
                <a:srgbClr val="355234"/>
              </a:solidFill>
              <a:latin typeface="+mj-lt"/>
              <a:cs typeface="Calibri" panose="020F0502020204030204" pitchFamily="34" charset="0"/>
            </a:endParaRPr>
          </a:p>
          <a:p>
            <a:pPr algn="ctr"/>
            <a:r>
              <a:rPr lang="ru-RU" altLang="ru-RU" sz="2000" b="1" dirty="0">
                <a:solidFill>
                  <a:srgbClr val="355234"/>
                </a:solidFill>
                <a:latin typeface="+mj-lt"/>
                <a:cs typeface="Calibri" panose="020F0502020204030204" pitchFamily="34" charset="0"/>
              </a:rPr>
              <a:t>Екатеринбург 2025</a:t>
            </a: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DFDA3F15-B8D0-48D2-B418-5F2258BCB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0861" y="5496030"/>
            <a:ext cx="5561139" cy="1178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ru-RU" alt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e Extra"/>
              </a:rPr>
              <a:t>АЛЯБЬЕВ </a:t>
            </a:r>
            <a:br>
              <a:rPr lang="ru-RU" alt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e Extra"/>
              </a:rPr>
            </a:br>
            <a:r>
              <a:rPr lang="ru-RU" alt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e Extra"/>
              </a:rPr>
              <a:t>АЛЕКСАНДР </a:t>
            </a:r>
            <a:br>
              <a:rPr lang="ru-RU" alt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e Extra"/>
              </a:rPr>
            </a:br>
            <a:r>
              <a:rPr lang="ru-RU" alt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e Extra"/>
              </a:rPr>
              <a:t>АЛЕКСАНДРОВИЧ, К.Т.Н.</a:t>
            </a:r>
            <a:br>
              <a:rPr lang="ru-RU" alt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e Extra"/>
              </a:rPr>
            </a:br>
            <a:r>
              <a:rPr lang="ru-RU" alt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e Extra"/>
              </a:rPr>
              <a:t>М</a:t>
            </a:r>
            <a:r>
              <a:rPr lang="ru-RU" sz="14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e Extra"/>
              </a:rPr>
              <a:t>ежрегиональная общественная организация</a:t>
            </a:r>
            <a:b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e Extra"/>
              </a:rPr>
            </a:br>
            <a:r>
              <a:rPr lang="ru-RU" sz="14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e Extra"/>
              </a:rPr>
              <a:t>«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e Extra"/>
              </a:rPr>
              <a:t>Р</a:t>
            </a:r>
            <a:r>
              <a:rPr lang="ru-RU" sz="14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e Extra"/>
              </a:rPr>
              <a:t>оссийское общество геодезии, картографии и землеустройства»</a:t>
            </a:r>
            <a:br>
              <a:rPr lang="ru-RU" sz="14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e Extra"/>
              </a:rPr>
            </a:br>
            <a:r>
              <a:rPr lang="ru-RU" sz="14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e Extra"/>
              </a:rPr>
              <a:t>Председатель правления уральского регионального отделения</a:t>
            </a:r>
            <a:br>
              <a:rPr lang="ru-RU" sz="14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e Extra"/>
              </a:rPr>
            </a:br>
            <a:r>
              <a:rPr lang="ru-RU" alt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e Extra"/>
              </a:rPr>
              <a:t>8(912) 230 77 31, </a:t>
            </a:r>
            <a:r>
              <a:rPr lang="en-US" alt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e Extra"/>
              </a:rPr>
              <a:t>fgmkart@rambler.ru</a:t>
            </a:r>
            <a:endParaRPr lang="ru-RU" alt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irce Extra"/>
            </a:endParaRPr>
          </a:p>
        </p:txBody>
      </p:sp>
    </p:spTree>
    <p:extLst>
      <p:ext uri="{BB962C8B-B14F-4D97-AF65-F5344CB8AC3E}">
        <p14:creationId xmlns:p14="http://schemas.microsoft.com/office/powerpoint/2010/main" val="2330327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96CE4-EC5F-1F63-19A4-C86AD3CE9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2F05CE4-4ADE-74BA-4124-FE66AC577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CE4350-8F95-4C80-82B5-B958739714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2CD38E-91E8-3472-D8F8-004A941D4C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77" y="574776"/>
            <a:ext cx="8563142" cy="53759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EF1765-B54B-B33A-E71C-BFAD8766CA42}"/>
              </a:ext>
            </a:extLst>
          </p:cNvPr>
          <p:cNvSpPr txBox="1"/>
          <p:nvPr/>
        </p:nvSpPr>
        <p:spPr>
          <a:xfrm flipH="1">
            <a:off x="1770016" y="7236823"/>
            <a:ext cx="5342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3831B5-856A-DC68-18E9-A26C0C2FDE22}"/>
              </a:ext>
            </a:extLst>
          </p:cNvPr>
          <p:cNvSpPr txBox="1"/>
          <p:nvPr/>
        </p:nvSpPr>
        <p:spPr>
          <a:xfrm>
            <a:off x="8876825" y="925682"/>
            <a:ext cx="323744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Создание карты 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в масштабе 1: 25000 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стереофограмметрическим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методом 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с использованием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стереоприборов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СПР-2, СД- 3 (Разработка НИИ под руководством 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Романовского В. А., Дробышева Ф. И.)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                                                                     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D6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1946 -1986 г.</a:t>
            </a:r>
          </a:p>
        </p:txBody>
      </p:sp>
    </p:spTree>
    <p:extLst>
      <p:ext uri="{BB962C8B-B14F-4D97-AF65-F5344CB8AC3E}">
        <p14:creationId xmlns:p14="http://schemas.microsoft.com/office/powerpoint/2010/main" val="1769821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76A79-FD81-D7AE-B15C-684CF5611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0EB5053-6A03-FAEC-BF71-EB68E3249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CE4350-8F95-4C80-82B5-B958739714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18F3FC-7D39-451B-22C9-81567DB56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25" y="522368"/>
            <a:ext cx="7825440" cy="58339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867A17-C895-B480-3145-FF70D6478468}"/>
              </a:ext>
            </a:extLst>
          </p:cNvPr>
          <p:cNvSpPr txBox="1"/>
          <p:nvPr/>
        </p:nvSpPr>
        <p:spPr>
          <a:xfrm>
            <a:off x="8876825" y="925682"/>
            <a:ext cx="323744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Создание карты 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в масштабе 1: 25000 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стереофограмметрическим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методом 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с использованием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стереоприборов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СПР-2, СД- 3 (Разработка НИИ под руководством 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Романовского В. А., Дробышева Ф. И.)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                                                                     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D6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1946 -1986 г.</a:t>
            </a:r>
          </a:p>
        </p:txBody>
      </p:sp>
    </p:spTree>
    <p:extLst>
      <p:ext uri="{BB962C8B-B14F-4D97-AF65-F5344CB8AC3E}">
        <p14:creationId xmlns:p14="http://schemas.microsoft.com/office/powerpoint/2010/main" val="3766575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D237B-5184-B8BA-BAD7-577274517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37E6209-DF31-0E42-C238-C5C31981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CE4350-8F95-4C80-82B5-B958739714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6042FD-1DEF-9237-548B-A1E633117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31" y="768060"/>
            <a:ext cx="8511898" cy="53218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03D94B-F711-A162-C9DB-DB3E732B2D45}"/>
              </a:ext>
            </a:extLst>
          </p:cNvPr>
          <p:cNvSpPr txBox="1"/>
          <p:nvPr/>
        </p:nvSpPr>
        <p:spPr>
          <a:xfrm flipH="1">
            <a:off x="9015124" y="1223226"/>
            <a:ext cx="3062319" cy="3373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solidFill>
                  <a:srgbClr val="FD6F00"/>
                </a:solidFill>
                <a:cs typeface="Calibri" panose="020F0502020204030204" pitchFamily="34" charset="0"/>
              </a:rPr>
              <a:t>АНАЛИТИЧЕСКИЙ МЕТОД 1973- 1993 гг.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D6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b="1" dirty="0">
              <a:solidFill>
                <a:prstClr val="black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Фототриангуляция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на ЭВМ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программные комплексы, разработанные 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НИИ при ГУК СССР  </a:t>
            </a:r>
            <a:r>
              <a:rPr lang="ru-RU" b="1" dirty="0">
                <a:solidFill>
                  <a:prstClr val="black"/>
                </a:solidFill>
              </a:rPr>
              <a:t>.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332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85482-44C0-BE65-1988-D3F5C0680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B4AAD39-0D9D-29C8-45C5-E1E954EC7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CE4350-8F95-4C80-82B5-B958739714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067647-387C-86A4-2705-9D5C8A390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70" y="368982"/>
            <a:ext cx="964602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2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5CB382-D615-400B-AB56-AF2BB7B578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2" b="17106"/>
          <a:stretch/>
        </p:blipFill>
        <p:spPr>
          <a:xfrm>
            <a:off x="1017215" y="393333"/>
            <a:ext cx="7303596" cy="60713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3995A9-9F64-4DD9-BB95-9CC58F5D01F5}"/>
              </a:ext>
            </a:extLst>
          </p:cNvPr>
          <p:cNvSpPr txBox="1"/>
          <p:nvPr/>
        </p:nvSpPr>
        <p:spPr>
          <a:xfrm flipH="1">
            <a:off x="8438254" y="1518905"/>
            <a:ext cx="3753745" cy="4127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7001"/>
              </a:buClr>
              <a:defRPr/>
            </a:pPr>
            <a:r>
              <a:rPr lang="ru-RU" b="1" dirty="0">
                <a:solidFill>
                  <a:srgbClr val="FD6F00"/>
                </a:solidFill>
                <a:latin typeface="Circe ExtraBold" panose="020B0802020203020203" pitchFamily="34" charset="-52"/>
              </a:rPr>
              <a:t>ЦИФРОВОЙ МЕТОД 1994 г. –до н. в. </a:t>
            </a:r>
            <a:r>
              <a:rPr lang="ru-RU" sz="2400" b="1" dirty="0">
                <a:latin typeface="Circe ExtraBold" panose="020B0802020203020203" pitchFamily="34" charset="-52"/>
              </a:rPr>
              <a:t>- цифровая АФС </a:t>
            </a:r>
          </a:p>
          <a:p>
            <a:pPr lvl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7001"/>
              </a:buClr>
              <a:defRPr/>
            </a:pPr>
            <a:r>
              <a:rPr lang="ru-RU" sz="1600" b="1" dirty="0">
                <a:solidFill>
                  <a:prstClr val="black"/>
                </a:solidFill>
                <a:latin typeface="Circe ExtraBold" panose="020B0802020203020203" pitchFamily="34" charset="-52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ПРОГРАММНОЕ ОБЕСПЕЧЕНИЕ: ЦФС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PHOTOMOD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AGISOFT METASHAPE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КРЕДО, ПАНОРАМА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СТЕРЕОМОНИТОРЫ</a:t>
            </a:r>
          </a:p>
          <a:p>
            <a:pPr lvl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7001"/>
              </a:buClr>
              <a:defRPr/>
            </a:pPr>
            <a:br>
              <a:rPr lang="en-US" b="1" dirty="0">
                <a:solidFill>
                  <a:prstClr val="black"/>
                </a:solidFill>
                <a:latin typeface="Circe ExtraBold" panose="020B0802020203020203" pitchFamily="34" charset="-52"/>
              </a:rPr>
            </a:br>
            <a:endParaRPr lang="ru-RU" b="1" dirty="0">
              <a:solidFill>
                <a:prstClr val="black"/>
              </a:solidFill>
              <a:latin typeface="Circe ExtraBold" panose="020B0802020203020203" pitchFamily="34" charset="-52"/>
            </a:endParaRPr>
          </a:p>
          <a:p>
            <a:pPr lvl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7001"/>
              </a:buClr>
              <a:defRPr/>
            </a:pPr>
            <a:endParaRPr lang="ru-RU" b="1" dirty="0">
              <a:solidFill>
                <a:prstClr val="black"/>
              </a:solidFill>
              <a:latin typeface="Circe ExtraBold" panose="020B08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76226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EAF937D-D0E6-46C4-926A-B8C4E75AD26B}"/>
              </a:ext>
            </a:extLst>
          </p:cNvPr>
          <p:cNvSpPr txBox="1"/>
          <p:nvPr/>
        </p:nvSpPr>
        <p:spPr>
          <a:xfrm>
            <a:off x="3242145" y="298661"/>
            <a:ext cx="5004575" cy="94917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cs typeface="Calibri" panose="020F0502020204030204" pitchFamily="34" charset="0"/>
              </a:rPr>
              <a:t>ЧТО НЕОБХОДИМО </a:t>
            </a: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cs typeface="Calibri" panose="020F0502020204030204" pitchFamily="34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cs typeface="Calibri" panose="020F0502020204030204" pitchFamily="34" charset="0"/>
              </a:rPr>
              <a:t>СОГЛАСНО ЗАКОНОДАТЕЛЬСТВУ  РФ</a:t>
            </a:r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E721575F-B52A-4C7C-9F31-BD6972C45484}"/>
              </a:ext>
            </a:extLst>
          </p:cNvPr>
          <p:cNvSpPr txBox="1">
            <a:spLocks/>
          </p:cNvSpPr>
          <p:nvPr/>
        </p:nvSpPr>
        <p:spPr>
          <a:xfrm>
            <a:off x="6581218" y="1573588"/>
            <a:ext cx="5183188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irce Bold" panose="020B0602020203020203" pitchFamily="34" charset="-52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BDB809-2183-470E-92B9-1FF53C442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" y="2724572"/>
            <a:ext cx="11704320" cy="36711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992541-6E61-4467-A2EE-ECCCB270AC44}"/>
              </a:ext>
            </a:extLst>
          </p:cNvPr>
          <p:cNvSpPr txBox="1"/>
          <p:nvPr/>
        </p:nvSpPr>
        <p:spPr>
          <a:xfrm>
            <a:off x="243839" y="1732989"/>
            <a:ext cx="117043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 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D6F00"/>
                </a:solidFill>
                <a:effectLst/>
                <a:uLnTx/>
                <a:uFillTx/>
                <a:cs typeface="Calibri" panose="020F0502020204030204" pitchFamily="34" charset="0"/>
              </a:rPr>
              <a:t>ЕДИНООБРАЗНАЯ РЕАЛИСТИЧНАЯ ВЫСОКОТОЧНАЯ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D6F00"/>
                </a:solidFill>
                <a:effectLst/>
                <a:uLnTx/>
                <a:uFillTx/>
                <a:cs typeface="Calibri" panose="020F0502020204030204" pitchFamily="34" charset="0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D6F00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FD6F00"/>
                </a:solidFill>
                <a:effectLst/>
                <a:uLnTx/>
                <a:uFillTx/>
                <a:cs typeface="Calibri" panose="020F0502020204030204" pitchFamily="34" charset="0"/>
              </a:rPr>
              <a:t>3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D6F00"/>
                </a:solidFill>
                <a:effectLst/>
                <a:uLnTx/>
                <a:uFillTx/>
                <a:cs typeface="Calibri" panose="020F0502020204030204" pitchFamily="34" charset="0"/>
              </a:rPr>
              <a:t>D</a:t>
            </a: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FD6F00"/>
                </a:solidFill>
                <a:effectLst/>
                <a:uLnTx/>
                <a:uFillTx/>
                <a:cs typeface="Calibri" panose="020F0502020204030204" pitchFamily="34" charset="0"/>
              </a:rPr>
              <a:t>  МОДЕЛЬ ТЕРРИТОРИИ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D6F00"/>
                </a:solidFill>
                <a:effectLst/>
                <a:uLnTx/>
                <a:uFillTx/>
                <a:cs typeface="Calibri" panose="020F0502020204030204" pitchFamily="34" charset="0"/>
              </a:rPr>
              <a:t>– БЕЗ ПОТЕРЬ, ИЗЪЯТИЙ И ОБОБЩЕНИЙ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D6F0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D63802F-F82A-41C6-A25F-E16B7108D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E4350-8F95-4C80-82B5-B958739714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989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1ECACBC-D7D0-48F5-A436-8F47DB606A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0"/>
            <a:ext cx="12204004" cy="6851260"/>
          </a:xfrm>
          <a:prstGeom prst="rect">
            <a:avLst/>
          </a:prstGeom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D1DCF3F0-067D-499E-989B-C8F3806D2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E4350-8F95-4C80-82B5-B9587397149B}" type="slidenum">
              <a:rPr lang="ru-RU" smtClean="0"/>
              <a:t>16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291C0B-4D4F-418D-B1B6-18F042D6E8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52" b="53771"/>
          <a:stretch/>
        </p:blipFill>
        <p:spPr>
          <a:xfrm>
            <a:off x="6531429" y="1226289"/>
            <a:ext cx="4753428" cy="248211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2F94AE0-8094-47D0-A857-059902ABAB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" t="36432" r="52694" b="22343"/>
          <a:stretch/>
        </p:blipFill>
        <p:spPr>
          <a:xfrm>
            <a:off x="6532857" y="4064000"/>
            <a:ext cx="4752000" cy="2482111"/>
          </a:xfrm>
          <a:prstGeom prst="rect">
            <a:avLst/>
          </a:prstGeom>
        </p:spPr>
      </p:pic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7155503E-7290-4939-94DC-BE7549FD63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8893382"/>
              </p:ext>
            </p:extLst>
          </p:nvPr>
        </p:nvGraphicFramePr>
        <p:xfrm>
          <a:off x="0" y="987971"/>
          <a:ext cx="5024913" cy="2220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27A1816-1722-3C92-7C0E-BA2BC15838CF}"/>
              </a:ext>
            </a:extLst>
          </p:cNvPr>
          <p:cNvSpPr txBox="1"/>
          <p:nvPr/>
        </p:nvSpPr>
        <p:spPr>
          <a:xfrm>
            <a:off x="6623224" y="6148058"/>
            <a:ext cx="455552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8A25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ДВУ</a:t>
            </a:r>
            <a:r>
              <a:rPr lang="ru-RU" b="1" dirty="0">
                <a:solidFill>
                  <a:srgbClr val="8A25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</a:t>
            </a:r>
            <a:r>
              <a:rPr lang="ru-RU" sz="1800" b="1" dirty="0">
                <a:solidFill>
                  <a:srgbClr val="8A25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МЕРНЫЕ ОРТОФОТОПЛАНЫ</a:t>
            </a:r>
            <a:endParaRPr lang="ru-RU" dirty="0">
              <a:solidFill>
                <a:srgbClr val="8A251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3F7F8F-1BA3-4721-6F15-667B3E491C5F}"/>
              </a:ext>
            </a:extLst>
          </p:cNvPr>
          <p:cNvSpPr txBox="1"/>
          <p:nvPr/>
        </p:nvSpPr>
        <p:spPr>
          <a:xfrm>
            <a:off x="6630381" y="3300306"/>
            <a:ext cx="455552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8A25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ТОПОГРАФИЧЕСКИЕ ПЛАНЫ</a:t>
            </a:r>
            <a:endParaRPr lang="ru-RU" dirty="0">
              <a:solidFill>
                <a:srgbClr val="8A251F"/>
              </a:solidFill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0A4F8451-94A9-7582-15D9-9FF1514F4CAD}"/>
              </a:ext>
            </a:extLst>
          </p:cNvPr>
          <p:cNvCxnSpPr>
            <a:cxnSpLocks/>
          </p:cNvCxnSpPr>
          <p:nvPr/>
        </p:nvCxnSpPr>
        <p:spPr>
          <a:xfrm>
            <a:off x="3057236" y="2510043"/>
            <a:ext cx="3405250" cy="1553957"/>
          </a:xfrm>
          <a:prstGeom prst="line">
            <a:avLst/>
          </a:prstGeom>
          <a:ln w="28575">
            <a:solidFill>
              <a:srgbClr val="FD6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89C101FE-7538-7813-89EB-7C9D81BE1CAB}"/>
              </a:ext>
            </a:extLst>
          </p:cNvPr>
          <p:cNvCxnSpPr>
            <a:cxnSpLocks/>
          </p:cNvCxnSpPr>
          <p:nvPr/>
        </p:nvCxnSpPr>
        <p:spPr>
          <a:xfrm flipV="1">
            <a:off x="3417455" y="1764242"/>
            <a:ext cx="3029527" cy="454666"/>
          </a:xfrm>
          <a:prstGeom prst="line">
            <a:avLst/>
          </a:prstGeom>
          <a:ln w="28575">
            <a:solidFill>
              <a:srgbClr val="FD6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68A6ABF-D945-45A1-96D4-ACEDDBB65E25}"/>
              </a:ext>
            </a:extLst>
          </p:cNvPr>
          <p:cNvSpPr txBox="1"/>
          <p:nvPr/>
        </p:nvSpPr>
        <p:spPr>
          <a:xfrm>
            <a:off x="4137891" y="309057"/>
            <a:ext cx="3753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+mn-lt"/>
              </a:rPr>
              <a:t>ЧТО ИМЕЕТСЯ В РЕГИОНАХ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E98E05-E264-4F57-9CFF-CDFE7FF72239}"/>
              </a:ext>
            </a:extLst>
          </p:cNvPr>
          <p:cNvSpPr txBox="1"/>
          <p:nvPr/>
        </p:nvSpPr>
        <p:spPr>
          <a:xfrm>
            <a:off x="97880" y="3896674"/>
            <a:ext cx="567514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ru-RU" b="1" dirty="0">
                <a:solidFill>
                  <a:srgbClr val="8A251F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СУЩЕСТВУЮЩИЕ ПРОСТРАНСТВЕННЫЕ ДАННЫЕ (ПД):</a:t>
            </a:r>
            <a:br>
              <a:rPr lang="en-US" b="1" dirty="0">
                <a:solidFill>
                  <a:srgbClr val="8A251F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ru-RU" b="1" dirty="0">
              <a:solidFill>
                <a:srgbClr val="8A251F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8A251F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ОТОБРАЖЕНИЕ  НА ДВУХМЕРНЫХ ОРТОФОТОРЛАНАХ  НЕПОЛНОЕ,  СМЕЩЕНИЕ ИЗОБРАЖЕНИЙ  ЗДАНИЙ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8A251F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НЕТ ЕДИНОГО ОБЪЕМНОГО ВОСПРИЯТИЯ ТЕРРИТОРИИ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8A251F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ДЛИТЕЛЬНЫЙ И ДОРОГОСТОЯЩИЙ ПРОЦЕСС СОЗДАНИЯ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8A251F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НЕОБХОДИМЫ ПРОФЕССИОНАЛЬНЫЕ НАВЫКИ ДЛЯ ПРОЧТЕНИЯ ЗАКОДИРОВАННОЙ ИНФОРМАЦИИ</a:t>
            </a:r>
          </a:p>
          <a:p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133B5E0-B64E-4017-8035-D7DF80544A64}"/>
              </a:ext>
            </a:extLst>
          </p:cNvPr>
          <p:cNvSpPr txBox="1"/>
          <p:nvPr/>
        </p:nvSpPr>
        <p:spPr>
          <a:xfrm>
            <a:off x="5893791" y="64393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355234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326875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912B6-CA61-1766-E298-2FE2782A0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A9FFD8-EDE1-4CDD-B7FD-756ADD677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51"/>
            <a:ext cx="12204004" cy="685126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6DB36F-8971-2F9E-058E-2D6708EC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3644"/>
            <a:ext cx="9736560" cy="135132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FF7300"/>
                </a:solidFill>
                <a:latin typeface="+mn-lt"/>
              </a:rPr>
              <a:t>ПРОБЛЕМЫ </a:t>
            </a:r>
            <a:br>
              <a:rPr lang="ru-RU" sz="2400" b="1" dirty="0">
                <a:solidFill>
                  <a:srgbClr val="FF7300"/>
                </a:solidFill>
                <a:latin typeface="+mn-lt"/>
              </a:rPr>
            </a:br>
            <a:r>
              <a:rPr lang="ru-RU" sz="2400" b="1" dirty="0">
                <a:solidFill>
                  <a:srgbClr val="FF7300"/>
                </a:solidFill>
                <a:latin typeface="+mn-lt"/>
              </a:rPr>
              <a:t>СОЗДАНИЯ ГЕОПРОСТРАНСТВЕННЫХ ДАННЫХ </a:t>
            </a:r>
            <a:br>
              <a:rPr lang="ru-RU" sz="2400" b="1" dirty="0">
                <a:solidFill>
                  <a:srgbClr val="FF7300"/>
                </a:solidFill>
                <a:latin typeface="+mn-lt"/>
              </a:rPr>
            </a:br>
            <a:r>
              <a:rPr lang="ru-RU" sz="2400" b="1" dirty="0">
                <a:solidFill>
                  <a:srgbClr val="FF7300"/>
                </a:solidFill>
                <a:latin typeface="+mn-lt"/>
              </a:rPr>
              <a:t>                        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8624AF-44E1-FCFB-0510-A525B25452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600" b="1" dirty="0"/>
              <a:t>Что имеем:</a:t>
            </a:r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r>
              <a:rPr lang="ru-RU" sz="2000" b="1" dirty="0"/>
              <a:t>АППАРАТНО-ПРОГРАММНОЕ обеспечение:</a:t>
            </a:r>
          </a:p>
          <a:p>
            <a:pPr marL="0" indent="0">
              <a:buNone/>
            </a:pPr>
            <a:r>
              <a:rPr lang="ru-RU" sz="1800" b="1" dirty="0"/>
              <a:t>- БПЛА, В Т.Ч. ВЕРТИКАЛЬНОГО ВЗЛЕТА, КОПТЕРЫ;</a:t>
            </a:r>
          </a:p>
          <a:p>
            <a:pPr marL="0" indent="0">
              <a:buNone/>
            </a:pPr>
            <a:r>
              <a:rPr lang="ru-RU" sz="1800" b="1" dirty="0"/>
              <a:t>- ПРОГРАММНОЕ ОБЕСПЕЧЕНИЕ: ЦФС </a:t>
            </a:r>
            <a:r>
              <a:rPr lang="en-US" sz="1800" b="1" dirty="0"/>
              <a:t>PHOTOMOD</a:t>
            </a:r>
            <a:r>
              <a:rPr lang="ru-RU" sz="1800" b="1" dirty="0"/>
              <a:t>, </a:t>
            </a:r>
            <a:r>
              <a:rPr lang="en-US" sz="1800" b="1" dirty="0"/>
              <a:t>AGISOFT METASHAPE</a:t>
            </a:r>
            <a:r>
              <a:rPr lang="ru-RU" sz="1800" b="1" dirty="0"/>
              <a:t>, КРЕДО, ПАНОРАМА;</a:t>
            </a:r>
          </a:p>
          <a:p>
            <a:pPr marL="0" indent="0">
              <a:buNone/>
            </a:pPr>
            <a:r>
              <a:rPr lang="en-US" sz="1800" b="1" dirty="0"/>
              <a:t>- </a:t>
            </a:r>
            <a:r>
              <a:rPr lang="ru-RU" sz="1800" b="1" dirty="0"/>
              <a:t>СТЕРЕОМОНИТОРЫ</a:t>
            </a:r>
          </a:p>
          <a:p>
            <a:pPr marL="0" indent="0">
              <a:buNone/>
            </a:pPr>
            <a:endParaRPr lang="ru-RU" sz="1800" b="1" dirty="0"/>
          </a:p>
          <a:p>
            <a:pPr marL="0" indent="0">
              <a:buNone/>
            </a:pPr>
            <a:r>
              <a:rPr lang="ru-RU" sz="2600" b="1" dirty="0">
                <a:solidFill>
                  <a:srgbClr val="FF0000"/>
                </a:solidFill>
              </a:rPr>
              <a:t>Что сдерживает?</a:t>
            </a:r>
            <a:endParaRPr lang="en-US" sz="2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sz="2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FF0000"/>
                </a:solidFill>
              </a:rPr>
              <a:t>1 Низкий научно технический потенциал 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FF0000"/>
                </a:solidFill>
              </a:rPr>
              <a:t>2 Низкая компетенция заказчика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FF0000"/>
                </a:solidFill>
              </a:rPr>
              <a:t>3 Низкий уровень исполнения</a:t>
            </a:r>
          </a:p>
        </p:txBody>
      </p:sp>
    </p:spTree>
    <p:extLst>
      <p:ext uri="{BB962C8B-B14F-4D97-AF65-F5344CB8AC3E}">
        <p14:creationId xmlns:p14="http://schemas.microsoft.com/office/powerpoint/2010/main" val="2904841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55EB2-EE5E-ABE5-05BB-1BA4717EC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0E069B-05C1-BB4F-2E07-37F907C79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51"/>
            <a:ext cx="12204004" cy="685126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58B258-02D9-618A-884F-2EE79D7C6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9404" y="2491586"/>
            <a:ext cx="10670045" cy="3078683"/>
          </a:xfrm>
        </p:spPr>
        <p:txBody>
          <a:bodyPr/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2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Действительно, многие ответы в нашем опросе повторяли следующие жалобы: «Спрос на наши услуги намного выше. Однако мы ограничены в использовании спроса из-за нехватки обученного и опытного персонала.</a:t>
            </a:r>
            <a:br>
              <a:rPr lang="ru-RU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Нехватка кадров создавалась в течение нескольких лет, но теперь мы достигли точки, когда доступная рабочая сила просто слишком мала, чтобы удовлетворить рыночный спрос.</a:t>
            </a:r>
            <a:br>
              <a:rPr lang="ru-RU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Это создает угрозу будущему геопространственной отрасли, поскольку ограничивает ее способность к инновациям и росту». </a:t>
            </a:r>
            <a:br>
              <a:rPr lang="ru-RU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ru-RU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7AAE43C-737E-4DA2-E018-443B29C8D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E494AB-55B3-42DB-0EA2-E9281BD01451}"/>
              </a:ext>
            </a:extLst>
          </p:cNvPr>
          <p:cNvSpPr txBox="1"/>
          <p:nvPr/>
        </p:nvSpPr>
        <p:spPr>
          <a:xfrm>
            <a:off x="1968417" y="760652"/>
            <a:ext cx="75315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8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Как извлечь выгоду из возможностей золотой эры </a:t>
            </a:r>
            <a:br>
              <a:rPr kumimoji="0" lang="ru-RU" sz="2400" b="1" i="0" u="none" strike="noStrike" kern="18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kumimoji="0" lang="ru-RU" sz="2400" b="1" i="0" u="none" strike="noStrike" kern="18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геопространственных данных 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Вим Ван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Веген</a:t>
            </a: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16 февраля 2022 г.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GIMI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387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E0F09-CA8B-5774-EF97-FD6D1FE10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D9D1EFE-15E4-9452-8D52-63E16F938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224" y="78037"/>
            <a:ext cx="13163227" cy="6707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6349E8-1C14-B740-B338-6426D4DDF89B}"/>
              </a:ext>
            </a:extLst>
          </p:cNvPr>
          <p:cNvSpPr txBox="1"/>
          <p:nvPr/>
        </p:nvSpPr>
        <p:spPr>
          <a:xfrm>
            <a:off x="0" y="1375127"/>
            <a:ext cx="11644055" cy="614389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lIns="1080000" tIns="360000" bIns="360000" numCol="1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7300"/>
                </a:solidFill>
                <a:effectLst/>
                <a:uLnTx/>
                <a:uFillTx/>
                <a:latin typeface="Circe"/>
                <a:ea typeface="+mn-ea"/>
                <a:cs typeface="+mn-cs"/>
              </a:rPr>
              <a:t>Проблема   </a:t>
            </a:r>
            <a:r>
              <a:rPr lang="ru-RU" sz="2800" b="1" dirty="0">
                <a:solidFill>
                  <a:srgbClr val="FF7300"/>
                </a:solidFill>
                <a:latin typeface="Circe"/>
              </a:rPr>
              <a:t>создания реалистичных геопространственных данных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7300"/>
                </a:solidFill>
                <a:effectLst/>
                <a:uLnTx/>
                <a:uFillTx/>
                <a:latin typeface="Circe"/>
                <a:ea typeface="+mn-ea"/>
                <a:cs typeface="+mn-cs"/>
              </a:rPr>
              <a:t>   </a:t>
            </a:r>
            <a:endParaRPr lang="ru-RU" sz="2800" b="1" dirty="0">
              <a:solidFill>
                <a:srgbClr val="FF7300"/>
              </a:solidFill>
              <a:latin typeface="Circ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>
              <a:solidFill>
                <a:prstClr val="black"/>
              </a:solidFill>
              <a:latin typeface="Circ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e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e"/>
                <a:ea typeface="+mn-ea"/>
                <a:cs typeface="+mn-cs"/>
              </a:rPr>
              <a:t>- Практически отсутствуют отраслевые исследования, всесторонний анализ, 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e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e"/>
                <a:ea typeface="+mn-ea"/>
                <a:cs typeface="+mn-cs"/>
              </a:rPr>
              <a:t>экспертиза предлагаемых решений.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- Организации, которые хотят внедрить 3D в качестве платформы, часто не имеют для этого новейших знаний и навыков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rce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B7303"/>
                </a:solidFill>
                <a:effectLst/>
                <a:uLnTx/>
                <a:uFillTx/>
                <a:latin typeface="Circe"/>
                <a:ea typeface="+mn-ea"/>
                <a:cs typeface="+mn-cs"/>
              </a:rPr>
              <a:t>Для решения этой проблемы предлагается 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srgbClr val="FB7303"/>
                </a:solidFill>
                <a:latin typeface="Circe"/>
              </a:rPr>
              <a:t>-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Возродить научно-исследовательский институт ЦНИИГАИК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>
                <a:solidFill>
                  <a:prstClr val="black"/>
                </a:solidFill>
              </a:rPr>
              <a:t>- 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Создать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независимый  центр компетенции с функциями: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                - взаимодействие с государственными органами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                - проведения надежной экспертизы работ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                - получение компетентных разъяснений и консультаций 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                  как исполнителей, так и заказчиков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1482AD0-C7AF-F109-EC76-1FEAC9BF4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725C14F6-CB99-951E-3C05-3182CD3E9744}"/>
              </a:ext>
            </a:extLst>
          </p:cNvPr>
          <p:cNvCxnSpPr>
            <a:cxnSpLocks/>
          </p:cNvCxnSpPr>
          <p:nvPr/>
        </p:nvCxnSpPr>
        <p:spPr>
          <a:xfrm>
            <a:off x="769393" y="1375127"/>
            <a:ext cx="11160000" cy="0"/>
          </a:xfrm>
          <a:prstGeom prst="line">
            <a:avLst/>
          </a:prstGeom>
          <a:ln w="53975">
            <a:solidFill>
              <a:srgbClr val="FD6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B80D8C4D-7910-7B86-549F-96C8FBE3A318}"/>
              </a:ext>
            </a:extLst>
          </p:cNvPr>
          <p:cNvCxnSpPr>
            <a:cxnSpLocks/>
          </p:cNvCxnSpPr>
          <p:nvPr/>
        </p:nvCxnSpPr>
        <p:spPr>
          <a:xfrm flipV="1">
            <a:off x="773252" y="1527527"/>
            <a:ext cx="11162271" cy="12838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B21B329-6112-8EC0-7AD9-9D4CAD2A02DC}"/>
              </a:ext>
            </a:extLst>
          </p:cNvPr>
          <p:cNvSpPr txBox="1"/>
          <p:nvPr/>
        </p:nvSpPr>
        <p:spPr>
          <a:xfrm>
            <a:off x="769393" y="447790"/>
            <a:ext cx="5913114" cy="64389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B730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ПРЕДЛОЖЕНИЕ</a:t>
            </a:r>
          </a:p>
        </p:txBody>
      </p:sp>
    </p:spTree>
    <p:extLst>
      <p:ext uri="{BB962C8B-B14F-4D97-AF65-F5344CB8AC3E}">
        <p14:creationId xmlns:p14="http://schemas.microsoft.com/office/powerpoint/2010/main" val="4020195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E5777D-E952-41F7-892A-AA8EF2AA3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" y="0"/>
            <a:ext cx="12204004" cy="685126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37F60BC-E122-44C6-810A-35180C8E9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77" y="2766651"/>
            <a:ext cx="12192000" cy="40420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FF19BF-BE63-4D6C-9D82-D64A831CCC5C}"/>
              </a:ext>
            </a:extLst>
          </p:cNvPr>
          <p:cNvSpPr txBox="1"/>
          <p:nvPr/>
        </p:nvSpPr>
        <p:spPr>
          <a:xfrm>
            <a:off x="99477" y="286871"/>
            <a:ext cx="11805651" cy="1461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7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ПРЕДПОСЫЛКИ ДЛЯ ПЕРЕХОДА К  ТРЕХМЕРНЫМ ГЕОПРОСТРАНСТВЕННЫМ ДАННЫМ </a:t>
            </a: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7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35523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5523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5523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СТРАТЕГИЯ  </a:t>
            </a:r>
            <a:r>
              <a:rPr lang="en-US" sz="2000" b="1" dirty="0">
                <a:solidFill>
                  <a:srgbClr val="355234"/>
                </a:solidFill>
                <a:latin typeface="Calibri" panose="020F0502020204030204"/>
              </a:rPr>
              <a:t>&lt;&lt;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5523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АГРЕССИВНОЕ РАЗВИТИЕ ИНФРАСТРУКТУРЫ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5523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&gt;&gt;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35523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25B8BF-21F1-41C1-966D-7661690445A4}"/>
              </a:ext>
            </a:extLst>
          </p:cNvPr>
          <p:cNvSpPr txBox="1"/>
          <p:nvPr/>
        </p:nvSpPr>
        <p:spPr>
          <a:xfrm>
            <a:off x="5893791" y="64393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5523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6A07E9-2922-41A1-A4AB-5C14770E93C6}"/>
              </a:ext>
            </a:extLst>
          </p:cNvPr>
          <p:cNvSpPr txBox="1"/>
          <p:nvPr/>
        </p:nvSpPr>
        <p:spPr>
          <a:xfrm>
            <a:off x="2622960" y="2077732"/>
            <a:ext cx="637270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35523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ЗАМЕСТИТЕЛЬ ПРЕДСЕДАТЕЛЯ ПРАВИТЕЛЬСТВА РФ М.Ш. ХУСНУЛЛИН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121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C0CB6-812F-DEDC-B53D-CE6159E41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BFB84C-5571-4E3D-B23A-DC9D544EB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51"/>
            <a:ext cx="12204004" cy="685126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4489017-8808-1ACF-0222-BDEA53ADE467}"/>
              </a:ext>
            </a:extLst>
          </p:cNvPr>
          <p:cNvSpPr txBox="1"/>
          <p:nvPr/>
        </p:nvSpPr>
        <p:spPr>
          <a:xfrm>
            <a:off x="3089105" y="374919"/>
            <a:ext cx="6013790" cy="5059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cs typeface="Calibri" panose="020F0502020204030204" pitchFamily="34" charset="0"/>
              </a:rPr>
              <a:t>НАУЧНО-ИССЛЕДОВСКИЕ РАБОТЫ  РФ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61346A80-6F54-2AA1-BA6F-8CB196BEA8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2740720"/>
              </p:ext>
            </p:extLst>
          </p:nvPr>
        </p:nvGraphicFramePr>
        <p:xfrm>
          <a:off x="1183860" y="1028767"/>
          <a:ext cx="9824280" cy="566206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767539">
                  <a:extLst>
                    <a:ext uri="{9D8B030D-6E8A-4147-A177-3AD203B41FA5}">
                      <a16:colId xmlns:a16="http://schemas.microsoft.com/office/drawing/2014/main" val="2181412301"/>
                    </a:ext>
                  </a:extLst>
                </a:gridCol>
                <a:gridCol w="5056741">
                  <a:extLst>
                    <a:ext uri="{9D8B030D-6E8A-4147-A177-3AD203B41FA5}">
                      <a16:colId xmlns:a16="http://schemas.microsoft.com/office/drawing/2014/main" val="2419498920"/>
                    </a:ext>
                  </a:extLst>
                </a:gridCol>
              </a:tblGrid>
              <a:tr h="63863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>
                          <a:solidFill>
                            <a:schemeClr val="dk1"/>
                          </a:solidFill>
                        </a:rPr>
                        <a:t>Наименование</a:t>
                      </a:r>
                      <a:endParaRPr lang="ru-RU" sz="2000" b="1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>
                          <a:solidFill>
                            <a:schemeClr val="dk1"/>
                          </a:solidFill>
                        </a:rPr>
                        <a:t>Количество НИИ</a:t>
                      </a:r>
                      <a:endParaRPr lang="ru-RU" sz="2000" b="1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235156"/>
                  </a:ext>
                </a:extLst>
              </a:tr>
              <a:tr h="894406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</a:rPr>
                        <a:t>Министерство </a:t>
                      </a:r>
                      <a:b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</a:rPr>
                      </a:b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</a:rPr>
                        <a:t>строительства </a:t>
                      </a:r>
                      <a:b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</a:rPr>
                      </a:b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</a:rPr>
                        <a:t>и жилищно-коммунального хозяйства</a:t>
                      </a:r>
                      <a:endParaRPr lang="ru-RU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5 (пять)</a:t>
                      </a:r>
                      <a:endParaRPr lang="ru-RU" sz="1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5040142"/>
                  </a:ext>
                </a:extLst>
              </a:tr>
              <a:tr h="638637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</a:rPr>
                        <a:t>Министерство </a:t>
                      </a:r>
                      <a:b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</a:rPr>
                      </a:b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</a:rPr>
                        <a:t>природных ресурсов и экологии </a:t>
                      </a:r>
                      <a:endParaRPr lang="ru-RU" sz="1800" b="1" i="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7 (семь)</a:t>
                      </a:r>
                      <a:endParaRPr lang="ru-RU" sz="1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318106"/>
                  </a:ext>
                </a:extLst>
              </a:tr>
              <a:tr h="894406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</a:rPr>
                        <a:t>Министерство </a:t>
                      </a:r>
                      <a:b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</a:rPr>
                      </a:b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</a:rPr>
                        <a:t>цифрового развития, связи </a:t>
                      </a:r>
                      <a:b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</a:rPr>
                      </a:b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</a:rPr>
                        <a:t>и массовых коммуникаций</a:t>
                      </a:r>
                      <a:endParaRPr lang="ru-RU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3 (три)</a:t>
                      </a:r>
                      <a:endParaRPr lang="ru-RU" sz="1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946169"/>
                  </a:ext>
                </a:extLst>
              </a:tr>
              <a:tr h="638637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</a:rPr>
                        <a:t>Министерство транспорта</a:t>
                      </a:r>
                      <a:endParaRPr lang="ru-RU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3 (три)</a:t>
                      </a:r>
                      <a:endParaRPr lang="ru-RU" sz="1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7793018"/>
                  </a:ext>
                </a:extLst>
              </a:tr>
              <a:tr h="638637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ГК Роскосмос</a:t>
                      </a:r>
                      <a:endParaRPr lang="ru-RU" sz="1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7 (семь)</a:t>
                      </a:r>
                      <a:endParaRPr lang="ru-RU" sz="1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401889"/>
                  </a:ext>
                </a:extLst>
              </a:tr>
              <a:tr h="638637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 ПАО «Газпром»</a:t>
                      </a:r>
                      <a:endParaRPr lang="ru-RU" sz="1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3 (три)</a:t>
                      </a:r>
                      <a:endParaRPr lang="ru-RU" sz="1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178958"/>
                  </a:ext>
                </a:extLst>
              </a:tr>
              <a:tr h="638637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ОАО «РЖД»</a:t>
                      </a:r>
                      <a:endParaRPr lang="ru-RU" sz="1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4 (четыре)</a:t>
                      </a:r>
                      <a:endParaRPr lang="ru-RU" sz="1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7836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50056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5D7592E-F5FA-428D-A5FB-BCD904D5F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45"/>
            <a:ext cx="12192000" cy="685086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67A86B-A981-85D6-402C-4A01123B2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1824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b="1" dirty="0"/>
              <a:t>         </a:t>
            </a:r>
            <a:endParaRPr lang="ru-RU" sz="3600" b="1" dirty="0">
              <a:solidFill>
                <a:schemeClr val="accent2"/>
              </a:solidFill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AE125CC-84CF-3F1B-69FD-7C2EE7CE59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101767"/>
            <a:ext cx="10515599" cy="4879380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BE452A3-5CEB-9C38-0F4E-7F83993B5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8D1B36-20FA-4486-8498-7E0AD6096735}"/>
              </a:ext>
            </a:extLst>
          </p:cNvPr>
          <p:cNvSpPr txBox="1"/>
          <p:nvPr/>
        </p:nvSpPr>
        <p:spPr>
          <a:xfrm>
            <a:off x="387019" y="2094907"/>
            <a:ext cx="115556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8A251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8A251F"/>
                </a:solidFill>
                <a:latin typeface="+mn-lt"/>
                <a:ea typeface="Times New Roman" panose="02020603050405020304" pitchFamily="18" charset="0"/>
              </a:rPr>
              <a:t>«</a:t>
            </a:r>
            <a:r>
              <a:rPr lang="ru-RU" sz="2200" b="1" i="1" dirty="0">
                <a:solidFill>
                  <a:srgbClr val="8A251F"/>
                </a:solidFill>
                <a:latin typeface="+mn-lt"/>
                <a:ea typeface="Times New Roman" panose="02020603050405020304" pitchFamily="18" charset="0"/>
              </a:rPr>
              <a:t>П</a:t>
            </a:r>
            <a:r>
              <a:rPr lang="ru-RU" sz="2200" b="1" i="1" dirty="0">
                <a:solidFill>
                  <a:srgbClr val="8A251F"/>
                </a:solidFill>
                <a:effectLst/>
                <a:latin typeface="+mn-lt"/>
                <a:ea typeface="Times New Roman" panose="02020603050405020304" pitchFamily="18" charset="0"/>
              </a:rPr>
              <a:t>омимо того, что </a:t>
            </a:r>
            <a:r>
              <a:rPr lang="ru-RU" sz="2200" b="1" i="1" dirty="0">
                <a:solidFill>
                  <a:srgbClr val="8A251F"/>
                </a:solidFill>
                <a:latin typeface="+mn-lt"/>
                <a:ea typeface="Times New Roman" panose="02020603050405020304" pitchFamily="18" charset="0"/>
              </a:rPr>
              <a:t>геопространственные данные</a:t>
            </a:r>
            <a:r>
              <a:rPr lang="ru-RU" sz="2200" b="1" i="1" dirty="0">
                <a:solidFill>
                  <a:srgbClr val="8A251F"/>
                </a:solidFill>
                <a:effectLst/>
                <a:latin typeface="+mn-lt"/>
                <a:ea typeface="Times New Roman" panose="02020603050405020304" pitchFamily="18" charset="0"/>
              </a:rPr>
              <a:t> являются трехмерной  виртуальной копией прошлого, текущего и будущего состояний </a:t>
            </a:r>
            <a:r>
              <a:rPr lang="ru-RU" sz="2200" b="1" i="1" dirty="0">
                <a:solidFill>
                  <a:srgbClr val="8A251F"/>
                </a:solidFill>
                <a:latin typeface="+mn-lt"/>
                <a:ea typeface="Times New Roman" panose="02020603050405020304" pitchFamily="18" charset="0"/>
              </a:rPr>
              <a:t>территории</a:t>
            </a:r>
            <a:r>
              <a:rPr lang="ru-RU" sz="2200" b="1" i="1" dirty="0">
                <a:solidFill>
                  <a:srgbClr val="8A251F"/>
                </a:solidFill>
                <a:effectLst/>
                <a:latin typeface="+mn-lt"/>
                <a:ea typeface="Times New Roman" panose="02020603050405020304" pitchFamily="18" charset="0"/>
              </a:rPr>
              <a:t> – </a:t>
            </a:r>
            <a:br>
              <a:rPr lang="ru-RU" sz="2200" b="1" i="1" dirty="0">
                <a:solidFill>
                  <a:srgbClr val="8A251F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ru-RU" sz="2200" b="1" i="1" dirty="0">
                <a:solidFill>
                  <a:srgbClr val="8A251F"/>
                </a:solidFill>
                <a:latin typeface="+mn-lt"/>
                <a:ea typeface="Times New Roman" panose="02020603050405020304" pitchFamily="18" charset="0"/>
              </a:rPr>
              <a:t>ОНИ</a:t>
            </a:r>
            <a:r>
              <a:rPr lang="ru-RU" sz="2200" b="1" i="1" dirty="0">
                <a:solidFill>
                  <a:srgbClr val="8A251F"/>
                </a:solidFill>
                <a:effectLst/>
                <a:latin typeface="+mn-lt"/>
                <a:ea typeface="Times New Roman" panose="02020603050405020304" pitchFamily="18" charset="0"/>
              </a:rPr>
              <a:t> должны содержать функцию самооценки, основанную на постоянных обновлениях, и обеспечивать механизм взаимодействия для оценки сценариев «что, если»» </a:t>
            </a:r>
            <a:endParaRPr lang="ru-RU" sz="2200" i="1" dirty="0">
              <a:solidFill>
                <a:srgbClr val="8A251F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07B75E-E61F-4183-B574-524D36ADC6AF}"/>
              </a:ext>
            </a:extLst>
          </p:cNvPr>
          <p:cNvSpPr txBox="1"/>
          <p:nvPr/>
        </p:nvSpPr>
        <p:spPr>
          <a:xfrm>
            <a:off x="387019" y="1218560"/>
            <a:ext cx="62635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355234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355234"/>
                </a:solidFill>
                <a:latin typeface="+mn-lt"/>
                <a:ea typeface="Times New Roman" panose="02020603050405020304" pitchFamily="18" charset="0"/>
              </a:rPr>
              <a:t>БЛАГОДАРЮ ЗА ВНИМАНИЕ!</a:t>
            </a:r>
            <a:endParaRPr lang="ru-RU" sz="3600" dirty="0">
              <a:solidFill>
                <a:srgbClr val="355234"/>
              </a:solidFill>
              <a:latin typeface="+mn-lt"/>
            </a:endParaRP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6A8DF3B2-3F27-4745-A8B7-D8B1495C2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3777" y="3943892"/>
            <a:ext cx="6821201" cy="1178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ru-RU" altLang="ru-RU" sz="2400" b="1" dirty="0">
                <a:solidFill>
                  <a:srgbClr val="355234"/>
                </a:solidFill>
                <a:latin typeface="Circe Extra"/>
              </a:rPr>
              <a:t>АЛЯБЬЕВ АЛЕКСАНДР АЛЕКСАНДРОВИЧ, К.Т.Н.</a:t>
            </a:r>
            <a:br>
              <a:rPr lang="ru-RU" sz="2400" b="1" i="0" dirty="0">
                <a:solidFill>
                  <a:srgbClr val="355234"/>
                </a:solidFill>
                <a:effectLst/>
                <a:latin typeface="Circe Extra"/>
              </a:rPr>
            </a:br>
            <a:r>
              <a:rPr lang="ru-RU" altLang="ru-RU" sz="2400" b="1" dirty="0">
                <a:solidFill>
                  <a:srgbClr val="355234"/>
                </a:solidFill>
                <a:latin typeface="Circe Extra"/>
              </a:rPr>
              <a:t>8(912) 230 77 31, </a:t>
            </a:r>
            <a:r>
              <a:rPr lang="en-US" altLang="ru-RU" sz="2400" b="1" dirty="0">
                <a:solidFill>
                  <a:srgbClr val="355234"/>
                </a:solidFill>
                <a:latin typeface="Circe Extra"/>
              </a:rPr>
              <a:t>fgmkart@rambler.ru</a:t>
            </a:r>
            <a:endParaRPr lang="ru-RU" altLang="ru-RU" sz="2400" b="1" dirty="0">
              <a:solidFill>
                <a:srgbClr val="355234"/>
              </a:solidFill>
              <a:latin typeface="Circe Extra"/>
            </a:endParaRPr>
          </a:p>
        </p:txBody>
      </p:sp>
    </p:spTree>
    <p:extLst>
      <p:ext uri="{BB962C8B-B14F-4D97-AF65-F5344CB8AC3E}">
        <p14:creationId xmlns:p14="http://schemas.microsoft.com/office/powerpoint/2010/main" val="653980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0EAA2-0F9B-AAB1-B829-5F002F28D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483EF9-12AA-2BDD-8C9D-1A9122AC1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" y="0"/>
            <a:ext cx="12204004" cy="685126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890C32E-0288-19F5-8786-68C3CC1A1CA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endParaRPr lang="en-US" dirty="0"/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9F802C-08CD-178B-ABBB-55A05F5DE52A}"/>
              </a:ext>
            </a:extLst>
          </p:cNvPr>
          <p:cNvSpPr txBox="1"/>
          <p:nvPr/>
        </p:nvSpPr>
        <p:spPr>
          <a:xfrm>
            <a:off x="4125798" y="328642"/>
            <a:ext cx="39404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355234"/>
                </a:solidFill>
                <a:latin typeface="+mn-lt"/>
              </a:rPr>
              <a:t>    </a:t>
            </a:r>
            <a:r>
              <a:rPr lang="en-US" sz="2800" b="1" dirty="0">
                <a:solidFill>
                  <a:srgbClr val="355234"/>
                </a:solidFill>
                <a:latin typeface="+mn-lt"/>
              </a:rPr>
              <a:t> </a:t>
            </a:r>
            <a:r>
              <a:rPr lang="ru-RU" sz="2800" b="1" dirty="0">
                <a:solidFill>
                  <a:srgbClr val="355234"/>
                </a:solidFill>
                <a:latin typeface="+mn-lt"/>
              </a:rPr>
              <a:t>3</a:t>
            </a:r>
            <a:r>
              <a:rPr lang="en-US" sz="2800" b="1" dirty="0">
                <a:solidFill>
                  <a:srgbClr val="355234"/>
                </a:solidFill>
                <a:latin typeface="+mn-lt"/>
              </a:rPr>
              <a:t>D</a:t>
            </a:r>
            <a:r>
              <a:rPr lang="ru-RU" sz="2800" b="1" dirty="0">
                <a:solidFill>
                  <a:srgbClr val="355234"/>
                </a:solidFill>
                <a:latin typeface="+mn-lt"/>
              </a:rPr>
              <a:t> </a:t>
            </a:r>
            <a:r>
              <a:rPr lang="en-US" sz="2800" b="1" dirty="0">
                <a:solidFill>
                  <a:srgbClr val="355234"/>
                </a:solidFill>
                <a:latin typeface="+mn-lt"/>
              </a:rPr>
              <a:t>MESH</a:t>
            </a:r>
            <a:r>
              <a:rPr lang="ru-RU" sz="2800" b="1" dirty="0">
                <a:solidFill>
                  <a:srgbClr val="355234"/>
                </a:solidFill>
                <a:latin typeface="+mn-lt"/>
              </a:rPr>
              <a:t> МОДЕЛЬ </a:t>
            </a:r>
          </a:p>
        </p:txBody>
      </p:sp>
      <p:pic>
        <p:nvPicPr>
          <p:cNvPr id="5" name="Рисунок 4" descr="Изображение выглядит как текст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08938D71-8C13-9A4B-BC23-6F351B435B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44" y="1016970"/>
            <a:ext cx="7878601" cy="52507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17B601-9D52-1EF6-4A53-6565E9723EEB}"/>
              </a:ext>
            </a:extLst>
          </p:cNvPr>
          <p:cNvSpPr txBox="1"/>
          <p:nvPr/>
        </p:nvSpPr>
        <p:spPr>
          <a:xfrm>
            <a:off x="8503104" y="1720840"/>
            <a:ext cx="349545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355234"/>
                </a:solidFill>
                <a:latin typeface="+mn-lt"/>
              </a:rPr>
              <a:t>Город Гусев, </a:t>
            </a:r>
            <a:br>
              <a:rPr lang="ru-RU" b="1" dirty="0">
                <a:solidFill>
                  <a:srgbClr val="355234"/>
                </a:solidFill>
                <a:latin typeface="+mn-lt"/>
              </a:rPr>
            </a:br>
            <a:r>
              <a:rPr lang="ru-RU" b="1" dirty="0">
                <a:solidFill>
                  <a:srgbClr val="355234"/>
                </a:solidFill>
                <a:latin typeface="+mn-lt"/>
              </a:rPr>
              <a:t>Калининградская область</a:t>
            </a:r>
            <a:br>
              <a:rPr lang="ru-RU" b="1" dirty="0">
                <a:solidFill>
                  <a:srgbClr val="355234"/>
                </a:solidFill>
                <a:latin typeface="+mn-lt"/>
              </a:rPr>
            </a:br>
            <a:endParaRPr lang="ru-RU" b="1" dirty="0">
              <a:solidFill>
                <a:srgbClr val="355234"/>
              </a:solidFill>
              <a:latin typeface="+mn-lt"/>
            </a:endParaRPr>
          </a:p>
          <a:p>
            <a:r>
              <a:rPr lang="ru-RU" b="1" dirty="0">
                <a:solidFill>
                  <a:srgbClr val="355234"/>
                </a:solidFill>
                <a:latin typeface="+mn-lt"/>
              </a:rPr>
              <a:t>Отсутствуют трубопроводы, опора ЛЭП, ограждения</a:t>
            </a:r>
            <a:br>
              <a:rPr lang="ru-RU" b="1" dirty="0">
                <a:solidFill>
                  <a:srgbClr val="355234"/>
                </a:solidFill>
                <a:latin typeface="+mn-lt"/>
              </a:rPr>
            </a:br>
            <a:br>
              <a:rPr lang="ru-RU" b="1" dirty="0">
                <a:solidFill>
                  <a:srgbClr val="355234"/>
                </a:solidFill>
                <a:latin typeface="+mn-lt"/>
              </a:rPr>
            </a:br>
            <a:r>
              <a:rPr lang="ru-RU" b="1" dirty="0">
                <a:solidFill>
                  <a:srgbClr val="355234"/>
                </a:solidFill>
                <a:latin typeface="+mn-lt"/>
              </a:rPr>
              <a:t>Аэрофотосъемка выполнена надирной камерой с перекрытием 60/70, и двумя наклонными камерами, установленными под углом 30</a:t>
            </a:r>
            <a:r>
              <a:rPr lang="ru-RU" b="1" i="0" dirty="0">
                <a:solidFill>
                  <a:srgbClr val="355234"/>
                </a:solidFill>
                <a:effectLst/>
                <a:latin typeface="+mn-lt"/>
              </a:rPr>
              <a:t>° </a:t>
            </a:r>
            <a:br>
              <a:rPr lang="ru-RU" b="1" i="0" dirty="0">
                <a:solidFill>
                  <a:srgbClr val="355234"/>
                </a:solidFill>
                <a:effectLst/>
                <a:latin typeface="+mn-lt"/>
              </a:rPr>
            </a:br>
            <a:r>
              <a:rPr lang="ru-RU" b="1" i="0" dirty="0">
                <a:solidFill>
                  <a:srgbClr val="355234"/>
                </a:solidFill>
                <a:effectLst/>
                <a:latin typeface="+mn-lt"/>
              </a:rPr>
              <a:t>с перекрытием 80/70 перекрестными маршрутами аэрофотосъемки</a:t>
            </a:r>
            <a:endParaRPr lang="ru-RU" b="1" dirty="0">
              <a:solidFill>
                <a:srgbClr val="355234"/>
              </a:solidFill>
              <a:latin typeface="+mn-lt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9C8C633-9E6A-3A10-8ADD-1106A32B183A}"/>
              </a:ext>
            </a:extLst>
          </p:cNvPr>
          <p:cNvSpPr/>
          <p:nvPr/>
        </p:nvSpPr>
        <p:spPr>
          <a:xfrm>
            <a:off x="8408710" y="1010054"/>
            <a:ext cx="3539245" cy="5257693"/>
          </a:xfrm>
          <a:prstGeom prst="rect">
            <a:avLst/>
          </a:prstGeom>
          <a:noFill/>
          <a:ln>
            <a:solidFill>
              <a:srgbClr val="3552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9A2597-C3B6-8891-831D-0A8B13295B9D}"/>
              </a:ext>
            </a:extLst>
          </p:cNvPr>
          <p:cNvSpPr txBox="1"/>
          <p:nvPr/>
        </p:nvSpPr>
        <p:spPr>
          <a:xfrm>
            <a:off x="5893791" y="64393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355234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191085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66D97-3287-2FEA-F8E0-28A4693F2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CC6FCF3-2C28-1452-5D1F-6BF2ECB5268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D43E74-9600-8483-6C9A-0D0412C26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004" cy="685126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A836E1-B71E-4E7C-568A-D0BC2C37F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71" y="1654279"/>
            <a:ext cx="7905135" cy="393372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734D8B8-E8FC-3BDE-BE22-7E21F55FFE96}"/>
              </a:ext>
            </a:extLst>
          </p:cNvPr>
          <p:cNvSpPr/>
          <p:nvPr/>
        </p:nvSpPr>
        <p:spPr>
          <a:xfrm>
            <a:off x="8408708" y="1654279"/>
            <a:ext cx="3539245" cy="3933721"/>
          </a:xfrm>
          <a:prstGeom prst="rect">
            <a:avLst/>
          </a:prstGeom>
          <a:noFill/>
          <a:ln>
            <a:solidFill>
              <a:srgbClr val="3552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4DFF7B-6683-6C0F-BE04-F961163CEBA8}"/>
              </a:ext>
            </a:extLst>
          </p:cNvPr>
          <p:cNvSpPr txBox="1"/>
          <p:nvPr/>
        </p:nvSpPr>
        <p:spPr>
          <a:xfrm>
            <a:off x="8475826" y="2043848"/>
            <a:ext cx="34050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355234"/>
                </a:solidFill>
                <a:latin typeface="+mn-lt"/>
              </a:rPr>
              <a:t>Город Стамбул</a:t>
            </a:r>
          </a:p>
          <a:p>
            <a:endParaRPr lang="ru-RU" b="1" dirty="0">
              <a:solidFill>
                <a:srgbClr val="355234"/>
              </a:solidFill>
              <a:latin typeface="+mn-lt"/>
            </a:endParaRPr>
          </a:p>
          <a:p>
            <a:r>
              <a:rPr lang="ru-RU" b="1" dirty="0">
                <a:solidFill>
                  <a:srgbClr val="355234"/>
                </a:solidFill>
                <a:latin typeface="+mn-lt"/>
              </a:rPr>
              <a:t>3</a:t>
            </a:r>
            <a:r>
              <a:rPr lang="en-US" b="1" dirty="0">
                <a:solidFill>
                  <a:srgbClr val="355234"/>
                </a:solidFill>
                <a:latin typeface="+mn-lt"/>
              </a:rPr>
              <a:t>D</a:t>
            </a:r>
            <a:r>
              <a:rPr lang="ru-RU" b="1" dirty="0">
                <a:solidFill>
                  <a:srgbClr val="355234"/>
                </a:solidFill>
                <a:latin typeface="+mn-lt"/>
              </a:rPr>
              <a:t> векторная модель, </a:t>
            </a:r>
            <a:br>
              <a:rPr lang="ru-RU" b="1" dirty="0">
                <a:solidFill>
                  <a:srgbClr val="355234"/>
                </a:solidFill>
                <a:latin typeface="+mn-lt"/>
              </a:rPr>
            </a:br>
            <a:r>
              <a:rPr lang="ru-RU" b="1" dirty="0">
                <a:solidFill>
                  <a:srgbClr val="355234"/>
                </a:solidFill>
                <a:latin typeface="+mn-lt"/>
              </a:rPr>
              <a:t>здания уровня </a:t>
            </a:r>
            <a:r>
              <a:rPr lang="en-US" b="1" dirty="0">
                <a:solidFill>
                  <a:srgbClr val="355234"/>
                </a:solidFill>
                <a:latin typeface="+mn-lt"/>
              </a:rPr>
              <a:t>LOD 2,</a:t>
            </a:r>
            <a:r>
              <a:rPr lang="ru-RU" b="1" dirty="0">
                <a:solidFill>
                  <a:srgbClr val="355234"/>
                </a:solidFill>
                <a:latin typeface="+mn-lt"/>
              </a:rPr>
              <a:t> </a:t>
            </a:r>
            <a:r>
              <a:rPr lang="en-US" b="1" dirty="0">
                <a:solidFill>
                  <a:srgbClr val="355234"/>
                </a:solidFill>
                <a:latin typeface="+mn-lt"/>
              </a:rPr>
              <a:t>LOD</a:t>
            </a:r>
            <a:r>
              <a:rPr lang="ru-RU" b="1" dirty="0">
                <a:solidFill>
                  <a:srgbClr val="355234"/>
                </a:solidFill>
                <a:latin typeface="+mn-lt"/>
              </a:rPr>
              <a:t> 3 </a:t>
            </a:r>
          </a:p>
          <a:p>
            <a:br>
              <a:rPr lang="ru-RU" b="1" dirty="0">
                <a:solidFill>
                  <a:srgbClr val="355234"/>
                </a:solidFill>
                <a:latin typeface="+mn-lt"/>
              </a:rPr>
            </a:br>
            <a:r>
              <a:rPr lang="ru-RU" b="1" dirty="0">
                <a:solidFill>
                  <a:srgbClr val="355234"/>
                </a:solidFill>
                <a:latin typeface="+mn-lt"/>
              </a:rPr>
              <a:t>Высокая трудоемкость и  стоимость создания </a:t>
            </a:r>
            <a:br>
              <a:rPr lang="ru-RU" b="1" dirty="0">
                <a:solidFill>
                  <a:srgbClr val="355234"/>
                </a:solidFill>
                <a:latin typeface="+mn-lt"/>
              </a:rPr>
            </a:br>
            <a:r>
              <a:rPr lang="ru-RU" b="1" dirty="0">
                <a:solidFill>
                  <a:srgbClr val="355234"/>
                </a:solidFill>
                <a:latin typeface="+mn-lt"/>
              </a:rPr>
              <a:t>Неполная информативность Высокий уровень профессионализма создателей</a:t>
            </a:r>
          </a:p>
          <a:p>
            <a:endParaRPr lang="ru-RU" b="1" dirty="0">
              <a:solidFill>
                <a:srgbClr val="355234"/>
              </a:solidFill>
              <a:latin typeface="+mn-lt"/>
            </a:endParaRPr>
          </a:p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CFA563-DB68-7A24-6EFA-BA56755FD777}"/>
              </a:ext>
            </a:extLst>
          </p:cNvPr>
          <p:cNvSpPr txBox="1"/>
          <p:nvPr/>
        </p:nvSpPr>
        <p:spPr>
          <a:xfrm>
            <a:off x="3688499" y="469781"/>
            <a:ext cx="481500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355234"/>
                </a:solidFill>
                <a:latin typeface="+mn-lt"/>
              </a:rPr>
              <a:t>    </a:t>
            </a:r>
            <a:r>
              <a:rPr lang="en-US" sz="2800" b="1" dirty="0">
                <a:solidFill>
                  <a:srgbClr val="355234"/>
                </a:solidFill>
                <a:latin typeface="+mn-lt"/>
              </a:rPr>
              <a:t> </a:t>
            </a:r>
            <a:r>
              <a:rPr lang="ru-RU" sz="2800" b="1" dirty="0">
                <a:solidFill>
                  <a:srgbClr val="355234"/>
                </a:solidFill>
                <a:latin typeface="+mn-lt"/>
              </a:rPr>
              <a:t>3</a:t>
            </a:r>
            <a:r>
              <a:rPr lang="en-US" sz="2800" b="1" dirty="0">
                <a:solidFill>
                  <a:srgbClr val="355234"/>
                </a:solidFill>
                <a:latin typeface="+mn-lt"/>
              </a:rPr>
              <a:t>D</a:t>
            </a:r>
            <a:r>
              <a:rPr lang="ru-RU" sz="2800" b="1" dirty="0">
                <a:solidFill>
                  <a:srgbClr val="355234"/>
                </a:solidFill>
                <a:latin typeface="+mn-lt"/>
              </a:rPr>
              <a:t> ВЕКТОРНАЯ МОДЕЛЬ</a:t>
            </a:r>
          </a:p>
          <a:p>
            <a:endParaRPr lang="ru-RU" b="1" dirty="0">
              <a:solidFill>
                <a:srgbClr val="FD6F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A7DE2E-F084-3032-7F11-9A4E42F34D21}"/>
              </a:ext>
            </a:extLst>
          </p:cNvPr>
          <p:cNvSpPr txBox="1"/>
          <p:nvPr/>
        </p:nvSpPr>
        <p:spPr>
          <a:xfrm>
            <a:off x="5893791" y="64393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355234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545372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547B2-88C3-5C65-E2E6-B6CCE14EF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1DE6B8-E48C-4C51-AE53-391965F27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67" y="6740"/>
            <a:ext cx="12204004" cy="685126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76BE6-D775-CE4E-097D-6678C8498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48139"/>
                </a:solidFill>
              </a:rPr>
              <a:t>          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602614-5CE7-8B87-23A9-8FB5A99FE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C9EB57-27F9-FFD9-C63C-EB50EDE30A73}"/>
              </a:ext>
            </a:extLst>
          </p:cNvPr>
          <p:cNvSpPr txBox="1"/>
          <p:nvPr/>
        </p:nvSpPr>
        <p:spPr>
          <a:xfrm>
            <a:off x="456001" y="260794"/>
            <a:ext cx="11279998" cy="6328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              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D6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Цель  геодезического сообщества состоит в том чтобы,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D6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              с помощью технологий быстрого сбора данных обеспечить:</a:t>
            </a:r>
          </a:p>
          <a:p>
            <a:pPr marL="0" marR="0" lvl="0" indent="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D6F00"/>
              </a:solidFill>
              <a:effectLst/>
              <a:uLnTx/>
              <a:uFillTx/>
              <a:latin typeface="Circe Extra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e Extra"/>
                <a:ea typeface="+mn-ea"/>
                <a:cs typeface="+mn-cs"/>
              </a:rPr>
              <a:t>Создание РЕАЛЬНЫХ, НАДЕЖНЫХ  ГЕОПРОСТРАНСВЕННЫХ данных, которые позволят  власти и бизнесу ПОЛУЧИТЬ ПОЛНОЦЕННУЮ СИТУАЦИОННУЮ ОСВЕДОМЛЕННОСТЬ, ПОМОГАЯ  ПРИНИМАТЬ БОЛЕЕ ВЗВЕШЕННЫЕ РЕШЕНИЯ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rce Extra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e Extra"/>
                <a:ea typeface="+mn-ea"/>
                <a:cs typeface="+mn-cs"/>
              </a:rPr>
              <a:t>НАГЛЯДНО ПЛАНИРОВАТЬ И  КОНТРОЛИРОВАТЬ ХОД ИХ ВЫПОЛНЕНИЯ</a:t>
            </a:r>
          </a:p>
          <a:p>
            <a:pPr marL="0" marR="0" lvl="0" indent="0" algn="ctr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B730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B730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D6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Конечные пользователи должны иметь возможность потреблять государственные   геопространственные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D6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данные с доверием к его качеству и происхождению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    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8A251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Нет  никакого смысла иметь  и  создавать 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A251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D-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8A251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модели,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A251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8A251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если Ваши данные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A251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8A251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не точны и нет их оценки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374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9E430-C398-62AC-68E1-F89A9CEAE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C6DED84-25A7-4CCD-415A-EDF335118A1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284F23-119F-C140-9C6C-E416DB28D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004" cy="685126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6AE1E1-DE28-E0E1-9F3B-11F1EB9CB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40" y="2250866"/>
            <a:ext cx="8079283" cy="414588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6FB2B53-CD07-549D-405F-82D0655CA2EB}"/>
              </a:ext>
            </a:extLst>
          </p:cNvPr>
          <p:cNvSpPr/>
          <p:nvPr/>
        </p:nvSpPr>
        <p:spPr>
          <a:xfrm>
            <a:off x="8475826" y="2463031"/>
            <a:ext cx="3539245" cy="3933721"/>
          </a:xfrm>
          <a:prstGeom prst="rect">
            <a:avLst/>
          </a:prstGeom>
          <a:noFill/>
          <a:ln>
            <a:solidFill>
              <a:srgbClr val="3552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15CBFD-799D-C550-5732-251B1B242C34}"/>
              </a:ext>
            </a:extLst>
          </p:cNvPr>
          <p:cNvSpPr txBox="1"/>
          <p:nvPr/>
        </p:nvSpPr>
        <p:spPr>
          <a:xfrm>
            <a:off x="8610064" y="2721731"/>
            <a:ext cx="34050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35523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Город Стамбул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35523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35523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5523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35523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векторная модель, 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35523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35523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здания уровня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5523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LOD 2,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35523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5523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LOD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35523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35523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35523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Высокая трудоемкость и  стоимость создания 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35523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35523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Неполная информативность Высокий уровень профессионализма создателей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35523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3F2C58-E984-ACF3-F937-05721A004B77}"/>
              </a:ext>
            </a:extLst>
          </p:cNvPr>
          <p:cNvSpPr txBox="1"/>
          <p:nvPr/>
        </p:nvSpPr>
        <p:spPr>
          <a:xfrm>
            <a:off x="762000" y="224118"/>
            <a:ext cx="1091901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D6F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Модели городов традиционно представляются ЦМР в сочетании с  3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D6F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D6F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векторными моделями городов с различными уровнями  детализации (LOD) .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D6F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D6F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D6F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D6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Швейцария ,  Ирландия , Нидерланды Сингапур Индонезия , Стамбул .   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D6F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D6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D6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FD6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Обзор журнала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D6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GIMI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FD6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32B4B8-EF93-0C74-8CF8-EC33F8F59F28}"/>
              </a:ext>
            </a:extLst>
          </p:cNvPr>
          <p:cNvSpPr txBox="1"/>
          <p:nvPr/>
        </p:nvSpPr>
        <p:spPr>
          <a:xfrm>
            <a:off x="5893791" y="64393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5523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6699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0BCAC3-761D-467E-BEF6-A937904F8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67" y="6740"/>
            <a:ext cx="12204004" cy="685126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C76631-2F2A-97A5-F7E8-3E61A14DED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6447" y="2339789"/>
            <a:ext cx="10049435" cy="6203576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Швейцарскому федеральному управлению топографии (</a:t>
            </a:r>
            <a:r>
              <a:rPr lang="ru-RU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Swisstopo</a:t>
            </a:r>
            <a:r>
              <a:rPr lang="ru-RU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потребовалось десять лет, чтобы построить объектно-ориентированную топографическую базу данных в 3D</a:t>
            </a: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Работы завершены в 2019 году </a:t>
            </a: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«Сейчас ничего не исключено; все, о чем вы можете думать, доступно в 3D.</a:t>
            </a:r>
            <a:br>
              <a:rPr lang="ru-RU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Большинство швейцарских политиков понимают, что в наши дни инфраструктура федеральных геопространственных данных так же важна, как и инфраструктура автомагистралей или железных дорог, и что государство должно иметь полный контроль над этими базами данных, от содержания до контроля качества .</a:t>
            </a:r>
            <a:br>
              <a:rPr lang="ru-RU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D6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D6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8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7D241C-89D4-606E-5B4A-A7FBC09F3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0239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A051A-47C0-F46F-7A21-EF1779659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BB2B92B4-D7B7-DC26-0D16-AF2F7CEE3098}"/>
              </a:ext>
            </a:extLst>
          </p:cNvPr>
          <p:cNvSpPr txBox="1"/>
          <p:nvPr/>
        </p:nvSpPr>
        <p:spPr>
          <a:xfrm>
            <a:off x="4422712" y="233074"/>
            <a:ext cx="7401155" cy="102303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B7303"/>
                </a:solidFill>
                <a:effectLst/>
                <a:uLnTx/>
                <a:uFillTx/>
                <a:cs typeface="Calibri" panose="020F0502020204030204" pitchFamily="34" charset="0"/>
              </a:rPr>
              <a:t>ХРОНОЛОГИЯ </a:t>
            </a: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B7303"/>
                </a:solidFill>
                <a:effectLst/>
                <a:uLnTx/>
                <a:uFillTx/>
                <a:cs typeface="Calibri" panose="020F0502020204030204" pitchFamily="34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B7303"/>
                </a:solidFill>
                <a:effectLst/>
                <a:uLnTx/>
                <a:uFillTx/>
                <a:cs typeface="Calibri" panose="020F0502020204030204" pitchFamily="34" charset="0"/>
              </a:rPr>
              <a:t>ТЕХНОЛОГИИ СОЗДАНИЯ ТОПОГРАФИЧЕСКИХ КАРТ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FB7303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759DDE2-34D2-DD93-33E3-87C09D486671}"/>
              </a:ext>
            </a:extLst>
          </p:cNvPr>
          <p:cNvSpPr txBox="1"/>
          <p:nvPr/>
        </p:nvSpPr>
        <p:spPr>
          <a:xfrm>
            <a:off x="4653994" y="1524918"/>
            <a:ext cx="7581548" cy="4355038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FF7001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ГЕОДЕЗИЧЕСКИЙ МЕТОД – 1920 – 1935 гг. МЕНЗУЛЬНАЯ СЪМКА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FF7001"/>
              </a:buClr>
              <a:buSzTx/>
              <a:tabLst/>
              <a:defRPr/>
            </a:pP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FF7001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АНАЛОГОВЫЙ МЕТОД – 1936 – 1972гг. 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FF7001"/>
              </a:buClr>
              <a:buSzTx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 АНАЛОГОВАЯ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АФС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 ,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  СОЗДАНИЕ ТОПОГРАФИЧЕСКИХ КАРТ </a:t>
            </a:r>
            <a:b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</a:b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НА АНАЛОГОВЫХ СТЕРЕРЕОПРИБОРАХ  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FF7001"/>
              </a:buClr>
              <a:buSzTx/>
              <a:tabLst/>
              <a:defRPr/>
            </a:pP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Calibri" panose="020F0502020204030204" pitchFamily="34" charset="0"/>
            </a:endParaRPr>
          </a:p>
          <a:p>
            <a:pPr marL="285750" lvl="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7001"/>
              </a:buClr>
              <a:buFont typeface="Wingdings" panose="05000000000000000000" pitchFamily="2" charset="2"/>
              <a:buChar char="q"/>
              <a:defRPr/>
            </a:pPr>
            <a:r>
              <a:rPr lang="ru-RU" sz="1500" b="1" dirty="0">
                <a:solidFill>
                  <a:prstClr val="black"/>
                </a:solidFill>
                <a:cs typeface="Calibri" panose="020F0502020204030204" pitchFamily="34" charset="0"/>
              </a:rPr>
              <a:t>АНАЛИТИЧЕСКИЙ МЕТОД - 1973- 1993 гг. АНАЛОГОВАЯ </a:t>
            </a:r>
            <a:r>
              <a:rPr lang="ru-RU" sz="2000" b="1" dirty="0">
                <a:solidFill>
                  <a:prstClr val="black"/>
                </a:solidFill>
                <a:cs typeface="Calibri" panose="020F0502020204030204" pitchFamily="34" charset="0"/>
              </a:rPr>
              <a:t>АФС</a:t>
            </a:r>
            <a:r>
              <a:rPr lang="ru-RU" sz="2800" b="1" dirty="0">
                <a:solidFill>
                  <a:prstClr val="black"/>
                </a:solidFill>
                <a:cs typeface="Calibri" panose="020F0502020204030204" pitchFamily="34" charset="0"/>
              </a:rPr>
              <a:t>,</a:t>
            </a:r>
            <a:r>
              <a:rPr lang="ru-RU" sz="1500" b="1" dirty="0">
                <a:solidFill>
                  <a:prstClr val="black"/>
                </a:solidFill>
                <a:cs typeface="Calibri" panose="020F0502020204030204" pitchFamily="34" charset="0"/>
              </a:rPr>
              <a:t> ИСПОЛЬЗОВАНИЕ </a:t>
            </a:r>
            <a:r>
              <a:rPr lang="ru-RU" sz="2000" b="1" dirty="0">
                <a:solidFill>
                  <a:prstClr val="black"/>
                </a:solidFill>
                <a:cs typeface="Calibri" panose="020F0502020204030204" pitchFamily="34" charset="0"/>
              </a:rPr>
              <a:t>ЭВМ</a:t>
            </a:r>
            <a:r>
              <a:rPr lang="ru-RU" sz="3200" b="1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ru-RU" sz="1500" b="1" dirty="0">
                <a:solidFill>
                  <a:prstClr val="black"/>
                </a:solidFill>
                <a:cs typeface="Calibri" panose="020F0502020204030204" pitchFamily="34" charset="0"/>
              </a:rPr>
              <a:t>ДЛЯ АНАЛИТИЧЕСКОЙ ФОТОТРИАНГУЛЯЦИИ ,  СОЗДАНИЕ ТОПОГРАФИЧЕСКИХ КАРТ И КРУПНОМАСШТАБНЫХ ПЛАНОВ НА АНАЛОГОВЫХ СТЕРЕРЕОПРИБОРАХ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7001"/>
              </a:buClr>
              <a:defRPr/>
            </a:pPr>
            <a:endParaRPr lang="ru-RU" sz="1500" b="1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7001"/>
              </a:buClr>
              <a:defRPr/>
            </a:pPr>
            <a:endParaRPr lang="ru-RU" sz="1500" b="1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7001"/>
              </a:buClr>
              <a:buFont typeface="Wingdings" panose="05000000000000000000" pitchFamily="2" charset="2"/>
              <a:buChar char="q"/>
              <a:defRPr/>
            </a:pPr>
            <a:r>
              <a:rPr lang="ru-RU" sz="1500" b="1" dirty="0">
                <a:solidFill>
                  <a:prstClr val="black"/>
                </a:solidFill>
                <a:cs typeface="Calibri" panose="020F0502020204030204" pitchFamily="34" charset="0"/>
              </a:rPr>
              <a:t>ЦИФРОВОЙ МЕТОД 1994 –до н. в. ЦИФРОВАЯ АФС, СТЕРЕОМОНИТОРЫ, </a:t>
            </a:r>
            <a:br>
              <a:rPr lang="ru-RU" sz="1500" b="1" dirty="0">
                <a:solidFill>
                  <a:prstClr val="black"/>
                </a:solidFill>
                <a:cs typeface="Calibri" panose="020F0502020204030204" pitchFamily="34" charset="0"/>
              </a:rPr>
            </a:br>
            <a:r>
              <a:rPr lang="ru-RU" sz="1500" b="1" dirty="0">
                <a:solidFill>
                  <a:prstClr val="black"/>
                </a:solidFill>
                <a:cs typeface="Calibri" panose="020F0502020204030204" pitchFamily="34" charset="0"/>
              </a:rPr>
              <a:t>ЦИФРОВАЯ ФОТОГРАММЕТРИЧЕСКАЯ СТАНЦИЯ   </a:t>
            </a:r>
            <a:r>
              <a:rPr lang="en-US" sz="1500" b="1" dirty="0">
                <a:solidFill>
                  <a:prstClr val="black"/>
                </a:solidFill>
                <a:cs typeface="Calibri" panose="020F0502020204030204" pitchFamily="34" charset="0"/>
              </a:rPr>
              <a:t>PHOTOMOD</a:t>
            </a:r>
            <a:r>
              <a:rPr lang="ru-RU" sz="1500" b="1" dirty="0">
                <a:solidFill>
                  <a:prstClr val="black"/>
                </a:solidFill>
                <a:cs typeface="Calibri" panose="020F0502020204030204" pitchFamily="34" charset="0"/>
              </a:rPr>
              <a:t> 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7001"/>
              </a:buClr>
              <a:defRPr/>
            </a:pPr>
            <a:endParaRPr lang="ru-RU" sz="1500" b="1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7001"/>
              </a:buClr>
              <a:defRPr/>
            </a:pPr>
            <a:r>
              <a:rPr lang="ru-RU" sz="2000" b="1" dirty="0">
                <a:solidFill>
                  <a:prstClr val="black"/>
                </a:solidFill>
                <a:cs typeface="Calibri" panose="020F0502020204030204" pitchFamily="34" charset="0"/>
              </a:rPr>
              <a:t>       </a:t>
            </a:r>
            <a:r>
              <a:rPr lang="ru-RU" b="1" dirty="0">
                <a:solidFill>
                  <a:srgbClr val="FF7300"/>
                </a:solidFill>
                <a:cs typeface="Calibri" panose="020F0502020204030204" pitchFamily="34" charset="0"/>
              </a:rPr>
              <a:t>ПЕРЕХОД ОТ 2</a:t>
            </a:r>
            <a:r>
              <a:rPr lang="en-US" b="1" dirty="0">
                <a:solidFill>
                  <a:srgbClr val="FF7300"/>
                </a:solidFill>
                <a:cs typeface="Calibri" panose="020F0502020204030204" pitchFamily="34" charset="0"/>
              </a:rPr>
              <a:t>D</a:t>
            </a:r>
            <a:r>
              <a:rPr lang="ru-RU" b="1" dirty="0">
                <a:solidFill>
                  <a:srgbClr val="FF7300"/>
                </a:solidFill>
                <a:cs typeface="Calibri" panose="020F0502020204030204" pitchFamily="34" charset="0"/>
              </a:rPr>
              <a:t> КАРТ К 3</a:t>
            </a:r>
            <a:r>
              <a:rPr lang="en-US" b="1" dirty="0">
                <a:solidFill>
                  <a:srgbClr val="FF7300"/>
                </a:solidFill>
                <a:cs typeface="Calibri" panose="020F0502020204030204" pitchFamily="34" charset="0"/>
              </a:rPr>
              <a:t>D </a:t>
            </a:r>
            <a:r>
              <a:rPr lang="ru-RU" b="1" dirty="0">
                <a:solidFill>
                  <a:srgbClr val="FF7300"/>
                </a:solidFill>
                <a:cs typeface="Calibri" panose="020F0502020204030204" pitchFamily="34" charset="0"/>
              </a:rPr>
              <a:t>МОДЕЛЯМ ТЕРРИТОРИЙ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D535C3-6D14-50A3-C205-AAAD6FB92B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" t="1984" r="3144" b="6323"/>
          <a:stretch/>
        </p:blipFill>
        <p:spPr>
          <a:xfrm>
            <a:off x="287269" y="233074"/>
            <a:ext cx="3726024" cy="21647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0EF14EE-572E-B914-DBB1-AB6187281E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69" y="4923349"/>
            <a:ext cx="3726024" cy="179032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DA85DC3-0C1E-02C9-0BED-F0007CE030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69" y="2478139"/>
            <a:ext cx="3772900" cy="216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91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37D5F-C492-04C4-C3A8-A95A016AD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4E62F49-F81C-B420-F084-634540784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CE4350-8F95-4C80-82B5-B958739714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88A7DC-CE2B-C1FF-135F-AE82375137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7" y="853030"/>
            <a:ext cx="10363966" cy="544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619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5532425-519E-1638-0A5F-363B35E60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CE4350-8F95-4C80-82B5-B958739714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55D137-6A9D-2E4A-F432-02B0704266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" t="3215" r="2963" b="6004"/>
          <a:stretch/>
        </p:blipFill>
        <p:spPr>
          <a:xfrm>
            <a:off x="937173" y="376497"/>
            <a:ext cx="9237557" cy="58160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B1E1E7-8413-4DD6-8E82-86D3F1568803}"/>
              </a:ext>
            </a:extLst>
          </p:cNvPr>
          <p:cNvSpPr txBox="1"/>
          <p:nvPr/>
        </p:nvSpPr>
        <p:spPr>
          <a:xfrm>
            <a:off x="2692383" y="6192895"/>
            <a:ext cx="6500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Фототриангуляция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на оптических приборах 1953 г</a:t>
            </a:r>
            <a:r>
              <a:rPr lang="ru-RU" sz="2000" b="1" dirty="0">
                <a:solidFill>
                  <a:prstClr val="black"/>
                </a:solidFill>
              </a:rPr>
              <a:t>.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4339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96B6167-8DA9-E67C-543B-34C0C3C2B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CE4350-8F95-4C80-82B5-B958739714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832F78-324E-687E-A2B6-AA25E7261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59" y="719510"/>
            <a:ext cx="8103146" cy="54189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AF9719-EB39-4ECB-AC1B-4F45ACD125D1}"/>
              </a:ext>
            </a:extLst>
          </p:cNvPr>
          <p:cNvSpPr txBox="1"/>
          <p:nvPr/>
        </p:nvSpPr>
        <p:spPr>
          <a:xfrm>
            <a:off x="8737327" y="1413644"/>
            <a:ext cx="3454673" cy="5158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b="1" dirty="0">
              <a:solidFill>
                <a:prstClr val="black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prstClr val="black"/>
                </a:solidFill>
              </a:rPr>
              <a:t>С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оздание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карты 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масштаба 1:100 000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стереофограмметрическим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методом с использованием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стереоприбора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СТД - 2 разработка НИИ 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под руководством 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lang="ru-RU" b="1" dirty="0">
                <a:solidFill>
                  <a:prstClr val="black"/>
                </a:solidFill>
              </a:rPr>
              <a:t>Д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робышева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Ф. И.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                                                                        </a:t>
            </a: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FD6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1935 -1954 г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D6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23523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2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3407</TotalTime>
  <Words>1233</Words>
  <Application>Microsoft Office PowerPoint</Application>
  <PresentationFormat>Широкоэкранный</PresentationFormat>
  <Paragraphs>153</Paragraphs>
  <Slides>23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23</vt:i4>
      </vt:variant>
    </vt:vector>
  </HeadingPairs>
  <TitlesOfParts>
    <vt:vector size="36" baseType="lpstr">
      <vt:lpstr>Arial</vt:lpstr>
      <vt:lpstr>Calibri</vt:lpstr>
      <vt:lpstr>Calibri Light</vt:lpstr>
      <vt:lpstr>Circe</vt:lpstr>
      <vt:lpstr>Circe Bold</vt:lpstr>
      <vt:lpstr>Circe Extra</vt:lpstr>
      <vt:lpstr>Circe ExtraBold</vt:lpstr>
      <vt:lpstr>Open Sans</vt:lpstr>
      <vt:lpstr>Roboto</vt:lpstr>
      <vt:lpstr>Wingdings</vt:lpstr>
      <vt:lpstr>Office Theme</vt:lpstr>
      <vt:lpstr>Тема Office</vt:lpstr>
      <vt:lpstr>1_Тема Office</vt:lpstr>
      <vt:lpstr>Презентация PowerPoint</vt:lpstr>
      <vt:lpstr>Презентация PowerPoint</vt:lpstr>
      <vt:lpstr>           </vt:lpstr>
      <vt:lpstr>Презентация PowerPoint</vt:lpstr>
      <vt:lpstr> Швейцарскому федеральному управлению топографии (Swisstopo) потребовалось десять лет, чтобы построить объектно-ориентированную топографическую базу данных в 3D. Работы завершены в 2019 году .   «Сейчас ничего не исключено; все, о чем вы можете думать, доступно в 3D.   Большинство швейцарских политиков понимают, что в наши дни инфраструктура федеральных геопространственных данных так же важна, как и инфраструктура автомагистралей или железных дорог, и что государство должно иметь полный контроль над этими базами данных, от содержания до контроля качества .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ПРОБЛЕМЫ  СОЗДАНИЯ ГЕОПРОСТРАНСТВЕННЫХ ДАННЫХ                           </vt:lpstr>
      <vt:lpstr> Действительно, многие ответы в нашем опросе повторяли следующие жалобы: «Спрос на наши услуги намного выше. Однако мы ограничены в использовании спроса из-за нехватки обученного и опытного персонала. Нехватка кадров создавалась в течение нескольких лет, но теперь мы достигли точки, когда доступная рабочая сила просто слишком мала, чтобы удовлетворить рыночный спрос.  Это создает угрозу будущему геопространственной отрасли, поскольку ограничивает ее способность к инновациям и росту».  </vt:lpstr>
      <vt:lpstr>Презентация PowerPoint</vt:lpstr>
      <vt:lpstr>Презентация PowerPoint</vt:lpstr>
      <vt:lpstr>        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Admin Account</dc:creator>
  <cp:keywords/>
  <cp:lastModifiedBy>Аnna Аnna</cp:lastModifiedBy>
  <cp:revision>328</cp:revision>
  <cp:lastPrinted>2025-04-02T16:30:08Z</cp:lastPrinted>
  <dcterms:modified xsi:type="dcterms:W3CDTF">2025-09-21T20:36:47Z</dcterms:modified>
</cp:coreProperties>
</file>