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1"/>
  </p:sldMasterIdLst>
  <p:notesMasterIdLst>
    <p:notesMasterId r:id="rId28"/>
  </p:notesMasterIdLst>
  <p:sldIdLst>
    <p:sldId id="905" r:id="rId2"/>
    <p:sldId id="906" r:id="rId3"/>
    <p:sldId id="939" r:id="rId4"/>
    <p:sldId id="940" r:id="rId5"/>
    <p:sldId id="941" r:id="rId6"/>
    <p:sldId id="942" r:id="rId7"/>
    <p:sldId id="943" r:id="rId8"/>
    <p:sldId id="944" r:id="rId9"/>
    <p:sldId id="945" r:id="rId10"/>
    <p:sldId id="956" r:id="rId11"/>
    <p:sldId id="946" r:id="rId12"/>
    <p:sldId id="947" r:id="rId13"/>
    <p:sldId id="948" r:id="rId14"/>
    <p:sldId id="962" r:id="rId15"/>
    <p:sldId id="949" r:id="rId16"/>
    <p:sldId id="950" r:id="rId17"/>
    <p:sldId id="951" r:id="rId18"/>
    <p:sldId id="952" r:id="rId19"/>
    <p:sldId id="953" r:id="rId20"/>
    <p:sldId id="959" r:id="rId21"/>
    <p:sldId id="960" r:id="rId22"/>
    <p:sldId id="961" r:id="rId23"/>
    <p:sldId id="958" r:id="rId24"/>
    <p:sldId id="963" r:id="rId25"/>
    <p:sldId id="954" r:id="rId26"/>
    <p:sldId id="796" r:id="rId27"/>
  </p:sldIdLst>
  <p:sldSz cx="9906000" cy="6858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Иванович Андреев" initials="АИА" lastIdx="41" clrIdx="0">
    <p:extLst>
      <p:ext uri="{19B8F6BF-5375-455C-9EA6-DF929625EA0E}">
        <p15:presenceInfo xmlns:p15="http://schemas.microsoft.com/office/powerpoint/2012/main" userId="S-1-5-21-2454086332-771374682-1265361147-26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F9900"/>
    <a:srgbClr val="54FFFF"/>
    <a:srgbClr val="FEFE5F"/>
    <a:srgbClr val="41719C"/>
    <a:srgbClr val="0000FF"/>
    <a:srgbClr val="000099"/>
    <a:srgbClr val="F6F8FB"/>
    <a:srgbClr val="1F487C"/>
    <a:srgbClr val="DDE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0937" autoAdjust="0"/>
  </p:normalViewPr>
  <p:slideViewPr>
    <p:cSldViewPr showGuides="1">
      <p:cViewPr varScale="1">
        <p:scale>
          <a:sx n="109" d="100"/>
          <a:sy n="109" d="100"/>
        </p:scale>
        <p:origin x="594" y="96"/>
      </p:cViewPr>
      <p:guideLst>
        <p:guide orient="horz" pos="4156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4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29" Type="http://schemas.openxmlformats.org/officeDocument/2006/relationships/image" Target="../media/image38.png"/><Relationship Id="rId41" Type="http://schemas.openxmlformats.org/officeDocument/2006/relationships/image" Target="../media/image50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Relationship Id="rId43" Type="http://schemas.openxmlformats.org/officeDocument/2006/relationships/image" Target="../media/image5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2945660" cy="496411"/>
          </a:xfrm>
          <a:prstGeom prst="rect">
            <a:avLst/>
          </a:prstGeom>
        </p:spPr>
        <p:txBody>
          <a:bodyPr vert="horz" lIns="91376" tIns="45690" rIns="91376" bIns="4569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5"/>
            <a:ext cx="2945660" cy="496411"/>
          </a:xfrm>
          <a:prstGeom prst="rect">
            <a:avLst/>
          </a:prstGeom>
        </p:spPr>
        <p:txBody>
          <a:bodyPr vert="horz" lIns="91376" tIns="45690" rIns="91376" bIns="45690" rtlCol="0"/>
          <a:lstStyle>
            <a:lvl1pPr algn="r">
              <a:defRPr sz="1200"/>
            </a:lvl1pPr>
          </a:lstStyle>
          <a:p>
            <a:fld id="{A8332CD7-E6B2-4265-893D-3D7017DFB57A}" type="datetimeFigureOut">
              <a:rPr lang="ru-RU" smtClean="0"/>
              <a:pPr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76" tIns="45690" rIns="91376" bIns="4569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0"/>
          </a:xfrm>
          <a:prstGeom prst="rect">
            <a:avLst/>
          </a:prstGeom>
        </p:spPr>
        <p:txBody>
          <a:bodyPr vert="horz" lIns="91376" tIns="45690" rIns="91376" bIns="456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6"/>
            <a:ext cx="2945660" cy="496411"/>
          </a:xfrm>
          <a:prstGeom prst="rect">
            <a:avLst/>
          </a:prstGeom>
        </p:spPr>
        <p:txBody>
          <a:bodyPr vert="horz" lIns="91376" tIns="45690" rIns="91376" bIns="4569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6"/>
            <a:ext cx="2945660" cy="496411"/>
          </a:xfrm>
          <a:prstGeom prst="rect">
            <a:avLst/>
          </a:prstGeom>
        </p:spPr>
        <p:txBody>
          <a:bodyPr vert="horz" lIns="91376" tIns="45690" rIns="91376" bIns="45690" rtlCol="0" anchor="b"/>
          <a:lstStyle>
            <a:lvl1pPr algn="r">
              <a:defRPr sz="1200"/>
            </a:lvl1pPr>
          </a:lstStyle>
          <a:p>
            <a:fld id="{6BBE416E-5321-4F05-9C47-29A61C95DC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255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7F5B-592E-4FD1-815B-90C27A22B12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98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0A561-5EB5-4A1B-8AE5-4A018DE683DA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048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 центр относится к Государственная территориально-распределенная система космического мониторинга Росгидромета. Система является крупнейшей в России и одной из крупнейших в мире по объему принимаемых данных, количеству выпускаемой продукции и потребителям. Помимо нашего дальневосточного центра, система включает Европейский и Сибирский центры, а также70 пунктов приема информации, что позволяет производить круглосуточный мониторинг в оперативном режиме более 1/5 поверхности суши.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88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10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Нейросетевая</a:t>
            </a:r>
            <a:r>
              <a:rPr lang="ru-RU" baseline="0" dirty="0" smtClean="0"/>
              <a:t> методика, разработанная в НИЦ Планета, позволяет компенсировать влияние полос и по возможности восстановить спектральную зависимость между каналами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289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26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84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440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74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E416E-5321-4F05-9C47-29A61C95DC87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146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428108"/>
            <a:ext cx="7429500" cy="920875"/>
          </a:xfrm>
        </p:spPr>
        <p:txBody>
          <a:bodyPr anchor="b">
            <a:normAutofit/>
          </a:bodyPr>
          <a:lstStyle>
            <a:lvl1pPr algn="ctr">
              <a:defRPr lang="ru-RU" sz="2925" b="1" kern="1200" cap="all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69" y="17362"/>
            <a:ext cx="653859" cy="57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726889" y="87473"/>
            <a:ext cx="6748528" cy="5984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138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Дальневосточный</a:t>
            </a:r>
            <a:r>
              <a:rPr lang="ru-RU" sz="1138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 ФГБУ «</a:t>
            </a:r>
            <a:r>
              <a:rPr lang="ru-RU" sz="1138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Научно-исследовательский центр космической гидрометеорологии «Планета»</a:t>
            </a:r>
          </a:p>
        </p:txBody>
      </p:sp>
    </p:spTree>
    <p:extLst>
      <p:ext uri="{BB962C8B-B14F-4D97-AF65-F5344CB8AC3E}">
        <p14:creationId xmlns:p14="http://schemas.microsoft.com/office/powerpoint/2010/main" val="2720023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8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961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88004" y="6486525"/>
            <a:ext cx="517996" cy="36512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5F35388-84F9-4439-A1A7-EFC5BDC673C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98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1C7E9EA-F511-42FA-8C9B-9BA9B092F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106269"/>
            <a:ext cx="9906000" cy="432048"/>
          </a:xfrm>
        </p:spPr>
        <p:txBody>
          <a:bodyPr>
            <a:noAutofit/>
          </a:bodyPr>
          <a:lstStyle>
            <a:lvl1pPr algn="ctr">
              <a:defRPr sz="26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001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91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50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67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10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92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507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  <a:noFill/>
        </p:spPr>
        <p:txBody>
          <a:bodyPr/>
          <a:lstStyle>
            <a:lvl1pPr algn="ctr">
              <a:defRPr sz="13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2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4E27-300E-462E-9414-BAB85EC2F4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487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hdr="0" ft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1.jpeg"/><Relationship Id="rId7" Type="http://schemas.openxmlformats.org/officeDocument/2006/relationships/image" Target="../media/image79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Relationship Id="rId9" Type="http://schemas.openxmlformats.org/officeDocument/2006/relationships/image" Target="../media/image8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png"/><Relationship Id="rId7" Type="http://schemas.microsoft.com/office/2007/relationships/hdphoto" Target="../media/hdphoto2.wdp"/><Relationship Id="rId12" Type="http://schemas.openxmlformats.org/officeDocument/2006/relationships/image" Target="../media/image9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0.gif"/><Relationship Id="rId5" Type="http://schemas.microsoft.com/office/2007/relationships/hdphoto" Target="../media/hdphoto1.wdp"/><Relationship Id="rId10" Type="http://schemas.openxmlformats.org/officeDocument/2006/relationships/image" Target="../media/image89.png"/><Relationship Id="rId4" Type="http://schemas.openxmlformats.org/officeDocument/2006/relationships/image" Target="../media/image86.png"/><Relationship Id="rId9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7" Type="http://schemas.openxmlformats.org/officeDocument/2006/relationships/image" Target="../media/image9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gif"/><Relationship Id="rId5" Type="http://schemas.openxmlformats.org/officeDocument/2006/relationships/image" Target="../media/image89.png"/><Relationship Id="rId4" Type="http://schemas.openxmlformats.org/officeDocument/2006/relationships/image" Target="../media/image9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g"/><Relationship Id="rId5" Type="http://schemas.openxmlformats.org/officeDocument/2006/relationships/image" Target="../media/image125.png"/><Relationship Id="rId4" Type="http://schemas.openxmlformats.org/officeDocument/2006/relationships/hyperlink" Target="https://apps.dvrcpod.ru/arcticgis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.bin"/><Relationship Id="rId18" Type="http://schemas.openxmlformats.org/officeDocument/2006/relationships/image" Target="../media/image17.png"/><Relationship Id="rId26" Type="http://schemas.openxmlformats.org/officeDocument/2006/relationships/image" Target="../media/image21.png"/><Relationship Id="rId39" Type="http://schemas.openxmlformats.org/officeDocument/2006/relationships/oleObject" Target="../embeddings/oleObject20.bin"/><Relationship Id="rId21" Type="http://schemas.openxmlformats.org/officeDocument/2006/relationships/oleObject" Target="../embeddings/oleObject11.bin"/><Relationship Id="rId34" Type="http://schemas.openxmlformats.org/officeDocument/2006/relationships/image" Target="../media/image25.png"/><Relationship Id="rId42" Type="http://schemas.openxmlformats.org/officeDocument/2006/relationships/image" Target="../media/image29.png"/><Relationship Id="rId47" Type="http://schemas.openxmlformats.org/officeDocument/2006/relationships/oleObject" Target="../embeddings/oleObject24.bin"/><Relationship Id="rId50" Type="http://schemas.openxmlformats.org/officeDocument/2006/relationships/image" Target="../media/image33.png"/><Relationship Id="rId55" Type="http://schemas.openxmlformats.org/officeDocument/2006/relationships/oleObject" Target="../embeddings/oleObject28.bin"/><Relationship Id="rId63" Type="http://schemas.openxmlformats.org/officeDocument/2006/relationships/oleObject" Target="../embeddings/oleObject32.bin"/><Relationship Id="rId68" Type="http://schemas.openxmlformats.org/officeDocument/2006/relationships/image" Target="../media/image42.png"/><Relationship Id="rId76" Type="http://schemas.openxmlformats.org/officeDocument/2006/relationships/image" Target="../media/image46.png"/><Relationship Id="rId84" Type="http://schemas.openxmlformats.org/officeDocument/2006/relationships/image" Target="../media/image49.png"/><Relationship Id="rId89" Type="http://schemas.openxmlformats.org/officeDocument/2006/relationships/oleObject" Target="../embeddings/oleObject44.bin"/><Relationship Id="rId7" Type="http://schemas.openxmlformats.org/officeDocument/2006/relationships/oleObject" Target="../embeddings/oleObject4.bin"/><Relationship Id="rId71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.png"/><Relationship Id="rId29" Type="http://schemas.openxmlformats.org/officeDocument/2006/relationships/oleObject" Target="../embeddings/oleObject15.bin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20.png"/><Relationship Id="rId32" Type="http://schemas.openxmlformats.org/officeDocument/2006/relationships/image" Target="../media/image24.png"/><Relationship Id="rId37" Type="http://schemas.openxmlformats.org/officeDocument/2006/relationships/oleObject" Target="../embeddings/oleObject19.bin"/><Relationship Id="rId40" Type="http://schemas.openxmlformats.org/officeDocument/2006/relationships/image" Target="../media/image28.png"/><Relationship Id="rId45" Type="http://schemas.openxmlformats.org/officeDocument/2006/relationships/oleObject" Target="../embeddings/oleObject23.bin"/><Relationship Id="rId53" Type="http://schemas.openxmlformats.org/officeDocument/2006/relationships/oleObject" Target="../embeddings/oleObject27.bin"/><Relationship Id="rId58" Type="http://schemas.openxmlformats.org/officeDocument/2006/relationships/image" Target="../media/image37.png"/><Relationship Id="rId66" Type="http://schemas.openxmlformats.org/officeDocument/2006/relationships/image" Target="../media/image41.png"/><Relationship Id="rId74" Type="http://schemas.openxmlformats.org/officeDocument/2006/relationships/image" Target="../media/image45.png"/><Relationship Id="rId79" Type="http://schemas.openxmlformats.org/officeDocument/2006/relationships/image" Target="../media/image53.jpeg"/><Relationship Id="rId87" Type="http://schemas.openxmlformats.org/officeDocument/2006/relationships/oleObject" Target="../embeddings/oleObject43.bin"/><Relationship Id="rId5" Type="http://schemas.openxmlformats.org/officeDocument/2006/relationships/oleObject" Target="../embeddings/oleObject3.bin"/><Relationship Id="rId61" Type="http://schemas.openxmlformats.org/officeDocument/2006/relationships/oleObject" Target="../embeddings/oleObject31.bin"/><Relationship Id="rId82" Type="http://schemas.openxmlformats.org/officeDocument/2006/relationships/image" Target="../media/image48.png"/><Relationship Id="rId90" Type="http://schemas.openxmlformats.org/officeDocument/2006/relationships/image" Target="../media/image52.png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5.png"/><Relationship Id="rId22" Type="http://schemas.openxmlformats.org/officeDocument/2006/relationships/image" Target="../media/image19.png"/><Relationship Id="rId27" Type="http://schemas.openxmlformats.org/officeDocument/2006/relationships/oleObject" Target="../embeddings/oleObject14.bin"/><Relationship Id="rId30" Type="http://schemas.openxmlformats.org/officeDocument/2006/relationships/image" Target="../media/image23.png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2.bin"/><Relationship Id="rId48" Type="http://schemas.openxmlformats.org/officeDocument/2006/relationships/image" Target="../media/image32.png"/><Relationship Id="rId56" Type="http://schemas.openxmlformats.org/officeDocument/2006/relationships/image" Target="../media/image36.png"/><Relationship Id="rId64" Type="http://schemas.openxmlformats.org/officeDocument/2006/relationships/image" Target="../media/image40.png"/><Relationship Id="rId69" Type="http://schemas.openxmlformats.org/officeDocument/2006/relationships/oleObject" Target="../embeddings/oleObject35.bin"/><Relationship Id="rId77" Type="http://schemas.openxmlformats.org/officeDocument/2006/relationships/oleObject" Target="../embeddings/oleObject39.bin"/><Relationship Id="rId8" Type="http://schemas.openxmlformats.org/officeDocument/2006/relationships/image" Target="../media/image12.png"/><Relationship Id="rId51" Type="http://schemas.openxmlformats.org/officeDocument/2006/relationships/oleObject" Target="../embeddings/oleObject26.bin"/><Relationship Id="rId72" Type="http://schemas.openxmlformats.org/officeDocument/2006/relationships/image" Target="../media/image44.png"/><Relationship Id="rId80" Type="http://schemas.openxmlformats.org/officeDocument/2006/relationships/image" Target="../media/image54.jpeg"/><Relationship Id="rId85" Type="http://schemas.openxmlformats.org/officeDocument/2006/relationships/oleObject" Target="../embeddings/oleObject42.bin"/><Relationship Id="rId3" Type="http://schemas.openxmlformats.org/officeDocument/2006/relationships/oleObject" Target="../embeddings/oleObject2.bin"/><Relationship Id="rId12" Type="http://schemas.openxmlformats.org/officeDocument/2006/relationships/image" Target="../media/image14.png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33" Type="http://schemas.openxmlformats.org/officeDocument/2006/relationships/oleObject" Target="../embeddings/oleObject17.bin"/><Relationship Id="rId38" Type="http://schemas.openxmlformats.org/officeDocument/2006/relationships/image" Target="../media/image27.png"/><Relationship Id="rId46" Type="http://schemas.openxmlformats.org/officeDocument/2006/relationships/image" Target="../media/image31.png"/><Relationship Id="rId59" Type="http://schemas.openxmlformats.org/officeDocument/2006/relationships/oleObject" Target="../embeddings/oleObject30.bin"/><Relationship Id="rId67" Type="http://schemas.openxmlformats.org/officeDocument/2006/relationships/oleObject" Target="../embeddings/oleObject34.bin"/><Relationship Id="rId20" Type="http://schemas.openxmlformats.org/officeDocument/2006/relationships/image" Target="../media/image18.png"/><Relationship Id="rId41" Type="http://schemas.openxmlformats.org/officeDocument/2006/relationships/oleObject" Target="../embeddings/oleObject21.bin"/><Relationship Id="rId54" Type="http://schemas.openxmlformats.org/officeDocument/2006/relationships/image" Target="../media/image35.png"/><Relationship Id="rId62" Type="http://schemas.openxmlformats.org/officeDocument/2006/relationships/image" Target="../media/image39.png"/><Relationship Id="rId70" Type="http://schemas.openxmlformats.org/officeDocument/2006/relationships/image" Target="../media/image43.png"/><Relationship Id="rId75" Type="http://schemas.openxmlformats.org/officeDocument/2006/relationships/oleObject" Target="../embeddings/oleObject38.bin"/><Relationship Id="rId83" Type="http://schemas.openxmlformats.org/officeDocument/2006/relationships/oleObject" Target="../embeddings/oleObject41.bin"/><Relationship Id="rId88" Type="http://schemas.openxmlformats.org/officeDocument/2006/relationships/image" Target="../media/image51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2.png"/><Relationship Id="rId36" Type="http://schemas.openxmlformats.org/officeDocument/2006/relationships/image" Target="../media/image26.png"/><Relationship Id="rId49" Type="http://schemas.openxmlformats.org/officeDocument/2006/relationships/oleObject" Target="../embeddings/oleObject25.bin"/><Relationship Id="rId57" Type="http://schemas.openxmlformats.org/officeDocument/2006/relationships/oleObject" Target="../embeddings/oleObject29.bin"/><Relationship Id="rId10" Type="http://schemas.openxmlformats.org/officeDocument/2006/relationships/image" Target="../media/image13.png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30.png"/><Relationship Id="rId52" Type="http://schemas.openxmlformats.org/officeDocument/2006/relationships/image" Target="../media/image34.png"/><Relationship Id="rId60" Type="http://schemas.openxmlformats.org/officeDocument/2006/relationships/image" Target="../media/image38.png"/><Relationship Id="rId65" Type="http://schemas.openxmlformats.org/officeDocument/2006/relationships/oleObject" Target="../embeddings/oleObject33.bin"/><Relationship Id="rId73" Type="http://schemas.openxmlformats.org/officeDocument/2006/relationships/oleObject" Target="../embeddings/oleObject37.bin"/><Relationship Id="rId78" Type="http://schemas.openxmlformats.org/officeDocument/2006/relationships/image" Target="../media/image47.png"/><Relationship Id="rId81" Type="http://schemas.openxmlformats.org/officeDocument/2006/relationships/oleObject" Target="../embeddings/oleObject40.bin"/><Relationship Id="rId86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" y="1988840"/>
            <a:ext cx="9905997" cy="239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4295" tIns="37148" rIns="74295" bIns="37148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25" dirty="0">
              <a:solidFill>
                <a:srgbClr val="42679B"/>
              </a:solidFill>
              <a:latin typeface="+mj-lt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950" b="1" cap="all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Применение технологий ИИ в </a:t>
            </a:r>
            <a:r>
              <a:rPr lang="ru-RU" sz="1950" b="1" cap="all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ДЗЗ</a:t>
            </a:r>
            <a:r>
              <a:rPr lang="ru-RU" sz="1950" b="1" cap="all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для получения тематической информационной продукции в НИЦ «Планета» </a:t>
            </a:r>
            <a:endParaRPr lang="ru-RU" sz="1950" b="1" cap="all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ts val="600"/>
              </a:spcAft>
            </a:pP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88904" y="6465585"/>
            <a:ext cx="2209103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Екатеринбург, </a:t>
            </a:r>
          </a:p>
          <a:p>
            <a:pPr algn="ctr"/>
            <a:r>
              <a:rPr lang="ru-RU" sz="975" dirty="0" smtClean="0">
                <a:latin typeface="Arial" panose="020B0604020202020204" pitchFamily="34" charset="0"/>
                <a:cs typeface="Arial" panose="020B0604020202020204" pitchFamily="34" charset="0"/>
              </a:rPr>
              <a:t>22 – 25 сентября </a:t>
            </a:r>
            <a:r>
              <a:rPr lang="ru-RU" sz="97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en-US" sz="97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940705"/>
            <a:ext cx="9906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XXIV 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Международная </a:t>
            </a:r>
            <a:r>
              <a:rPr lang="ru-RU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научно-техническая конференция </a:t>
            </a:r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 РЕАЛЬНОСТЬ:</a:t>
            </a:r>
          </a:p>
          <a:p>
            <a:pPr algn="ctr"/>
            <a:r>
              <a:rPr lang="ru-RU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космические и пространственные данные, технологии обработки»</a:t>
            </a:r>
          </a:p>
        </p:txBody>
      </p:sp>
      <p:sp>
        <p:nvSpPr>
          <p:cNvPr id="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15608"/>
            <a:ext cx="9633520" cy="292533"/>
          </a:xfrm>
        </p:spPr>
        <p:txBody>
          <a:bodyPr>
            <a:noAutofit/>
          </a:bodyPr>
          <a:lstStyle/>
          <a:p>
            <a:pPr algn="l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Докладчик: к.т.н., Кучма Михаил Олегович</a:t>
            </a:r>
            <a:endParaRPr lang="ru-RU" sz="1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98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1181100" y="1556792"/>
            <a:ext cx="7416800" cy="2122069"/>
            <a:chOff x="1181100" y="1628800"/>
            <a:chExt cx="7416800" cy="212206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1100" y="1628800"/>
              <a:ext cx="7416800" cy="2122069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/>
            <a:srcRect r="46948"/>
            <a:stretch/>
          </p:blipFill>
          <p:spPr>
            <a:xfrm>
              <a:off x="6184900" y="2528288"/>
              <a:ext cx="1098550" cy="722619"/>
            </a:xfrm>
            <a:prstGeom prst="rect">
              <a:avLst/>
            </a:prstGeom>
          </p:spPr>
        </p:pic>
        <p:sp>
          <p:nvSpPr>
            <p:cNvPr id="8" name="Стрелка вправо 7"/>
            <p:cNvSpPr/>
            <p:nvPr/>
          </p:nvSpPr>
          <p:spPr>
            <a:xfrm>
              <a:off x="4229786" y="2793457"/>
              <a:ext cx="1955114" cy="5515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11268" y="2939939"/>
              <a:ext cx="11653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Обучение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40722" y="1951354"/>
              <a:ext cx="13748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Весовые </a:t>
              </a:r>
            </a:p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коэффициенты</a:t>
              </a: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4171386" y="2136204"/>
              <a:ext cx="1524557" cy="653879"/>
              <a:chOff x="4247130" y="498397"/>
              <a:chExt cx="1524557" cy="653879"/>
            </a:xfrm>
          </p:grpSpPr>
          <p:pic>
            <p:nvPicPr>
              <p:cNvPr id="12" name="Рисунок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38120" y="650429"/>
                <a:ext cx="653369" cy="240832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14774" y="927805"/>
                <a:ext cx="756913" cy="199187"/>
              </a:xfrm>
              <a:prstGeom prst="rect">
                <a:avLst/>
              </a:prstGeom>
            </p:spPr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47130" y="894658"/>
                <a:ext cx="793346" cy="257618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79013" y="498397"/>
                <a:ext cx="703879" cy="427487"/>
              </a:xfrm>
              <a:prstGeom prst="rect">
                <a:avLst/>
              </a:prstGeom>
            </p:spPr>
          </p:pic>
        </p:grp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83739" y="1891819"/>
              <a:ext cx="1097086" cy="174845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3125382" y="1659138"/>
              <a:ext cx="11059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GPU-</a:t>
              </a:r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сервер</a:t>
              </a:r>
            </a:p>
          </p:txBody>
        </p:sp>
        <p:sp>
          <p:nvSpPr>
            <p:cNvPr id="18" name="Стрелка вправо 17"/>
            <p:cNvSpPr/>
            <p:nvPr/>
          </p:nvSpPr>
          <p:spPr>
            <a:xfrm>
              <a:off x="1290300" y="1847640"/>
              <a:ext cx="1724144" cy="791365"/>
            </a:xfrm>
            <a:prstGeom prst="rightArrow">
              <a:avLst>
                <a:gd name="adj1" fmla="val 65615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право 18"/>
            <p:cNvSpPr/>
            <p:nvPr/>
          </p:nvSpPr>
          <p:spPr>
            <a:xfrm>
              <a:off x="1290301" y="2871899"/>
              <a:ext cx="1724144" cy="801673"/>
            </a:xfrm>
            <a:prstGeom prst="rightArrow">
              <a:avLst>
                <a:gd name="adj1" fmla="val 57237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55843" y="3079599"/>
              <a:ext cx="12527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Обучающие</a:t>
              </a:r>
            </a:p>
            <a:p>
              <a:pPr algn="ctr"/>
              <a:r>
                <a: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данные</a:t>
              </a: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2"/>
            <a:srcRect l="48384"/>
            <a:stretch/>
          </p:blipFill>
          <p:spPr>
            <a:xfrm>
              <a:off x="7189392" y="2544368"/>
              <a:ext cx="1021250" cy="690457"/>
            </a:xfrm>
            <a:prstGeom prst="rect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0" y="211322"/>
            <a:ext cx="9906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42950">
              <a:lnSpc>
                <a:spcPts val="1842"/>
              </a:lnSpc>
              <a:spcBef>
                <a:spcPct val="0"/>
              </a:spcBef>
              <a:spcAft>
                <a:spcPts val="867"/>
              </a:spcAft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методов искусственного интеллекта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15634" y="4099696"/>
            <a:ext cx="1208861" cy="6610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7429" y="4396362"/>
            <a:ext cx="2036694" cy="119287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55502" y="3885362"/>
            <a:ext cx="17278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Обученная 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нейронная 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сеть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9889" y="4174477"/>
            <a:ext cx="594254" cy="51772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61072" y="3986782"/>
            <a:ext cx="1591507" cy="133865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04481" y="3987779"/>
            <a:ext cx="1626914" cy="1338651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04241" y="4456055"/>
            <a:ext cx="2117717" cy="1176509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1268304" y="1916832"/>
            <a:ext cx="14278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Модель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нейронной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сети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980544" y="4450060"/>
            <a:ext cx="1834979" cy="412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928641" y="4427856"/>
            <a:ext cx="19960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Расчет информационной 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продукции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3326914" y="4848238"/>
            <a:ext cx="1882255" cy="608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3659689" y="5024289"/>
            <a:ext cx="10422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Оптимизация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8465" y="826308"/>
            <a:ext cx="9649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 Дальневосточном центре НИЦ «Планета» для получения спутниковой информационной продукции широко применяются методы искусственного интеллекта (ИИ) на основе алгоритмов машинного обучения, в том числе нейронные сети: 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полносвязные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прямого распространения, 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сверточные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и рекуррентные, 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трансформеры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генеративно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-состязательные и другие.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28464" y="5725705"/>
            <a:ext cx="96490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Для получения алгоритмов на основе ИИ необходима обучающая выборка сверх большого объема, включающая все возможные условия наблюдений. Обучение ИИ-моделей – многократно повторяющийся итеративный процесс, требующий больших вычислительных мощностей. Для обучения моделей применяются специализированные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GPU-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серверы, которые позволяют на порядок повысить скорость обработки в сравнении с обработкой на центральном процессоре и в несколько раз – в сравнении с обработкой на рабочей станции с одним графическим ускорителем.</a:t>
            </a:r>
          </a:p>
        </p:txBody>
      </p:sp>
      <p:sp>
        <p:nvSpPr>
          <p:cNvPr id="36" name="Стрелка вниз 35"/>
          <p:cNvSpPr/>
          <p:nvPr/>
        </p:nvSpPr>
        <p:spPr>
          <a:xfrm>
            <a:off x="4418663" y="3678861"/>
            <a:ext cx="941674" cy="358789"/>
          </a:xfrm>
          <a:prstGeom prst="downArrow">
            <a:avLst>
              <a:gd name="adj1" fmla="val 50000"/>
              <a:gd name="adj2" fmla="val 51847"/>
            </a:avLst>
          </a:prstGeom>
          <a:solidFill>
            <a:srgbClr val="4171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897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5236" b="13252"/>
          <a:stretch/>
        </p:blipFill>
        <p:spPr>
          <a:xfrm>
            <a:off x="200472" y="2399904"/>
            <a:ext cx="4032448" cy="44096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4481669" y="2404721"/>
          <a:ext cx="5295867" cy="146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5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Используемая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аппаратура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эпох обучения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Затраченное время, дни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ПК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 </a:t>
                      </a:r>
                      <a:r>
                        <a:rPr lang="en-US" sz="16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GPU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NVIDIA </a:t>
                      </a:r>
                      <a:r>
                        <a:rPr lang="en-US" sz="16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RTX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2080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Сервер с </a:t>
                      </a:r>
                      <a:r>
                        <a:rPr lang="en-US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GPU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2" descr="upload.wikimedia.org/wikipedia/commons/thumb/3/...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6" y="4702534"/>
            <a:ext cx="957343" cy="95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ress and Media Resources - Docker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598" y="4690552"/>
            <a:ext cx="1122100" cy="96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File:Python-logo-notext.svg - Wikimedia Commons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957" y="4763423"/>
            <a:ext cx="876181" cy="96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Numba Logo | ? logo, Vimeo logo, Company logo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3298" r="23745" b="13623"/>
          <a:stretch/>
        </p:blipFill>
        <p:spPr bwMode="auto">
          <a:xfrm>
            <a:off x="5796135" y="4679500"/>
            <a:ext cx="965263" cy="9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TensorRT SDK | NVIDIA Developer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29" y="5906461"/>
            <a:ext cx="1956769" cy="90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getting-started-keras.ipynb - Colaboratory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54"/>
          <a:stretch/>
        </p:blipFill>
        <p:spPr bwMode="auto">
          <a:xfrm>
            <a:off x="4851671" y="5906461"/>
            <a:ext cx="2173942" cy="90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408599" y="4165445"/>
            <a:ext cx="3494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Используемый стек технологий: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475" y="959686"/>
            <a:ext cx="65527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Серверная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платформа 4U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Supermicro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SYS-4029GP-TRT2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•  Процессор типа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Xeon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®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4210 10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Cores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20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Threads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(2 шт)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•  видеокарта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NVIDIA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RTX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A5000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24576Mb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(8 шт.)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•  Мост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NVLink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для видеокарт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Quadro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A5000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A6000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(4 шт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781" y="60964"/>
            <a:ext cx="9906000" cy="43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Вычислительные системы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782" y="599519"/>
            <a:ext cx="990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основе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062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2421" y="38068"/>
            <a:ext cx="8736458" cy="5040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effectLst/>
                <a:ea typeface="+mn-ea"/>
              </a:rPr>
              <a:t>Оптимизация процесса обработки</a:t>
            </a:r>
            <a:br>
              <a:rPr lang="ru-RU" sz="2000" b="1" dirty="0">
                <a:solidFill>
                  <a:schemeClr val="tx1"/>
                </a:solidFill>
                <a:effectLst/>
                <a:ea typeface="+mn-ea"/>
              </a:rPr>
            </a:br>
            <a:r>
              <a:rPr lang="ru-RU" sz="2000" b="1" dirty="0">
                <a:solidFill>
                  <a:schemeClr val="tx1"/>
                </a:solidFill>
                <a:effectLst/>
                <a:ea typeface="+mn-ea"/>
              </a:rPr>
              <a:t> спутниковой информации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80197" y="720692"/>
            <a:ext cx="245536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Проблемы обработки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9160" y="995544"/>
            <a:ext cx="41764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Отсутствие распараллеливания расчётов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904" y="996557"/>
            <a:ext cx="28581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Долгие вычисления на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CPU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7256" y="996557"/>
            <a:ext cx="236282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Низкая точность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97838"/>
            <a:ext cx="9906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4960034" y="1303636"/>
            <a:ext cx="16917" cy="36369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47478" y="1358504"/>
            <a:ext cx="28819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Аппаратное решение проблем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 (применение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GPU)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040" y="3860344"/>
            <a:ext cx="45146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Увеличение скорости обработки однотипных операций для больших объемов данных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040" y="4391178"/>
            <a:ext cx="451476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Гибкие возможности для распараллеливания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7446" y="1294381"/>
            <a:ext cx="40033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Программное решение проблем </a:t>
            </a: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(применение новых библиотек и технологий)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19280" y="3835621"/>
            <a:ext cx="45146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специализированных библиотек для распараллеливания задач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19280" y="4375607"/>
            <a:ext cx="45146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Внедрение новых алгоритмов обработки данных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21" y="1996126"/>
            <a:ext cx="1872208" cy="1639520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>
            <a:off x="2132579" y="2641765"/>
            <a:ext cx="856581" cy="41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89" y="1988840"/>
            <a:ext cx="1749547" cy="1709891"/>
          </a:xfrm>
          <a:prstGeom prst="rect">
            <a:avLst/>
          </a:prstGeom>
        </p:spPr>
      </p:pic>
      <p:pic>
        <p:nvPicPr>
          <p:cNvPr id="23" name="Picture 6" descr="File:Python-logo-notext.svg - Wikimedia Common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440" y="1901886"/>
            <a:ext cx="876181" cy="96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Numba Logo | ? logo, Vimeo logo, Company logo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3298" r="23745" b="13623"/>
          <a:stretch/>
        </p:blipFill>
        <p:spPr bwMode="auto">
          <a:xfrm>
            <a:off x="6155618" y="1817963"/>
            <a:ext cx="965263" cy="9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TensorRT SDK | NVIDIA Developer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36" y="2928706"/>
            <a:ext cx="1956769" cy="90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getting-started-keras.ipynb - Colaboratory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54"/>
          <a:stretch/>
        </p:blipFill>
        <p:spPr bwMode="auto">
          <a:xfrm>
            <a:off x="5174878" y="2928706"/>
            <a:ext cx="2173942" cy="90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256" y="1817963"/>
            <a:ext cx="1060564" cy="97898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195" y="1821917"/>
            <a:ext cx="991710" cy="99171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068644" y="2330577"/>
            <a:ext cx="9953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х2 – х100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0" y="4940569"/>
            <a:ext cx="9906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79689" y="4958342"/>
            <a:ext cx="345638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>
                <a:latin typeface="Arial" panose="020B0604020202020204" pitchFamily="34" charset="0"/>
                <a:cs typeface="Arial" panose="020B0604020202020204" pitchFamily="34" charset="0"/>
              </a:rPr>
              <a:t>Пример успешной оптимизации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73015" y="5205573"/>
            <a:ext cx="686973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Arial" panose="020B0604020202020204" pitchFamily="34" charset="0"/>
                <a:cs typeface="Arial" panose="020B0604020202020204" pitchFamily="34" charset="0"/>
              </a:rPr>
              <a:t>Получение маски облачности по данным МСУ-МР с помощью нейронной сети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23894" y="5538980"/>
            <a:ext cx="1253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Изначальный алгоритм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4549" y="5993239"/>
            <a:ext cx="96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Время обработки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3 часа</a:t>
            </a:r>
          </a:p>
        </p:txBody>
      </p:sp>
      <p:sp>
        <p:nvSpPr>
          <p:cNvPr id="35" name="Стрелка вправо 34"/>
          <p:cNvSpPr/>
          <p:nvPr/>
        </p:nvSpPr>
        <p:spPr>
          <a:xfrm>
            <a:off x="1369031" y="6117602"/>
            <a:ext cx="895829" cy="41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136037" y="5680701"/>
            <a:ext cx="115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Переход от 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CPU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GPU</a:t>
            </a: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7134" y="5995742"/>
            <a:ext cx="96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Время обработки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минут</a:t>
            </a:r>
          </a:p>
        </p:txBody>
      </p:sp>
      <p:sp>
        <p:nvSpPr>
          <p:cNvPr id="38" name="Стрелка вправо 37"/>
          <p:cNvSpPr/>
          <p:nvPr/>
        </p:nvSpPr>
        <p:spPr>
          <a:xfrm>
            <a:off x="3319653" y="6117602"/>
            <a:ext cx="895829" cy="41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096987" y="5562837"/>
            <a:ext cx="125368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Оптимизация архитектуры нейронной сети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6051" y="6003382"/>
            <a:ext cx="927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Время обработки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7 минут</a:t>
            </a:r>
          </a:p>
        </p:txBody>
      </p:sp>
      <p:sp>
        <p:nvSpPr>
          <p:cNvPr id="41" name="Стрелка вправо 40"/>
          <p:cNvSpPr/>
          <p:nvPr/>
        </p:nvSpPr>
        <p:spPr>
          <a:xfrm>
            <a:off x="5343940" y="6119014"/>
            <a:ext cx="895829" cy="41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089307" y="5517232"/>
            <a:ext cx="125368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Переход от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Tensorflow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TensorRT</a:t>
            </a: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30278" y="5996204"/>
            <a:ext cx="957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Время обработки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минуты</a:t>
            </a:r>
          </a:p>
        </p:txBody>
      </p:sp>
      <p:sp>
        <p:nvSpPr>
          <p:cNvPr id="44" name="Стрелка вправо 43"/>
          <p:cNvSpPr/>
          <p:nvPr/>
        </p:nvSpPr>
        <p:spPr>
          <a:xfrm>
            <a:off x="7511956" y="6117902"/>
            <a:ext cx="895829" cy="41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6488688" y="5525466"/>
            <a:ext cx="279376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Распараллеливание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и оптимизация 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Numba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Numpy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изменение квантизации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588855" y="6003382"/>
            <a:ext cx="1008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Время обработки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секунд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420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83662"/>
            <a:ext cx="9906000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/>
              </a:rPr>
              <a:t>Минимизация помех в ИК каналах МСУ-ГС КА Арктика-М № 1 </a:t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с помощью </a:t>
            </a:r>
            <a:r>
              <a:rPr lang="ru-RU" sz="2000" b="1" dirty="0" err="1" smtClean="0">
                <a:solidFill>
                  <a:schemeClr val="tx1"/>
                </a:solidFill>
                <a:effectLst/>
              </a:rPr>
              <a:t>сверточной</a:t>
            </a:r>
            <a:r>
              <a:rPr lang="ru-RU" sz="2000" b="1" dirty="0" smtClean="0">
                <a:solidFill>
                  <a:schemeClr val="tx1"/>
                </a:solidFill>
                <a:effectLst/>
              </a:rPr>
              <a:t> нейронной сети</a:t>
            </a:r>
            <a:endParaRPr lang="ru-RU" sz="2000" b="1" dirty="0">
              <a:solidFill>
                <a:schemeClr val="tx1"/>
              </a:solidFill>
              <a:effectLst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2828" y="764704"/>
            <a:ext cx="7149752" cy="2903002"/>
            <a:chOff x="107504" y="1628800"/>
            <a:chExt cx="8867362" cy="360040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858" y="2539374"/>
              <a:ext cx="1120670" cy="1120670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1628800"/>
              <a:ext cx="8867362" cy="36004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39153" y="3638867"/>
              <a:ext cx="12305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Горизонтальный</a:t>
              </a:r>
            </a:p>
            <a:p>
              <a:pPr algn="ctr"/>
              <a:r>
                <a:rPr lang="ru-RU" sz="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градиент</a:t>
              </a:r>
              <a:endParaRPr lang="ru-RU" sz="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9205" y="1334359"/>
            <a:ext cx="2194568" cy="21021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9205" y="4024878"/>
            <a:ext cx="2204196" cy="22322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21561" y="944967"/>
            <a:ext cx="2616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Исходные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04814" y="3725587"/>
            <a:ext cx="2475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нейросети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09217" y="6303500"/>
            <a:ext cx="4076198" cy="4876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952" y="3832540"/>
            <a:ext cx="2487253" cy="24709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000" y="3832540"/>
            <a:ext cx="2492102" cy="247307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0" y="4195684"/>
            <a:ext cx="18374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Карта температуры поверхности океана,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С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1564" y="3501008"/>
            <a:ext cx="2012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 применения ИИ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47316" y="3501008"/>
            <a:ext cx="2358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применение ИИ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7401272" y="836712"/>
            <a:ext cx="0" cy="295330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401272" y="3717032"/>
            <a:ext cx="0" cy="306798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12786" y="3552694"/>
            <a:ext cx="7276306" cy="1053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4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14806-EC44-41AD-9FEC-C91E9B213941}" type="slidenum">
              <a:rPr lang="ru-RU" smtClean="0"/>
              <a:t>14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040" y="4283218"/>
            <a:ext cx="3561949" cy="20091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04" y="4289875"/>
            <a:ext cx="3550147" cy="20024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l="2568" t="6416" r="3799" b="48675"/>
          <a:stretch/>
        </p:blipFill>
        <p:spPr>
          <a:xfrm>
            <a:off x="3584849" y="6387923"/>
            <a:ext cx="2580073" cy="14803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926" y="1059202"/>
            <a:ext cx="3090408" cy="309040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2" y="1050904"/>
            <a:ext cx="3040393" cy="304039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59658" y="712505"/>
            <a:ext cx="4039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После обработки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штатными средствами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14446" y="739991"/>
            <a:ext cx="1830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После нейросети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13443" y="6496219"/>
            <a:ext cx="3235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-10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      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К</a:t>
            </a:r>
          </a:p>
        </p:txBody>
      </p:sp>
      <p:sp>
        <p:nvSpPr>
          <p:cNvPr id="23" name="Заголовок 3"/>
          <p:cNvSpPr txBox="1">
            <a:spLocks/>
          </p:cNvSpPr>
          <p:nvPr/>
        </p:nvSpPr>
        <p:spPr>
          <a:xfrm>
            <a:off x="128464" y="116632"/>
            <a:ext cx="990600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000" b="1" dirty="0" smtClean="0">
                <a:solidFill>
                  <a:schemeClr val="tx1"/>
                </a:solidFill>
                <a:effectLst/>
              </a:rPr>
              <a:t>Минимизация помех в ИК каналах МСУ-ГС КА Арктика-М № 1 </a:t>
            </a:r>
            <a:br>
              <a:rPr lang="ru-RU" sz="2000" b="1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с помощью </a:t>
            </a:r>
            <a:r>
              <a:rPr lang="ru-RU" sz="2000" b="1" dirty="0" err="1" smtClean="0">
                <a:solidFill>
                  <a:schemeClr val="tx1"/>
                </a:solidFill>
                <a:effectLst/>
              </a:rPr>
              <a:t>сверточной</a:t>
            </a:r>
            <a:r>
              <a:rPr lang="ru-RU" sz="2000" b="1" dirty="0" smtClean="0">
                <a:solidFill>
                  <a:schemeClr val="tx1"/>
                </a:solidFill>
                <a:effectLst/>
              </a:rPr>
              <a:t> нейронной сети</a:t>
            </a:r>
            <a:endParaRPr lang="ru-RU" sz="2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83457" y="2105156"/>
            <a:ext cx="1695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Разности каналов </a:t>
            </a:r>
            <a:br>
              <a:rPr lang="ru-RU" dirty="0" smtClean="0"/>
            </a:br>
            <a:r>
              <a:rPr lang="ru-RU" dirty="0" smtClean="0"/>
              <a:t>11 и 12 мкм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7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7833" y="605529"/>
            <a:ext cx="6301323" cy="47288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200" dirty="0"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1159" y="6477923"/>
            <a:ext cx="949846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Bloshchinskiy</a:t>
            </a:r>
            <a:r>
              <a:rPr lang="en-US" sz="1000" i="1" dirty="0">
                <a:latin typeface="Times New Roman" panose="02020603050405020304" pitchFamily="18" charset="0"/>
                <a:ea typeface="Calibri" panose="020F0502020204030204" pitchFamily="34" charset="0"/>
              </a:rPr>
              <a:t> V. D. et al. Snow and cloud detection using a convolutional neural network and low-resolution data from the Electro-L No. 2 Satellite //Journal of Applied Remote Sensing. – 2020. – 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</a:rPr>
              <a:t>Т</a:t>
            </a:r>
            <a:r>
              <a:rPr lang="en-US" sz="1000" i="1" dirty="0">
                <a:latin typeface="Times New Roman" panose="02020603050405020304" pitchFamily="18" charset="0"/>
                <a:ea typeface="Calibri" panose="020F0502020204030204" pitchFamily="34" charset="0"/>
              </a:rPr>
              <a:t>. 14. – №. </a:t>
            </a:r>
            <a:r>
              <a:rPr lang="ru-RU" sz="1000" i="1" dirty="0">
                <a:latin typeface="Times New Roman" panose="02020603050405020304" pitchFamily="18" charset="0"/>
                <a:ea typeface="Calibri" panose="020F0502020204030204" pitchFamily="34" charset="0"/>
              </a:rPr>
              <a:t>3. – С. 034506.</a:t>
            </a:r>
            <a:endParaRPr lang="ru-RU" sz="1000" i="1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905999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Маска облачности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1396"/>
            <a:ext cx="990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данным прибора МСУ-ГС КА серии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Арктика-М и Электро-Л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49354"/>
          <a:stretch/>
        </p:blipFill>
        <p:spPr>
          <a:xfrm>
            <a:off x="106405" y="2040153"/>
            <a:ext cx="1599259" cy="16252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35292" y="1538446"/>
            <a:ext cx="179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Выборка </a:t>
            </a:r>
          </a:p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текстурных данных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l="51336"/>
          <a:stretch/>
        </p:blipFill>
        <p:spPr>
          <a:xfrm>
            <a:off x="106404" y="3727480"/>
            <a:ext cx="1614315" cy="17073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71712" t="36283" b="6454"/>
          <a:stretch/>
        </p:blipFill>
        <p:spPr>
          <a:xfrm>
            <a:off x="3111482" y="4264960"/>
            <a:ext cx="2190319" cy="2175972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1766396" y="1271138"/>
            <a:ext cx="4880492" cy="2970050"/>
            <a:chOff x="1928664" y="1409341"/>
            <a:chExt cx="5976664" cy="364673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3"/>
            <a:srcRect r="19567"/>
            <a:stretch/>
          </p:blipFill>
          <p:spPr>
            <a:xfrm>
              <a:off x="1928664" y="1409341"/>
              <a:ext cx="5976664" cy="3646732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7249699" y="2591570"/>
              <a:ext cx="648072" cy="24482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050865" y="973837"/>
            <a:ext cx="2519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Сверточная нейронная сеть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" r="50770" b="49378"/>
          <a:stretch/>
        </p:blipFill>
        <p:spPr>
          <a:xfrm>
            <a:off x="7143548" y="1271138"/>
            <a:ext cx="2459665" cy="250702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7" b="49379"/>
          <a:stretch/>
        </p:blipFill>
        <p:spPr>
          <a:xfrm>
            <a:off x="7143548" y="3979476"/>
            <a:ext cx="2470537" cy="253602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25208" y="972413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Мультиспектральное изображение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21690" y="3725945"/>
            <a:ext cx="1714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Маска облачности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825208" y="972413"/>
            <a:ext cx="0" cy="54685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014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оловок 1"/>
          <p:cNvSpPr txBox="1">
            <a:spLocks/>
          </p:cNvSpPr>
          <p:nvPr/>
        </p:nvSpPr>
        <p:spPr>
          <a:xfrm>
            <a:off x="56456" y="134970"/>
            <a:ext cx="9849544" cy="445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70000"/>
              </a:lnSpc>
              <a:spcAft>
                <a:spcPts val="867"/>
              </a:spcAft>
            </a:pPr>
            <a:r>
              <a:rPr lang="ru-RU" sz="2000" b="1" dirty="0" smtClean="0">
                <a:solidFill>
                  <a:schemeClr val="tx1"/>
                </a:solidFill>
                <a:effectLst/>
                <a:ea typeface="+mn-ea"/>
              </a:rPr>
              <a:t>Использование </a:t>
            </a:r>
            <a:r>
              <a:rPr lang="ru-RU" sz="2000" b="1" dirty="0" err="1" smtClean="0">
                <a:solidFill>
                  <a:schemeClr val="tx1"/>
                </a:solidFill>
                <a:effectLst/>
                <a:ea typeface="+mn-ea"/>
              </a:rPr>
              <a:t>сверточных</a:t>
            </a:r>
            <a:r>
              <a:rPr lang="ru-RU" sz="2000" b="1" dirty="0" smtClean="0">
                <a:solidFill>
                  <a:schemeClr val="tx1"/>
                </a:solidFill>
                <a:effectLst/>
                <a:ea typeface="+mn-ea"/>
              </a:rPr>
              <a:t> нейронных сетей </a:t>
            </a:r>
            <a:r>
              <a:rPr lang="en-US" sz="2000" b="1" dirty="0" smtClean="0">
                <a:solidFill>
                  <a:schemeClr val="tx1"/>
                </a:solidFill>
                <a:effectLst/>
                <a:ea typeface="+mn-ea"/>
              </a:rPr>
              <a:t>CNN</a:t>
            </a:r>
            <a:endParaRPr lang="ru-RU" sz="2000" b="1" dirty="0">
              <a:solidFill>
                <a:schemeClr val="tx1"/>
              </a:solidFill>
              <a:effectLst/>
              <a:ea typeface="+mn-ea"/>
            </a:endParaRPr>
          </a:p>
        </p:txBody>
      </p:sp>
      <p:pic>
        <p:nvPicPr>
          <p:cNvPr id="12" name="Рисунок 2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75"/>
          <a:stretch>
            <a:fillRect/>
          </a:stretch>
        </p:blipFill>
        <p:spPr bwMode="auto">
          <a:xfrm>
            <a:off x="126894" y="1529090"/>
            <a:ext cx="1537367" cy="126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77"/>
          <a:stretch>
            <a:fillRect/>
          </a:stretch>
        </p:blipFill>
        <p:spPr bwMode="auto">
          <a:xfrm>
            <a:off x="1686873" y="1529090"/>
            <a:ext cx="1539183" cy="126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512197" y="4639657"/>
            <a:ext cx="2140914" cy="1343289"/>
            <a:chOff x="207138" y="2796977"/>
            <a:chExt cx="2801696" cy="1812286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38" y="2796977"/>
              <a:ext cx="2801696" cy="181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240306" y="2796977"/>
              <a:ext cx="64384" cy="1798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62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143638" y="2847262"/>
              <a:ext cx="56581" cy="1747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62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054775" y="2847262"/>
              <a:ext cx="58531" cy="16875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62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" name="Рисунок 1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057" y="1504409"/>
            <a:ext cx="2666918" cy="274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440460" y="4217102"/>
            <a:ext cx="396081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Результаты классификации водной поверхности: </a:t>
            </a:r>
          </a:p>
          <a:p>
            <a:pPr marL="316531" indent="-316531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мультиспектральное изображение</a:t>
            </a:r>
          </a:p>
          <a:p>
            <a:pPr marL="316531" indent="-316531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эталонная векторная карта</a:t>
            </a:r>
          </a:p>
          <a:p>
            <a:pPr marL="316531" indent="-316531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Sentinel Scene Classification</a:t>
            </a:r>
            <a:endParaRPr lang="ru-RU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16531" indent="-316531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разработанный алгоритм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13"/>
          <p:cNvSpPr>
            <a:spLocks noChangeArrowheads="1"/>
          </p:cNvSpPr>
          <p:nvPr/>
        </p:nvSpPr>
        <p:spPr bwMode="auto">
          <a:xfrm>
            <a:off x="109287" y="6072156"/>
            <a:ext cx="3092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Kramareva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 L. S., Andreev A. I., </a:t>
            </a:r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Simonenko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 E. V. et al. The use of a convolutional neural network for detecting snow according to the data of the multi-channel satellite device of meteor-M No.2 spacecraft // Procedia Computer Science : Proceedings of the 13th International Symposium "Intelligent Systems", INTELS 2018, St. Petersburg, 22–24 October 2018. – St. Petersburg: Elsevier B.V. – 2019. – P. 368-375</a:t>
            </a:r>
            <a:endParaRPr lang="ru-RU" altLang="ru-RU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3518027" y="5982946"/>
            <a:ext cx="32202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Kuchma M. O., </a:t>
            </a:r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Shamilova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 Y. A., </a:t>
            </a:r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Amelchenko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 Y. A., Andreev A. I., </a:t>
            </a:r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Kholodov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 E. I. Near-real-time flood mapping of the Amur River basin from sentinel-2 MSI data using deep learning // International Conference on Remote Sensing of the Earth: </a:t>
            </a:r>
            <a:r>
              <a:rPr lang="en-US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Geoinformatics</a:t>
            </a:r>
            <a:r>
              <a:rPr lang="en-US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, Cartography, Ecology, and Agriculture, 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Душанбе, 19-21 апреля 2022 года / Таджикский технический университет имени академика М.С. </a:t>
            </a:r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Осими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. - Душанбе: Таджикский технический университет имени академика М.С. </a:t>
            </a:r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Осими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. - 2022. -С. 1229602.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54290" y="6047582"/>
            <a:ext cx="2764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Андреев А. И. и др. Оценка эффективности ансамбля </a:t>
            </a:r>
            <a:r>
              <a:rPr lang="ru-RU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нейросетей</a:t>
            </a:r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 для маскирования облачности по данным </a:t>
            </a:r>
            <a:r>
              <a:rPr lang="ru-RU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спектрорадиометра</a:t>
            </a:r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 AHI космического аппарата Himawari-8/9 //</a:t>
            </a:r>
            <a:r>
              <a:rPr lang="ru-RU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Computer</a:t>
            </a:r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. – 2025. – Т. 49. – С. 3.</a:t>
            </a:r>
            <a:endParaRPr lang="ru-RU" sz="600" i="1" dirty="0"/>
          </a:p>
        </p:txBody>
      </p:sp>
      <p:pic>
        <p:nvPicPr>
          <p:cNvPr id="25" name="Рисунок 24" descr="E:\Users\a.andreev\Desktop\Projects\CloudMod\src\data\validation\him_cld_v2\alg_vs_him9noaa\images\png\ver3\to_paper\20230828_0000\a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17" y="1725390"/>
            <a:ext cx="2597623" cy="1701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E:\Users\a.andreev\Desktop\Projects\CloudMod\src\data\validation\him_cld_v2\alg_vs_him9noaa\images\png\ver3\to_paper\20230828_0000\b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099" y="3507177"/>
            <a:ext cx="2556458" cy="16770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3342891" y="950475"/>
            <a:ext cx="0" cy="5239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-15429" y="796813"/>
            <a:ext cx="33786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распределения снежного покрова (справа) по данным прибора МСУ-МР КА Метеор-М №2 и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цветосинтезированное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изображение (слева)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97708" y="4263012"/>
            <a:ext cx="3456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Примеры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цветосинтезированных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текстурных изображений снега и облачности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913" y="2978918"/>
            <a:ext cx="30603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Используется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полносверточная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нейросетевая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архитектура для классификации типов подстилающей поверхности. Входной информацией являются текстурные изображения размером 32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x32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пикселя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84004" y="858078"/>
            <a:ext cx="3395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Детектирование разлива реки Амур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по данным приборов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MSI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OLI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КА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Sentinel-2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Landsat-8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28122" y="11487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74" y="11413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37171" y="25767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41374" y="25866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18027" y="5240437"/>
            <a:ext cx="30960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Модель классификации: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сверточная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сеть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на базе архитектуры </a:t>
            </a:r>
            <a:r>
              <a:rPr lang="en-US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Unet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66572" y="858078"/>
            <a:ext cx="334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Обнаружение облачности </a:t>
            </a:r>
          </a:p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по данным КА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Himawari-8/9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сверху – цветосинтезированное изображение; </a:t>
            </a:r>
          </a:p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снизу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маска облачности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97216" y="5284690"/>
            <a:ext cx="30107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Ансамбль из 9 сверточных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нейросетевых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классификаторов на основе спектральной и текстурной информации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753200" y="908720"/>
            <a:ext cx="0" cy="52398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1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Объект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" b="482"/>
          <a:stretch>
            <a:fillRect/>
          </a:stretch>
        </p:blipFill>
        <p:spPr bwMode="auto">
          <a:xfrm>
            <a:off x="5264355" y="1388157"/>
            <a:ext cx="2064909" cy="20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Объект 7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" b="542"/>
          <a:stretch>
            <a:fillRect/>
          </a:stretch>
        </p:blipFill>
        <p:spPr bwMode="auto">
          <a:xfrm>
            <a:off x="7748901" y="1340768"/>
            <a:ext cx="2068082" cy="2075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Рисунок 44" descr="Z:\tmp\OVS\IMAGE_OUT\3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4169556"/>
            <a:ext cx="2385249" cy="2193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Рисунок 41" descr="Z:\tmp\OVS\IMAGE_OUT\3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4149080"/>
            <a:ext cx="2462395" cy="221419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102725" y="768158"/>
            <a:ext cx="50031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Карта суточного композита профиля влажности на уровне </a:t>
            </a:r>
            <a:r>
              <a:rPr lang="ru-RU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700 </a:t>
            </a:r>
            <a:r>
              <a:rPr lang="ru-RU" sz="11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гПа</a:t>
            </a:r>
            <a:r>
              <a:rPr lang="ru-RU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1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состоянию на 2021.04.26 по </a:t>
            </a:r>
            <a:r>
              <a:rPr lang="ru-RU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данным </a:t>
            </a:r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МТВЗА-ГЯ КА Метеор-М №2-2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8571" y="3146637"/>
            <a:ext cx="50668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Обучающие данные: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ECMWF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ERA5 (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около 30 млн. примеров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Входные данные: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измерения в каналах прибора МТВЗА-ГЯ, широта, высота над уровнем моря;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Модель: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многослойный персептрон с 3 скрытыми слоями;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Выходная информация: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температура и влажность на 37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изоб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. уровнях.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976" y="6401703"/>
            <a:ext cx="5232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Филей А. А., Андреев А. И., Успенский А. Б. Использование искусственных нейронных сетей для восстановления температурно-влажностного состояния атмосферы по данным спутникового микроволнового радиометра МТВЗА-ГЯ КА Метеор-М № 2-2 //Исследование Земли из космоса. – 2021. – №. 6. – С. 83-95.</a:t>
            </a:r>
            <a:endParaRPr lang="ru-RU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17" y="1184115"/>
            <a:ext cx="3868259" cy="182613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132492" y="768158"/>
            <a:ext cx="47735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Карты общего содержания озона (слева) и водяного пара (справа) </a:t>
            </a:r>
          </a:p>
          <a:p>
            <a:pPr algn="ctr"/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</a:t>
            </a:r>
            <a:r>
              <a:rPr lang="ru-RU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состоянию на 2022.06.26 17:00 </a:t>
            </a:r>
            <a:r>
              <a:rPr lang="en-US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UTC</a:t>
            </a:r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 данным КА Артика-М №1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9"/>
          <p:cNvSpPr>
            <a:spLocks noChangeArrowheads="1"/>
          </p:cNvSpPr>
          <p:nvPr/>
        </p:nvSpPr>
        <p:spPr bwMode="auto">
          <a:xfrm>
            <a:off x="5205469" y="5980132"/>
            <a:ext cx="46970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Блощинский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, В. Д. Определение содержания водяного пара в столбе атмосферы по данным КА "Электро-Л" №3 с использованием нейронных сетей / В. Д. </a:t>
            </a:r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Блощинский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, А. А. Филей, Е. И. Холодов // Оптика атмосферы и океана. – 2021. – Т. 34. – № 10(393). – С. 808-811.</a:t>
            </a:r>
          </a:p>
        </p:txBody>
      </p:sp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5206862" y="6364778"/>
            <a:ext cx="45224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В. Д. </a:t>
            </a:r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Блощинский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, М. О. Кучма, А. В. </a:t>
            </a:r>
            <a:r>
              <a:rPr lang="ru-RU" altLang="ru-RU" sz="600" i="1" dirty="0" err="1">
                <a:latin typeface="Arial" panose="020B0604020202020204" pitchFamily="34" charset="0"/>
                <a:cs typeface="Arial" panose="020B0604020202020204" pitchFamily="34" charset="0"/>
              </a:rPr>
              <a:t>Кухарский</a:t>
            </a:r>
            <a:r>
              <a:rPr lang="ru-RU" altLang="ru-RU" sz="600" i="1" dirty="0">
                <a:latin typeface="Arial" panose="020B0604020202020204" pitchFamily="34" charset="0"/>
                <a:cs typeface="Arial" panose="020B0604020202020204" pitchFamily="34" charset="0"/>
              </a:rPr>
              <a:t>. Определение общего содержания озона в столбе атмосферы по данным КА Электро-Л № 3 c использованием нейронных сетей // Исследование Земли из космоса. – 2022. – № 4. – С. 79-85.</a:t>
            </a:r>
          </a:p>
        </p:txBody>
      </p:sp>
      <p:pic>
        <p:nvPicPr>
          <p:cNvPr id="35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118" y="3485717"/>
            <a:ext cx="2279708" cy="22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5097016" y="867230"/>
            <a:ext cx="0" cy="5866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171582" y="4095544"/>
            <a:ext cx="50031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Точность в сравнении с данными радиозондирования и </a:t>
            </a:r>
            <a:r>
              <a:rPr lang="en-US" sz="11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ECMWF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Рисунок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312" y="3489091"/>
            <a:ext cx="2141247" cy="21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042377" y="3845603"/>
            <a:ext cx="50668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Обучающие данные: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приборы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OMPS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КА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Suomi NPP (225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точек);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Входные данные: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измерения в ИК каналах прибора МСУ-ГС, профиль температуры, приземное давление, зенитные углы наблюдения;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Модель: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многослойный персептрон с 4 скрытыми слоями;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Выходная информация: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температура и влажность на 37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изоб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. уровнях.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48204" y="4961209"/>
            <a:ext cx="47003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Ошибка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RMSE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определения озона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: 0.41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см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эталон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AERONET)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Ошибка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RMSE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определения водяного пара: 19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DU (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эталон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WOUDC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Заголовок 1"/>
          <p:cNvSpPr txBox="1">
            <a:spLocks/>
          </p:cNvSpPr>
          <p:nvPr/>
        </p:nvSpPr>
        <p:spPr>
          <a:xfrm>
            <a:off x="14127" y="128351"/>
            <a:ext cx="9888432" cy="445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70000"/>
              </a:lnSpc>
              <a:spcAft>
                <a:spcPts val="867"/>
              </a:spcAft>
            </a:pPr>
            <a:r>
              <a:rPr lang="ru-RU" sz="2000" b="1" dirty="0" smtClean="0">
                <a:solidFill>
                  <a:schemeClr val="tx1"/>
                </a:solidFill>
                <a:effectLst/>
                <a:ea typeface="+mn-ea"/>
              </a:rPr>
              <a:t>Использование сетей </a:t>
            </a:r>
            <a:r>
              <a:rPr lang="en-US" sz="2000" b="1" dirty="0" smtClean="0">
                <a:solidFill>
                  <a:schemeClr val="tx1"/>
                </a:solidFill>
                <a:effectLst/>
                <a:ea typeface="+mn-ea"/>
              </a:rPr>
              <a:t>MLP</a:t>
            </a:r>
            <a:endParaRPr lang="ru-RU" sz="2000" b="1" dirty="0">
              <a:solidFill>
                <a:schemeClr val="tx1"/>
              </a:solidFill>
              <a:effectLst/>
              <a:ea typeface="+mn-ea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65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889" y="3407064"/>
            <a:ext cx="4577850" cy="3140361"/>
          </a:xfrm>
          <a:prstGeom prst="rect">
            <a:avLst/>
          </a:prstGeom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9"/>
          <a:stretch>
            <a:fillRect/>
          </a:stretch>
        </p:blipFill>
        <p:spPr bwMode="auto">
          <a:xfrm>
            <a:off x="3807881" y="1249020"/>
            <a:ext cx="5177567" cy="1747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805098" y="863957"/>
            <a:ext cx="19571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Цветосинтезированное</a:t>
            </a: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 изображение облачности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493431" y="863957"/>
            <a:ext cx="180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Разработанный алгоритм по данным </a:t>
            </a:r>
            <a:r>
              <a:rPr lang="en-US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Himawari-8/9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7263633" y="833525"/>
            <a:ext cx="166632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GPM-IMERG (</a:t>
            </a:r>
            <a:r>
              <a:rPr lang="ru-RU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спутниковые микроволновые и ИК измерения</a:t>
            </a:r>
            <a:r>
              <a:rPr lang="en-US" alt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Группа 1"/>
          <p:cNvGrpSpPr>
            <a:grpSpLocks/>
          </p:cNvGrpSpPr>
          <p:nvPr/>
        </p:nvGrpSpPr>
        <p:grpSpPr bwMode="auto">
          <a:xfrm>
            <a:off x="8918850" y="1412776"/>
            <a:ext cx="963141" cy="1446939"/>
            <a:chOff x="8107537" y="1772815"/>
            <a:chExt cx="1197733" cy="1800199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1356" y="1772815"/>
              <a:ext cx="1183914" cy="1800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8243994" y="1837902"/>
              <a:ext cx="1007582" cy="1444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8107537" y="1808583"/>
              <a:ext cx="839895" cy="21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ru-RU" altLang="ru-RU" sz="800" dirty="0" smtClean="0"/>
                <a:t>Интенсивность</a:t>
              </a:r>
              <a:endParaRPr lang="ru-RU" altLang="ru-RU" sz="800" dirty="0"/>
            </a:p>
          </p:txBody>
        </p:sp>
      </p:grp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151103" y="3724447"/>
          <a:ext cx="4787796" cy="928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7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POD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FAR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CSI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RMSE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,мм/ч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Bias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мм/ч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Pearson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9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Ночь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1.64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9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Сутки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0" y="114841"/>
            <a:ext cx="9881990" cy="445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70000"/>
              </a:lnSpc>
              <a:spcAft>
                <a:spcPts val="867"/>
              </a:spcAft>
            </a:pPr>
            <a:r>
              <a:rPr lang="ru-RU" sz="2000" b="1" dirty="0" smtClean="0">
                <a:solidFill>
                  <a:schemeClr val="tx1"/>
                </a:solidFill>
                <a:effectLst/>
                <a:ea typeface="+mn-ea"/>
              </a:rPr>
              <a:t>Использование визуальных трансформеров </a:t>
            </a:r>
            <a:r>
              <a:rPr lang="en-US" sz="2000" b="1" dirty="0" err="1" smtClean="0">
                <a:solidFill>
                  <a:schemeClr val="tx1"/>
                </a:solidFill>
                <a:effectLst/>
                <a:ea typeface="+mn-ea"/>
              </a:rPr>
              <a:t>ViT</a:t>
            </a:r>
            <a:endParaRPr lang="ru-RU" sz="2000" b="1" dirty="0">
              <a:solidFill>
                <a:schemeClr val="tx1"/>
              </a:solidFill>
              <a:effectLst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1103" y="3446733"/>
            <a:ext cx="47877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Валидация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сравнении с данными проекта </a:t>
            </a:r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GPM IMERG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26" y="940199"/>
            <a:ext cx="38603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Обучающие данные: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измерения в рамках проекта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GPM IMERG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(около 500 тыс. текстурных изображений);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Входные данные: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измерения КА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Himwari-8/9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ИК каналах, микро- и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макрофизические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параметры облачности, представленные в виде изображений 5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x5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пикселей;</a:t>
            </a:r>
          </a:p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Модель: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визуальный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трансформер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на основе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SWIN-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Unet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для обнаружения осадков, </a:t>
            </a:r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сверточная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сеть для оценки интенсивности осадков;</a:t>
            </a:r>
          </a:p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Выходная информация: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поля осадков и значения мгновенной интенсивности в мм/ч.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080" y="4869160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Сравнение накопленных сумм осадков с наземными измерениями на станциях за месяц (август 2023):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Станции (141 насел. пункт): 10033 мм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Алгоритм: 10383 мм</a:t>
            </a:r>
          </a:p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GPM IMERG: 4924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Численная модель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CosmoRu-6: 8210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126" y="6555267"/>
            <a:ext cx="947726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i="1" dirty="0">
                <a:solidFill>
                  <a:srgbClr val="222222"/>
                </a:solidFill>
                <a:latin typeface="Arial" panose="020B0604020202020204" pitchFamily="34" charset="0"/>
              </a:rPr>
              <a:t>Andreev A. I. et al. A Neural Network Method for Precipitation Estimation from </a:t>
            </a:r>
            <a:r>
              <a:rPr lang="en-US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Elektro</a:t>
            </a:r>
            <a:r>
              <a:rPr lang="en-US" sz="600" i="1" dirty="0">
                <a:solidFill>
                  <a:srgbClr val="222222"/>
                </a:solidFill>
                <a:latin typeface="Arial" panose="020B0604020202020204" pitchFamily="34" charset="0"/>
              </a:rPr>
              <a:t>-L No. 4/MSU-GS </a:t>
            </a:r>
            <a:r>
              <a:rPr lang="en-US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Spectroradiometer</a:t>
            </a:r>
            <a:r>
              <a:rPr lang="en-US" sz="600" i="1" dirty="0">
                <a:solidFill>
                  <a:srgbClr val="222222"/>
                </a:solidFill>
                <a:latin typeface="Arial" panose="020B0604020202020204" pitchFamily="34" charset="0"/>
              </a:rPr>
              <a:t> Measurements //Russian Meteorology and Hydrology. – 2024. – </a:t>
            </a:r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Т. 49. – №. 10. – С. 848-856.</a:t>
            </a:r>
            <a:endParaRPr lang="ru-RU" sz="600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8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 descr="\\dvrcpod.ru\wk\NIOKR\Andreev\Статья наукаст осадки\figures\algorithms_comparison\all_metrics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936" y="4046640"/>
            <a:ext cx="5486735" cy="249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072680" y="822947"/>
            <a:ext cx="59669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Краткосрочный прогноз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осадков (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наукастинг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на срок до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часов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Заголовок 1"/>
          <p:cNvSpPr txBox="1">
            <a:spLocks/>
          </p:cNvSpPr>
          <p:nvPr/>
        </p:nvSpPr>
        <p:spPr>
          <a:xfrm>
            <a:off x="14127" y="139635"/>
            <a:ext cx="9849544" cy="445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70000"/>
              </a:lnSpc>
              <a:spcAft>
                <a:spcPts val="867"/>
              </a:spcAft>
            </a:pPr>
            <a:r>
              <a:rPr lang="ru-RU" sz="2000" b="1" dirty="0" smtClean="0">
                <a:solidFill>
                  <a:schemeClr val="tx1"/>
                </a:solidFill>
                <a:effectLst/>
                <a:ea typeface="+mn-ea"/>
              </a:rPr>
              <a:t>Использование диффузионных нейронных сетей</a:t>
            </a:r>
            <a:r>
              <a:rPr lang="en-US" sz="2000" b="1" dirty="0" smtClean="0">
                <a:solidFill>
                  <a:schemeClr val="tx1"/>
                </a:solidFill>
                <a:effectLst/>
                <a:ea typeface="+mn-ea"/>
              </a:rPr>
              <a:t> DiT</a:t>
            </a:r>
            <a:endParaRPr lang="ru-RU" sz="2000" b="1" dirty="0">
              <a:solidFill>
                <a:schemeClr val="tx1"/>
              </a:solidFill>
              <a:effectLst/>
              <a:ea typeface="+mn-e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912" y="1495456"/>
            <a:ext cx="5745088" cy="21864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90" y="3858285"/>
            <a:ext cx="4035424" cy="2016502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34391" y="1329348"/>
            <a:ext cx="398250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Обучающие данные: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расчета осадков по данным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Himawari-8/9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ранее представленным алгоритмом (около 20 тыс. временных последовательностей);</a:t>
            </a:r>
            <a:endParaRPr lang="en-US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Входные данные: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изображения интенсивности осадков;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Модель: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детерминированная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NowcastNet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сверточной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архитектуры;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автоэнкодер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генеративно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-состязательная модель на основе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трансформера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; статистическая модель – диффузии на основе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трансформера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Выходная информация: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двухчасовая последовательность изображений интенсивности в мм/ч.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1835" y="3523074"/>
            <a:ext cx="30901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 прогноза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RainCast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на 120 минут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23949" y="1174590"/>
            <a:ext cx="2212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Алгоритм прогноза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RainCast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664968" y="3800073"/>
            <a:ext cx="52074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Сравнение с другими актуальными алгоритмами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7215" y="6233899"/>
            <a:ext cx="42397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Андреев А. И. и др. </a:t>
            </a:r>
            <a:r>
              <a:rPr lang="ru-RU" sz="600" i="1" dirty="0" err="1">
                <a:solidFill>
                  <a:srgbClr val="222222"/>
                </a:solidFill>
                <a:latin typeface="Arial" panose="020B0604020202020204" pitchFamily="34" charset="0"/>
              </a:rPr>
              <a:t>RainCast</a:t>
            </a:r>
            <a:r>
              <a:rPr lang="ru-RU" sz="600" i="1" dirty="0">
                <a:solidFill>
                  <a:srgbClr val="222222"/>
                </a:solidFill>
                <a:latin typeface="Arial" panose="020B0604020202020204" pitchFamily="34" charset="0"/>
              </a:rPr>
              <a:t>: Гибридный алгоритм наукастинга интенсивности осадков по данным спутниковых наблюдений КА Himawari-8/9 //Информатика и автоматизация. – 2025. – Т. 24. – №. 4. – С. 1085-1113.</a:t>
            </a:r>
            <a:endParaRPr lang="ru-RU" sz="6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59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" y="-61230"/>
            <a:ext cx="9906000" cy="75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ts val="26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Государственная территориально-распределенная </a:t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система космического мониторинга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Росгидромета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98132" y="811451"/>
            <a:ext cx="3807868" cy="2962275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36000" anchor="ctr"/>
          <a:lstStyle/>
          <a:p>
            <a:pPr algn="ctr" eaLnBrk="0" hangingPunct="0">
              <a:defRPr/>
            </a:pPr>
            <a:r>
              <a:rPr lang="ru-RU" b="1" spc="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Спутниковые центры</a:t>
            </a:r>
          </a:p>
          <a:p>
            <a:pPr algn="ctr" eaLnBrk="0" hangingPunct="0">
              <a:defRPr/>
            </a:pPr>
            <a:r>
              <a:rPr lang="ru-RU" b="1" spc="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НИЦ </a:t>
            </a:r>
            <a:r>
              <a:rPr lang="ru-RU" b="1" spc="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«Планета</a:t>
            </a:r>
            <a:r>
              <a:rPr lang="ru-RU" b="1" spc="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en-US" b="1" spc="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b="1" spc="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Европейский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(Москва-Обнинск-Долгопрудный)</a:t>
            </a:r>
            <a:endParaRPr lang="ru-RU" sz="12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Сибирский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(Новосибирск)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0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Дальневосточный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(Хабаровск)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</a:p>
          <a:p>
            <a:pPr eaLnBrk="0" fontAlgn="auto" hangingPunct="0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aseline="-14000" dirty="0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•</a:t>
            </a:r>
            <a:r>
              <a:rPr lang="ru-RU" sz="2800" baseline="-10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-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более 70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автономных пунктов приема</a:t>
            </a:r>
          </a:p>
          <a:p>
            <a:pPr eaLnBrk="0" fontAlgn="auto" hangingPunct="0">
              <a:lnSpc>
                <a:spcPts val="1200"/>
              </a:lnSpc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спутниковой информации</a:t>
            </a:r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621" y="5373216"/>
            <a:ext cx="9532052" cy="1068736"/>
          </a:xfrm>
          <a:prstGeom prst="rect">
            <a:avLst/>
          </a:prstGeom>
          <a:solidFill>
            <a:srgbClr val="F1F5E7"/>
          </a:solidFill>
          <a:ln w="3175">
            <a:solidFill>
              <a:schemeClr val="bg1">
                <a:lumMod val="75000"/>
              </a:schemeClr>
            </a:solidFill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16000" tIns="72000" rIns="216000" bIns="72000">
            <a:spAutoFit/>
          </a:bodyPr>
          <a:lstStyle/>
          <a:p>
            <a:pPr indent="457200" algn="just">
              <a:lnSpc>
                <a:spcPts val="1800"/>
              </a:lnSpc>
              <a:spcBef>
                <a:spcPts val="0"/>
              </a:spcBef>
              <a:buSzPct val="150000"/>
              <a:defRPr/>
            </a:pPr>
            <a:r>
              <a:rPr lang="ru-RU" sz="1600" kern="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1600" b="0" kern="0" dirty="0" smtClean="0">
                <a:latin typeface="Arial" pitchFamily="34" charset="0"/>
                <a:cs typeface="Arial" pitchFamily="34" charset="0"/>
              </a:rPr>
              <a:t>о </a:t>
            </a:r>
            <a:r>
              <a:rPr lang="ru-RU" sz="1600" b="1" kern="0" dirty="0">
                <a:latin typeface="Arial" pitchFamily="34" charset="0"/>
                <a:cs typeface="Arial" pitchFamily="34" charset="0"/>
              </a:rPr>
              <a:t>объему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 принимаемых данных, </a:t>
            </a: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количеству</a:t>
            </a:r>
            <a:r>
              <a:rPr lang="ru-RU" sz="1600" kern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выпускаемой информационной продукции, </a:t>
            </a: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количеству </a:t>
            </a:r>
            <a:r>
              <a:rPr lang="ru-RU" sz="1600" b="1" kern="0" dirty="0">
                <a:latin typeface="Arial" pitchFamily="34" charset="0"/>
                <a:cs typeface="Arial" pitchFamily="34" charset="0"/>
              </a:rPr>
              <a:t>потребителей </a:t>
            </a: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система </a:t>
            </a:r>
            <a:r>
              <a:rPr lang="ru-RU" sz="1600" b="0" kern="0" dirty="0" smtClean="0">
                <a:latin typeface="Arial" pitchFamily="34" charset="0"/>
                <a:cs typeface="Arial" pitchFamily="34" charset="0"/>
              </a:rPr>
              <a:t>является </a:t>
            </a: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самой крупной </a:t>
            </a:r>
            <a:r>
              <a:rPr lang="ru-RU" sz="1600" b="1" kern="0" dirty="0">
                <a:latin typeface="Arial" pitchFamily="34" charset="0"/>
                <a:cs typeface="Arial" pitchFamily="34" charset="0"/>
              </a:rPr>
              <a:t>в России 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1600" b="0" kern="0" dirty="0" smtClean="0">
                <a:latin typeface="Arial" pitchFamily="34" charset="0"/>
                <a:cs typeface="Arial" pitchFamily="34" charset="0"/>
              </a:rPr>
              <a:t>одной 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из крупнейших в мире, а по охвату оперативным космическим мониторингом поверхности Земли (более 1</a:t>
            </a:r>
            <a:r>
              <a:rPr lang="en-US" sz="1600" b="0" kern="0" dirty="0">
                <a:latin typeface="Arial" pitchFamily="34" charset="0"/>
                <a:cs typeface="Arial" pitchFamily="34" charset="0"/>
              </a:rPr>
              <a:t>/5 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поверхности суши) – </a:t>
            </a: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самой крупной </a:t>
            </a:r>
            <a:r>
              <a:rPr lang="ru-RU" sz="1600" b="1" kern="0" dirty="0">
                <a:latin typeface="Arial" pitchFamily="34" charset="0"/>
                <a:cs typeface="Arial" pitchFamily="34" charset="0"/>
              </a:rPr>
              <a:t>в мире</a:t>
            </a:r>
            <a:r>
              <a:rPr lang="ru-RU" sz="1600" b="0" kern="0" dirty="0">
                <a:latin typeface="Arial" pitchFamily="34" charset="0"/>
                <a:cs typeface="Arial" pitchFamily="34" charset="0"/>
              </a:rPr>
              <a:t>.</a:t>
            </a:r>
            <a:endParaRPr lang="ru-RU" sz="1600" b="0" kern="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75021" y="1292654"/>
            <a:ext cx="5843666" cy="3650340"/>
            <a:chOff x="197246" y="1168288"/>
            <a:chExt cx="5843666" cy="3650340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246" y="1168288"/>
              <a:ext cx="5843666" cy="3650340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</p:pic>
        <p:sp>
          <p:nvSpPr>
            <p:cNvPr id="33" name="Овал 32"/>
            <p:cNvSpPr/>
            <p:nvPr/>
          </p:nvSpPr>
          <p:spPr>
            <a:xfrm>
              <a:off x="1811557" y="2559496"/>
              <a:ext cx="72000" cy="72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44672" y="3201264"/>
              <a:ext cx="72000" cy="72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4469048" y="3015376"/>
              <a:ext cx="72000" cy="72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11557" y="252609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15695" y="2380052"/>
              <a:ext cx="535724" cy="215444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Москва</a:t>
              </a:r>
              <a:endPara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40320" y="3019576"/>
              <a:ext cx="80823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Новосибирск</a:t>
              </a:r>
              <a:endPara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95667" y="2825001"/>
              <a:ext cx="6944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Хабаровск</a:t>
              </a:r>
              <a:endPara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Прямая со стрелкой 39"/>
            <p:cNvCxnSpPr/>
            <p:nvPr/>
          </p:nvCxnSpPr>
          <p:spPr>
            <a:xfrm flipH="1" flipV="1">
              <a:off x="1861558" y="2651198"/>
              <a:ext cx="493498" cy="311077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>
              <a:off x="2269331" y="2838450"/>
              <a:ext cx="575341" cy="362814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/>
            <p:nvPr/>
          </p:nvCxnSpPr>
          <p:spPr>
            <a:xfrm flipV="1">
              <a:off x="3476625" y="3079091"/>
              <a:ext cx="957068" cy="10702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/>
            <p:nvPr/>
          </p:nvCxnSpPr>
          <p:spPr>
            <a:xfrm>
              <a:off x="3248025" y="2840831"/>
              <a:ext cx="1196010" cy="206239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 flipH="1" flipV="1">
              <a:off x="1899161" y="2630869"/>
              <a:ext cx="1541671" cy="313081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 flipH="1">
              <a:off x="2916672" y="3233738"/>
              <a:ext cx="717116" cy="2743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3248025" y="2840831"/>
              <a:ext cx="192881" cy="1047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3480629" y="3184876"/>
              <a:ext cx="160302" cy="5124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2268567" y="2839889"/>
              <a:ext cx="81727" cy="12000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83"/>
          <p:cNvSpPr>
            <a:spLocks noChangeArrowheads="1"/>
          </p:cNvSpPr>
          <p:nvPr/>
        </p:nvSpPr>
        <p:spPr bwMode="auto">
          <a:xfrm>
            <a:off x="5645150" y="3811826"/>
            <a:ext cx="4071938" cy="1360881"/>
          </a:xfrm>
          <a:prstGeom prst="rect">
            <a:avLst/>
          </a:prstGeom>
          <a:solidFill>
            <a:srgbClr val="F1F5E7"/>
          </a:solidFill>
          <a:ln w="9525">
            <a:noFill/>
            <a:miter lim="800000"/>
            <a:headEnd/>
            <a:tailEnd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tIns="82800">
            <a:spAutoFit/>
          </a:bodyPr>
          <a:lstStyle/>
          <a:p>
            <a:pPr fontAlgn="auto">
              <a:lnSpc>
                <a:spcPts val="14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Ежесуточно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НИЦ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«Планета»:</a:t>
            </a:r>
          </a:p>
          <a:p>
            <a:pPr fontAlgn="auto"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0" dirty="0">
                <a:latin typeface="Arial" pitchFamily="34" charset="0"/>
                <a:cs typeface="Arial" pitchFamily="34" charset="0"/>
              </a:rPr>
              <a:t>  принимает более 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1,5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Т</a:t>
            </a:r>
            <a:r>
              <a:rPr lang="ru-RU" sz="1200" b="0" dirty="0" smtClean="0">
                <a:latin typeface="Arial" pitchFamily="34" charset="0"/>
                <a:cs typeface="Arial" pitchFamily="34" charset="0"/>
              </a:rPr>
              <a:t>байт </a:t>
            </a:r>
            <a:r>
              <a:rPr lang="ru-RU" sz="1200" b="0" dirty="0">
                <a:latin typeface="Arial" pitchFamily="34" charset="0"/>
                <a:cs typeface="Arial" pitchFamily="34" charset="0"/>
              </a:rPr>
              <a:t>спутниковых данных;</a:t>
            </a:r>
          </a:p>
          <a:p>
            <a:pPr fontAlgn="auto"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0" dirty="0">
                <a:latin typeface="Arial" pitchFamily="34" charset="0"/>
                <a:cs typeface="Arial" pitchFamily="34" charset="0"/>
              </a:rPr>
              <a:t>  производит более 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667</a:t>
            </a:r>
            <a:r>
              <a:rPr lang="ru-RU" sz="1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0" dirty="0">
                <a:latin typeface="Arial" pitchFamily="34" charset="0"/>
                <a:cs typeface="Arial" pitchFamily="34" charset="0"/>
              </a:rPr>
              <a:t>видов информационной</a:t>
            </a:r>
          </a:p>
          <a:p>
            <a:pPr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dirty="0">
                <a:latin typeface="Arial" pitchFamily="34" charset="0"/>
                <a:cs typeface="Arial" pitchFamily="34" charset="0"/>
              </a:rPr>
              <a:t>     продукции;</a:t>
            </a:r>
          </a:p>
          <a:p>
            <a:pPr fontAlgn="auto"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0" dirty="0">
                <a:latin typeface="Arial" pitchFamily="34" charset="0"/>
                <a:cs typeface="Arial" pitchFamily="34" charset="0"/>
              </a:rPr>
              <a:t>  обеспечивает более 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600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0" dirty="0">
                <a:latin typeface="Arial" pitchFamily="34" charset="0"/>
                <a:cs typeface="Arial" pitchFamily="34" charset="0"/>
              </a:rPr>
              <a:t>потребителей</a:t>
            </a:r>
          </a:p>
          <a:p>
            <a:pPr fontAlgn="auto">
              <a:lnSpc>
                <a:spcPts val="14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200" b="0" dirty="0">
                <a:latin typeface="Arial" pitchFamily="34" charset="0"/>
                <a:cs typeface="Arial" pitchFamily="34" charset="0"/>
              </a:rPr>
              <a:t>    федерального и  регионального уровня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3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1" y="74512"/>
            <a:ext cx="9896195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Алгоритм оптического потока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40260" y="1196752"/>
          <a:ext cx="9637276" cy="27991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8432">
                  <a:extLst>
                    <a:ext uri="{9D8B030D-6E8A-4147-A177-3AD203B41FA5}">
                      <a16:colId xmlns:a16="http://schemas.microsoft.com/office/drawing/2014/main" val="483296074"/>
                    </a:ext>
                  </a:extLst>
                </a:gridCol>
                <a:gridCol w="799287">
                  <a:extLst>
                    <a:ext uri="{9D8B030D-6E8A-4147-A177-3AD203B41FA5}">
                      <a16:colId xmlns:a16="http://schemas.microsoft.com/office/drawing/2014/main" val="2779208908"/>
                    </a:ext>
                  </a:extLst>
                </a:gridCol>
                <a:gridCol w="799287">
                  <a:extLst>
                    <a:ext uri="{9D8B030D-6E8A-4147-A177-3AD203B41FA5}">
                      <a16:colId xmlns:a16="http://schemas.microsoft.com/office/drawing/2014/main" val="2429845508"/>
                    </a:ext>
                  </a:extLst>
                </a:gridCol>
                <a:gridCol w="666073">
                  <a:extLst>
                    <a:ext uri="{9D8B030D-6E8A-4147-A177-3AD203B41FA5}">
                      <a16:colId xmlns:a16="http://schemas.microsoft.com/office/drawing/2014/main" val="1230237760"/>
                    </a:ext>
                  </a:extLst>
                </a:gridCol>
                <a:gridCol w="666073">
                  <a:extLst>
                    <a:ext uri="{9D8B030D-6E8A-4147-A177-3AD203B41FA5}">
                      <a16:colId xmlns:a16="http://schemas.microsoft.com/office/drawing/2014/main" val="125540798"/>
                    </a:ext>
                  </a:extLst>
                </a:gridCol>
                <a:gridCol w="652218">
                  <a:extLst>
                    <a:ext uri="{9D8B030D-6E8A-4147-A177-3AD203B41FA5}">
                      <a16:colId xmlns:a16="http://schemas.microsoft.com/office/drawing/2014/main" val="219011609"/>
                    </a:ext>
                  </a:extLst>
                </a:gridCol>
                <a:gridCol w="678862">
                  <a:extLst>
                    <a:ext uri="{9D8B030D-6E8A-4147-A177-3AD203B41FA5}">
                      <a16:colId xmlns:a16="http://schemas.microsoft.com/office/drawing/2014/main" val="1647579007"/>
                    </a:ext>
                  </a:extLst>
                </a:gridCol>
                <a:gridCol w="679926">
                  <a:extLst>
                    <a:ext uri="{9D8B030D-6E8A-4147-A177-3AD203B41FA5}">
                      <a16:colId xmlns:a16="http://schemas.microsoft.com/office/drawing/2014/main" val="4130816318"/>
                    </a:ext>
                  </a:extLst>
                </a:gridCol>
                <a:gridCol w="805683">
                  <a:extLst>
                    <a:ext uri="{9D8B030D-6E8A-4147-A177-3AD203B41FA5}">
                      <a16:colId xmlns:a16="http://schemas.microsoft.com/office/drawing/2014/main" val="164109166"/>
                    </a:ext>
                  </a:extLst>
                </a:gridCol>
                <a:gridCol w="678862">
                  <a:extLst>
                    <a:ext uri="{9D8B030D-6E8A-4147-A177-3AD203B41FA5}">
                      <a16:colId xmlns:a16="http://schemas.microsoft.com/office/drawing/2014/main" val="3461830026"/>
                    </a:ext>
                  </a:extLst>
                </a:gridCol>
                <a:gridCol w="646890">
                  <a:extLst>
                    <a:ext uri="{9D8B030D-6E8A-4147-A177-3AD203B41FA5}">
                      <a16:colId xmlns:a16="http://schemas.microsoft.com/office/drawing/2014/main" val="121792702"/>
                    </a:ext>
                  </a:extLst>
                </a:gridCol>
                <a:gridCol w="805683">
                  <a:extLst>
                    <a:ext uri="{9D8B030D-6E8A-4147-A177-3AD203B41FA5}">
                      <a16:colId xmlns:a16="http://schemas.microsoft.com/office/drawing/2014/main" val="863297228"/>
                    </a:ext>
                  </a:extLst>
                </a:gridCol>
              </a:tblGrid>
              <a:tr h="2422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Средняя угловая ошибка, градусы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914151"/>
                  </a:ext>
                </a:extLst>
              </a:tr>
              <a:tr h="454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Перемещение по диагонали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Горизонтальное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Вертикальное 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Вращение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Общее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310039"/>
                  </a:ext>
                </a:extLst>
              </a:tr>
              <a:tr h="39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HC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VC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VC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93187"/>
                  </a:ext>
                </a:extLst>
              </a:tr>
              <a:tr h="296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Кросс-Корреляция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17,27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28,27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16,80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22,77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22,59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17,00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23,02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23,63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23,07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27,93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22,23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5930561"/>
                  </a:ext>
                </a:extLst>
              </a:tr>
              <a:tr h="296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Хорна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Чанка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28,28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38,12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23,98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27,47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29,85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25,91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27,01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29,00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29,58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33,53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29,27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1930455"/>
                  </a:ext>
                </a:extLst>
              </a:tr>
              <a:tr h="296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TV-L1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2,96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16,26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2,19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5,33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5,54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2,20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5,18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4,88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14,29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6,36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1682754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Брокса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8,71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3,78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3,97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2,29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3,64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5,23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3,62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4,25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5445386"/>
                  </a:ext>
                </a:extLst>
              </a:tr>
              <a:tr h="5740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Модифицированный метод 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Брокса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2,65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8,53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1,98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4,14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3,87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2,01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3,58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5,18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3,66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5,57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4,12</a:t>
                      </a:r>
                      <a:endParaRPr lang="ru-RU" sz="1100" b="1" u="sng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24096219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9307" t="26376" r="40189" b="56215"/>
          <a:stretch/>
        </p:blipFill>
        <p:spPr>
          <a:xfrm>
            <a:off x="56456" y="4493749"/>
            <a:ext cx="3438592" cy="15813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9448" t="44083" r="39954" b="38649"/>
          <a:stretch/>
        </p:blipFill>
        <p:spPr>
          <a:xfrm>
            <a:off x="3530121" y="4493750"/>
            <a:ext cx="3498916" cy="15813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-159568" y="4162262"/>
            <a:ext cx="62161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Примеры искусственных последовательностей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13240" y="4646529"/>
            <a:ext cx="2980592" cy="1228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– смещение без деформации </a:t>
            </a:r>
          </a:p>
          <a:p>
            <a:pPr>
              <a:lnSpc>
                <a:spcPct val="107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– расширение по всем осям</a:t>
            </a:r>
          </a:p>
          <a:p>
            <a:pPr>
              <a:lnSpc>
                <a:spcPct val="107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– сжатие по всем осям</a:t>
            </a:r>
          </a:p>
          <a:p>
            <a:pPr>
              <a:lnSpc>
                <a:spcPct val="107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HC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– горизонтальное сжатие </a:t>
            </a:r>
          </a:p>
          <a:p>
            <a:pPr>
              <a:lnSpc>
                <a:spcPct val="107000"/>
              </a:lnSpc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VC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–вертикальное сжатие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525344"/>
            <a:ext cx="9129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00" i="1" dirty="0">
                <a:latin typeface="Arial" panose="020B0604020202020204" pitchFamily="34" charset="0"/>
                <a:cs typeface="Arial" panose="020B0604020202020204" pitchFamily="34" charset="0"/>
              </a:rPr>
              <a:t>Симоненко Е.В., Чудин А.О., Давиденко А.Н. Дифференциальный метод вычисления векторов перемещения облачности // Метеорология и гидрология. </a:t>
            </a:r>
            <a:r>
              <a:rPr lang="ru-RU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r>
              <a:rPr lang="ru-RU" sz="800" i="1" dirty="0">
                <a:latin typeface="Arial" panose="020B0604020202020204" pitchFamily="34" charset="0"/>
                <a:cs typeface="Arial" panose="020B0604020202020204" pitchFamily="34" charset="0"/>
              </a:rPr>
              <a:t>. № 3. С. 29-39. </a:t>
            </a:r>
          </a:p>
          <a:p>
            <a:r>
              <a:rPr lang="ru-RU" sz="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611396"/>
            <a:ext cx="990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 алгоритма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42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1017799"/>
            <a:ext cx="4510610" cy="3383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342" y="1011735"/>
            <a:ext cx="4510608" cy="3383553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719035" y="4534729"/>
          <a:ext cx="8458124" cy="22687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1391">
                  <a:extLst>
                    <a:ext uri="{9D8B030D-6E8A-4147-A177-3AD203B41FA5}">
                      <a16:colId xmlns:a16="http://schemas.microsoft.com/office/drawing/2014/main" val="480428063"/>
                    </a:ext>
                  </a:extLst>
                </a:gridCol>
                <a:gridCol w="1251400">
                  <a:extLst>
                    <a:ext uri="{9D8B030D-6E8A-4147-A177-3AD203B41FA5}">
                      <a16:colId xmlns:a16="http://schemas.microsoft.com/office/drawing/2014/main" val="2706891449"/>
                    </a:ext>
                  </a:extLst>
                </a:gridCol>
                <a:gridCol w="857589">
                  <a:extLst>
                    <a:ext uri="{9D8B030D-6E8A-4147-A177-3AD203B41FA5}">
                      <a16:colId xmlns:a16="http://schemas.microsoft.com/office/drawing/2014/main" val="154089284"/>
                    </a:ext>
                  </a:extLst>
                </a:gridCol>
                <a:gridCol w="901011">
                  <a:extLst>
                    <a:ext uri="{9D8B030D-6E8A-4147-A177-3AD203B41FA5}">
                      <a16:colId xmlns:a16="http://schemas.microsoft.com/office/drawing/2014/main" val="2880979293"/>
                    </a:ext>
                  </a:extLst>
                </a:gridCol>
                <a:gridCol w="846733">
                  <a:extLst>
                    <a:ext uri="{9D8B030D-6E8A-4147-A177-3AD203B41FA5}">
                      <a16:colId xmlns:a16="http://schemas.microsoft.com/office/drawing/2014/main" val="2747251530"/>
                    </a:ext>
                  </a:extLst>
                </a:gridCol>
              </a:tblGrid>
              <a:tr h="36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 изображений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640х480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1920х1440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994910"/>
                  </a:ext>
                </a:extLst>
              </a:tr>
              <a:tr h="36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итераций метода Якоби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1435" marR="5143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51435" marR="5143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1435" marR="5143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51435" marR="51435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054646"/>
                  </a:ext>
                </a:extLst>
              </a:tr>
              <a:tr h="36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 работы на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CPU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(мод.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Брокс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сек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317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186644420"/>
                  </a:ext>
                </a:extLst>
              </a:tr>
              <a:tr h="364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 работы на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GPU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(мод.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Брокс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сек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0.034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0.365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0.189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2.78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463916650"/>
                  </a:ext>
                </a:extLst>
              </a:tr>
              <a:tr h="413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 работы на 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GPU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Брокс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OpenCV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сек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1.300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6.70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930421906"/>
                  </a:ext>
                </a:extLst>
              </a:tr>
              <a:tr h="395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Уменьшение времени расчета, раз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71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114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194305819"/>
                  </a:ext>
                </a:extLst>
              </a:tr>
            </a:tbl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-1" y="70623"/>
            <a:ext cx="9896195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Алгоритм оптического потока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11396"/>
            <a:ext cx="990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 алгоритма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1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896195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Вектора ветра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464" y="617788"/>
            <a:ext cx="990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данным прибора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МСУ-ГС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 серии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Арктика-М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52512" y="113689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Канал №9 (10.7 мкм)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3160" y="1138944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Канал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№5 (6.3 мкм)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4" y="1484784"/>
            <a:ext cx="4896544" cy="489654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339" y="1484784"/>
            <a:ext cx="4896544" cy="489654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1" y="387579"/>
            <a:ext cx="9906000" cy="288925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Геоинформационная система «Арктика-М»</a:t>
            </a:r>
            <a:br>
              <a:rPr lang="ru-RU" sz="20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72" y="2687736"/>
            <a:ext cx="3349170" cy="390961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4074" y="1483088"/>
            <a:ext cx="3622782" cy="1096665"/>
            <a:chOff x="185530" y="1604449"/>
            <a:chExt cx="4374811" cy="99540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295540" y="1604449"/>
              <a:ext cx="1058118" cy="764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5490" y="1605875"/>
              <a:ext cx="998187" cy="764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436758" y="1605875"/>
              <a:ext cx="998187" cy="764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496367" y="1605875"/>
              <a:ext cx="998187" cy="764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/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455719" y="2370362"/>
              <a:ext cx="517726" cy="228203"/>
            </a:xfrm>
            <a:prstGeom prst="downArrow">
              <a:avLst>
                <a:gd name="adj1" fmla="val 50000"/>
                <a:gd name="adj2" fmla="val 89572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>
                <a:solidFill>
                  <a:srgbClr val="002060"/>
                </a:solidFill>
              </a:endParaRPr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1595701" y="2371652"/>
              <a:ext cx="517726" cy="228203"/>
            </a:xfrm>
            <a:prstGeom prst="downArrow">
              <a:avLst>
                <a:gd name="adj1" fmla="val 50000"/>
                <a:gd name="adj2" fmla="val 89572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>
                <a:solidFill>
                  <a:srgbClr val="002060"/>
                </a:solidFill>
              </a:endParaRPr>
            </a:p>
          </p:txBody>
        </p:sp>
        <p:sp>
          <p:nvSpPr>
            <p:cNvPr id="15" name="Стрелка вниз 14"/>
            <p:cNvSpPr/>
            <p:nvPr/>
          </p:nvSpPr>
          <p:spPr>
            <a:xfrm>
              <a:off x="2676987" y="2368936"/>
              <a:ext cx="517726" cy="228203"/>
            </a:xfrm>
            <a:prstGeom prst="downArrow">
              <a:avLst>
                <a:gd name="adj1" fmla="val 50000"/>
                <a:gd name="adj2" fmla="val 89572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>
                <a:solidFill>
                  <a:srgbClr val="002060"/>
                </a:solidFill>
              </a:endParaRPr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3736598" y="2370362"/>
              <a:ext cx="517726" cy="228203"/>
            </a:xfrm>
            <a:prstGeom prst="downArrow">
              <a:avLst>
                <a:gd name="adj1" fmla="val 50000"/>
                <a:gd name="adj2" fmla="val 89572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950">
                <a:solidFill>
                  <a:srgbClr val="00206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85530" y="1648800"/>
              <a:ext cx="1076092" cy="30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Спутниковые 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240810" y="1642918"/>
              <a:ext cx="1184128" cy="30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Тематические продукты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349860" y="1651806"/>
              <a:ext cx="1170339" cy="335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 моделей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484249" y="1651807"/>
              <a:ext cx="1076092" cy="335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</a:t>
              </a:r>
            </a:p>
            <a:p>
              <a:pPr algn="ctr"/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ГРС</a:t>
              </a: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60856" y="1054867"/>
            <a:ext cx="3825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hlinkClick r:id="rId4"/>
              </a:rPr>
              <a:t>https://apps.dvrcpod.ru/arcticgis/</a:t>
            </a:r>
            <a:r>
              <a:rPr lang="ru-RU" sz="2000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-9481" y="758188"/>
            <a:ext cx="990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Заведены данные МСУ-ГС КА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серий Арктика-М и Электро-Л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 результаты их тематической обработки</a:t>
            </a:r>
            <a:endParaRPr lang="ru-RU" sz="1600"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5"/>
          <a:srcRect b="10856"/>
          <a:stretch/>
        </p:blipFill>
        <p:spPr>
          <a:xfrm>
            <a:off x="3728864" y="1186992"/>
            <a:ext cx="6093499" cy="260435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864" y="3956439"/>
            <a:ext cx="6105430" cy="2568904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842861" y="2998775"/>
            <a:ext cx="1713701" cy="57606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Изображение 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облачности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928164" y="3032988"/>
            <a:ext cx="1726490" cy="706781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Карта высоты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верхней границы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облачности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914708" y="3031570"/>
            <a:ext cx="1855060" cy="706781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Карта температуры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верхней границы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облачности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728864" y="5583543"/>
            <a:ext cx="1713701" cy="57606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Карта типов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облачности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188671" y="5583544"/>
            <a:ext cx="1780873" cy="91299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Изображение облачности, совмещенное с данными ГРС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764217" y="5550932"/>
            <a:ext cx="1780873" cy="9744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Изображение облачности, совмещенное с прогностическими данными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392793" y="5704504"/>
            <a:ext cx="1429570" cy="57606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Вертикальные разрезы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облачности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6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9481" y="111028"/>
            <a:ext cx="9906000" cy="288925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Система реального времени </a:t>
            </a:r>
            <a:r>
              <a:rPr lang="en-US" sz="2000" b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Himawari</a:t>
            </a:r>
            <a:endParaRPr lang="ru-RU" sz="2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4" y="710492"/>
            <a:ext cx="9887177" cy="581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7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1" y="102954"/>
            <a:ext cx="9905999" cy="43204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Комплексное использование данных российских КА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870248" y="6575676"/>
            <a:ext cx="7200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615768" y="6381328"/>
            <a:ext cx="301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реализованные технологии</a:t>
            </a:r>
            <a:endParaRPr lang="ru-RU" dirty="0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5043028" y="6575676"/>
            <a:ext cx="72008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788548" y="6381328"/>
            <a:ext cx="3268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разрабатываемые технологии</a:t>
            </a:r>
            <a:endParaRPr lang="ru-RU" dirty="0"/>
          </a:p>
        </p:txBody>
      </p:sp>
      <p:grpSp>
        <p:nvGrpSpPr>
          <p:cNvPr id="216" name="Группа 215"/>
          <p:cNvGrpSpPr/>
          <p:nvPr/>
        </p:nvGrpSpPr>
        <p:grpSpPr>
          <a:xfrm>
            <a:off x="128464" y="1119275"/>
            <a:ext cx="9433048" cy="5262053"/>
            <a:chOff x="1774778" y="545433"/>
            <a:chExt cx="8748163" cy="5262053"/>
          </a:xfrm>
        </p:grpSpPr>
        <p:sp>
          <p:nvSpPr>
            <p:cNvPr id="217" name="Скругленный прямоугольник 216"/>
            <p:cNvSpPr/>
            <p:nvPr/>
          </p:nvSpPr>
          <p:spPr>
            <a:xfrm>
              <a:off x="3356813" y="1028320"/>
              <a:ext cx="907123" cy="38338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КМСС</a:t>
              </a:r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Скругленный прямоугольник 217"/>
            <p:cNvSpPr/>
            <p:nvPr/>
          </p:nvSpPr>
          <p:spPr>
            <a:xfrm>
              <a:off x="5395963" y="3477143"/>
              <a:ext cx="1273343" cy="5053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Атмосферная коррекция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Скругленный прямоугольник 218"/>
            <p:cNvSpPr/>
            <p:nvPr/>
          </p:nvSpPr>
          <p:spPr>
            <a:xfrm>
              <a:off x="6432281" y="2805174"/>
              <a:ext cx="667261" cy="284244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АОТ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Скругленный прямоугольник 219"/>
            <p:cNvSpPr/>
            <p:nvPr/>
          </p:nvSpPr>
          <p:spPr>
            <a:xfrm>
              <a:off x="4355196" y="1028319"/>
              <a:ext cx="1126691" cy="38338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МТВЗА-ГЯ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Скругленный прямоугольник 220"/>
            <p:cNvSpPr/>
            <p:nvPr/>
          </p:nvSpPr>
          <p:spPr>
            <a:xfrm>
              <a:off x="6598792" y="1028317"/>
              <a:ext cx="958840" cy="38338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МСУ-МР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Скругленный прямоугольник 221"/>
            <p:cNvSpPr/>
            <p:nvPr/>
          </p:nvSpPr>
          <p:spPr>
            <a:xfrm>
              <a:off x="5567681" y="1028319"/>
              <a:ext cx="939105" cy="38338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ИКФС</a:t>
              </a:r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Скругленный прямоугольник 222"/>
            <p:cNvSpPr/>
            <p:nvPr/>
          </p:nvSpPr>
          <p:spPr>
            <a:xfrm>
              <a:off x="6248033" y="1792130"/>
              <a:ext cx="1660358" cy="656899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Маски облачности, </a:t>
              </a:r>
              <a:b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воды, снега, льда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Скругленный прямоугольник 223"/>
            <p:cNvSpPr/>
            <p:nvPr/>
          </p:nvSpPr>
          <p:spPr>
            <a:xfrm>
              <a:off x="4855165" y="2812354"/>
              <a:ext cx="779055" cy="284244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ОСВП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Скругленный прямоугольник 224"/>
            <p:cNvSpPr/>
            <p:nvPr/>
          </p:nvSpPr>
          <p:spPr>
            <a:xfrm>
              <a:off x="5712028" y="2805174"/>
              <a:ext cx="643672" cy="284244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ОСО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6" name="Прямая со стрелкой 225"/>
            <p:cNvCxnSpPr>
              <a:stCxn id="221" idx="2"/>
              <a:endCxn id="223" idx="0"/>
            </p:cNvCxnSpPr>
            <p:nvPr/>
          </p:nvCxnSpPr>
          <p:spPr>
            <a:xfrm>
              <a:off x="7078212" y="1411702"/>
              <a:ext cx="0" cy="38042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27" name="Соединительная линия уступом 226"/>
            <p:cNvCxnSpPr>
              <a:stCxn id="217" idx="2"/>
              <a:endCxn id="218" idx="1"/>
            </p:cNvCxnSpPr>
            <p:nvPr/>
          </p:nvCxnSpPr>
          <p:spPr>
            <a:xfrm rot="16200000" flipH="1">
              <a:off x="3444119" y="1777962"/>
              <a:ext cx="2318100" cy="1585588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28" name="Соединительная линия уступом 227"/>
            <p:cNvCxnSpPr>
              <a:stCxn id="219" idx="2"/>
              <a:endCxn id="218" idx="0"/>
            </p:cNvCxnSpPr>
            <p:nvPr/>
          </p:nvCxnSpPr>
          <p:spPr>
            <a:xfrm rot="5400000">
              <a:off x="6205412" y="2916642"/>
              <a:ext cx="387725" cy="733277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29" name="Соединительная линия уступом 228"/>
            <p:cNvCxnSpPr>
              <a:stCxn id="224" idx="2"/>
              <a:endCxn id="218" idx="0"/>
            </p:cNvCxnSpPr>
            <p:nvPr/>
          </p:nvCxnSpPr>
          <p:spPr>
            <a:xfrm rot="16200000" flipH="1">
              <a:off x="5448392" y="2892899"/>
              <a:ext cx="380545" cy="787942"/>
            </a:xfrm>
            <a:prstGeom prst="bentConnector3">
              <a:avLst>
                <a:gd name="adj1" fmla="val 47892"/>
              </a:avLst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0" name="Соединительная линия уступом 229"/>
            <p:cNvCxnSpPr>
              <a:stCxn id="225" idx="2"/>
              <a:endCxn id="218" idx="0"/>
            </p:cNvCxnSpPr>
            <p:nvPr/>
          </p:nvCxnSpPr>
          <p:spPr>
            <a:xfrm rot="5400000">
              <a:off x="5839388" y="3282666"/>
              <a:ext cx="387725" cy="1229"/>
            </a:xfrm>
            <a:prstGeom prst="bentConnector3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31" name="Скругленный прямоугольник 230"/>
            <p:cNvSpPr/>
            <p:nvPr/>
          </p:nvSpPr>
          <p:spPr>
            <a:xfrm>
              <a:off x="5307619" y="4179825"/>
              <a:ext cx="1450196" cy="520385"/>
            </a:xfrm>
            <a:prstGeom prst="roundRect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Вегетационные индексы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Скругленный прямоугольник 231"/>
            <p:cNvSpPr/>
            <p:nvPr/>
          </p:nvSpPr>
          <p:spPr>
            <a:xfrm>
              <a:off x="5015966" y="4871268"/>
              <a:ext cx="2033336" cy="936218"/>
            </a:xfrm>
            <a:prstGeom prst="roundRect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Мониторинг земель сельскохозяйственного назначения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3" name="Прямая со стрелкой 232"/>
            <p:cNvCxnSpPr>
              <a:stCxn id="218" idx="2"/>
              <a:endCxn id="231" idx="0"/>
            </p:cNvCxnSpPr>
            <p:nvPr/>
          </p:nvCxnSpPr>
          <p:spPr>
            <a:xfrm>
              <a:off x="6032635" y="3982469"/>
              <a:ext cx="82" cy="19735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4" name="Прямая со стрелкой 233"/>
            <p:cNvCxnSpPr>
              <a:stCxn id="231" idx="2"/>
              <a:endCxn id="232" idx="0"/>
            </p:cNvCxnSpPr>
            <p:nvPr/>
          </p:nvCxnSpPr>
          <p:spPr>
            <a:xfrm flipH="1">
              <a:off x="6032634" y="4700210"/>
              <a:ext cx="83" cy="17105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35" name="Скругленный прямоугольник 234"/>
            <p:cNvSpPr/>
            <p:nvPr/>
          </p:nvSpPr>
          <p:spPr>
            <a:xfrm>
              <a:off x="3166497" y="4858127"/>
              <a:ext cx="1287754" cy="936218"/>
            </a:xfrm>
            <a:prstGeom prst="roundRect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Мониторинг паводковой обстановки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Скругленный прямоугольник 235"/>
            <p:cNvSpPr/>
            <p:nvPr/>
          </p:nvSpPr>
          <p:spPr>
            <a:xfrm>
              <a:off x="3214625" y="3982469"/>
              <a:ext cx="1191500" cy="674392"/>
            </a:xfrm>
            <a:prstGeom prst="roundRect">
              <a:avLst/>
            </a:prstGeom>
            <a:solidFill>
              <a:srgbClr val="92D050"/>
            </a:solidFill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Маски облачности, воды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7" name="Прямая со стрелкой 236"/>
            <p:cNvCxnSpPr>
              <a:stCxn id="217" idx="2"/>
              <a:endCxn id="236" idx="0"/>
            </p:cNvCxnSpPr>
            <p:nvPr/>
          </p:nvCxnSpPr>
          <p:spPr>
            <a:xfrm>
              <a:off x="3810375" y="1411706"/>
              <a:ext cx="0" cy="257076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8" name="Прямая со стрелкой 237"/>
            <p:cNvCxnSpPr>
              <a:stCxn id="236" idx="2"/>
              <a:endCxn id="235" idx="0"/>
            </p:cNvCxnSpPr>
            <p:nvPr/>
          </p:nvCxnSpPr>
          <p:spPr>
            <a:xfrm flipH="1">
              <a:off x="3810374" y="4656861"/>
              <a:ext cx="1" cy="20126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239" name="Соединительная линия уступом 238"/>
            <p:cNvCxnSpPr>
              <a:endCxn id="236" idx="3"/>
            </p:cNvCxnSpPr>
            <p:nvPr/>
          </p:nvCxnSpPr>
          <p:spPr>
            <a:xfrm rot="10800000" flipV="1">
              <a:off x="4406125" y="3835687"/>
              <a:ext cx="989838" cy="483978"/>
            </a:xfrm>
            <a:prstGeom prst="bentConnector3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Соединительная линия уступом 239"/>
            <p:cNvCxnSpPr>
              <a:stCxn id="223" idx="3"/>
              <a:endCxn id="241" idx="0"/>
            </p:cNvCxnSpPr>
            <p:nvPr/>
          </p:nvCxnSpPr>
          <p:spPr>
            <a:xfrm>
              <a:off x="7908391" y="2120580"/>
              <a:ext cx="206234" cy="42373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Скругленный прямоугольник 240"/>
            <p:cNvSpPr/>
            <p:nvPr/>
          </p:nvSpPr>
          <p:spPr>
            <a:xfrm>
              <a:off x="7284446" y="2544315"/>
              <a:ext cx="1660358" cy="5522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Параметры облачности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Скругленный прямоугольник 241"/>
            <p:cNvSpPr/>
            <p:nvPr/>
          </p:nvSpPr>
          <p:spPr>
            <a:xfrm>
              <a:off x="7280432" y="3282372"/>
              <a:ext cx="1664371" cy="505326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Типизация облачности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3" name="Прямая со стрелкой 242"/>
            <p:cNvCxnSpPr>
              <a:stCxn id="241" idx="2"/>
              <a:endCxn id="242" idx="0"/>
            </p:cNvCxnSpPr>
            <p:nvPr/>
          </p:nvCxnSpPr>
          <p:spPr>
            <a:xfrm flipH="1">
              <a:off x="8112618" y="3096597"/>
              <a:ext cx="2007" cy="18577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44" name="Скругленный прямоугольник 243"/>
            <p:cNvSpPr/>
            <p:nvPr/>
          </p:nvSpPr>
          <p:spPr>
            <a:xfrm>
              <a:off x="7280431" y="4076767"/>
              <a:ext cx="1664371" cy="505326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Интенсивность осадков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5" name="Прямая со стрелкой 244"/>
            <p:cNvCxnSpPr>
              <a:stCxn id="242" idx="2"/>
              <a:endCxn id="244" idx="0"/>
            </p:cNvCxnSpPr>
            <p:nvPr/>
          </p:nvCxnSpPr>
          <p:spPr>
            <a:xfrm flipH="1">
              <a:off x="8112617" y="3787698"/>
              <a:ext cx="1" cy="28906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46" name="Скругленный прямоугольник 245"/>
            <p:cNvSpPr/>
            <p:nvPr/>
          </p:nvSpPr>
          <p:spPr>
            <a:xfrm>
              <a:off x="7187185" y="4863993"/>
              <a:ext cx="1850862" cy="936219"/>
            </a:xfrm>
            <a:prstGeom prst="roundRect">
              <a:avLst/>
            </a:prstGeom>
            <a:ln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>
                  <a:latin typeface="Arial" panose="020B0604020202020204" pitchFamily="34" charset="0"/>
                  <a:cs typeface="Arial" panose="020B0604020202020204" pitchFamily="34" charset="0"/>
                </a:rPr>
                <a:t>Мониторинг </a:t>
              </a:r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метеорологических условий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7" name="Прямая со стрелкой 246"/>
            <p:cNvCxnSpPr>
              <a:stCxn id="244" idx="2"/>
              <a:endCxn id="246" idx="0"/>
            </p:cNvCxnSpPr>
            <p:nvPr/>
          </p:nvCxnSpPr>
          <p:spPr>
            <a:xfrm flipH="1">
              <a:off x="8112616" y="4582093"/>
              <a:ext cx="1" cy="28190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248" name="Скругленный прямоугольник 247"/>
            <p:cNvSpPr/>
            <p:nvPr/>
          </p:nvSpPr>
          <p:spPr>
            <a:xfrm>
              <a:off x="4540765" y="555075"/>
              <a:ext cx="1844841" cy="40506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 серии Метеор-М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3240506" y="545433"/>
              <a:ext cx="4459467" cy="951545"/>
            </a:xfrm>
            <a:prstGeom prst="roundRect">
              <a:avLst/>
            </a:prstGeom>
            <a:noFill/>
            <a:ln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7685865" y="546447"/>
              <a:ext cx="2143704" cy="40506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 серии </a:t>
              </a:r>
              <a:b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Арктика-М и Электро-Л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8255614" y="1028317"/>
              <a:ext cx="1073772" cy="39671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МСУ-ГС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9151341" y="4858128"/>
              <a:ext cx="1371600" cy="936217"/>
            </a:xfrm>
            <a:prstGeom prst="roundRect">
              <a:avLst/>
            </a:prstGeom>
            <a:solidFill>
              <a:srgbClr val="92D050"/>
            </a:solidFill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Наукастинг осадков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7785767" y="545434"/>
              <a:ext cx="1951197" cy="944220"/>
            </a:xfrm>
            <a:prstGeom prst="roundRect">
              <a:avLst/>
            </a:prstGeom>
            <a:noFill/>
            <a:ln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4" name="Соединительная линия уступом 253"/>
            <p:cNvCxnSpPr>
              <a:stCxn id="253" idx="2"/>
            </p:cNvCxnSpPr>
            <p:nvPr/>
          </p:nvCxnSpPr>
          <p:spPr>
            <a:xfrm rot="5400000">
              <a:off x="8092759" y="1305287"/>
              <a:ext cx="484240" cy="852974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Соединительная линия уступом 254"/>
            <p:cNvCxnSpPr>
              <a:stCxn id="244" idx="3"/>
              <a:endCxn id="252" idx="0"/>
            </p:cNvCxnSpPr>
            <p:nvPr/>
          </p:nvCxnSpPr>
          <p:spPr>
            <a:xfrm>
              <a:off x="8944802" y="4329430"/>
              <a:ext cx="892339" cy="528698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Соединительная линия уступом 255"/>
            <p:cNvCxnSpPr>
              <a:stCxn id="223" idx="2"/>
              <a:endCxn id="219" idx="0"/>
            </p:cNvCxnSpPr>
            <p:nvPr/>
          </p:nvCxnSpPr>
          <p:spPr>
            <a:xfrm rot="5400000">
              <a:off x="6743990" y="2470951"/>
              <a:ext cx="356145" cy="3123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Соединительная линия уступом 256"/>
            <p:cNvCxnSpPr>
              <a:stCxn id="222" idx="2"/>
              <a:endCxn id="225" idx="0"/>
            </p:cNvCxnSpPr>
            <p:nvPr/>
          </p:nvCxnSpPr>
          <p:spPr>
            <a:xfrm rot="5400000">
              <a:off x="5338814" y="2106754"/>
              <a:ext cx="1393470" cy="337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Соединительная линия уступом 257"/>
            <p:cNvCxnSpPr>
              <a:stCxn id="220" idx="2"/>
              <a:endCxn id="224" idx="0"/>
            </p:cNvCxnSpPr>
            <p:nvPr/>
          </p:nvCxnSpPr>
          <p:spPr>
            <a:xfrm rot="16200000" flipH="1">
              <a:off x="4381292" y="1948953"/>
              <a:ext cx="1400650" cy="326151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Скругленный прямоугольник 258"/>
            <p:cNvSpPr/>
            <p:nvPr/>
          </p:nvSpPr>
          <p:spPr>
            <a:xfrm>
              <a:off x="2248648" y="545433"/>
              <a:ext cx="897102" cy="951546"/>
            </a:xfrm>
            <a:prstGeom prst="roundRect">
              <a:avLst/>
            </a:prstGeom>
            <a:noFill/>
            <a:ln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Скругленный прямоугольник 259"/>
            <p:cNvSpPr/>
            <p:nvPr/>
          </p:nvSpPr>
          <p:spPr>
            <a:xfrm>
              <a:off x="1774778" y="554173"/>
              <a:ext cx="1844841" cy="40506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КА серии </a:t>
              </a:r>
              <a:b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Канопус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2315835" y="1028317"/>
              <a:ext cx="718609" cy="38338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МСС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2" name="Соединительная линия уступом 261"/>
            <p:cNvCxnSpPr>
              <a:stCxn id="261" idx="2"/>
              <a:endCxn id="236" idx="1"/>
            </p:cNvCxnSpPr>
            <p:nvPr/>
          </p:nvCxnSpPr>
          <p:spPr>
            <a:xfrm rot="16200000" flipH="1">
              <a:off x="1490901" y="2595940"/>
              <a:ext cx="2907963" cy="539485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Соединительная линия уступом 262"/>
            <p:cNvCxnSpPr>
              <a:stCxn id="261" idx="2"/>
            </p:cNvCxnSpPr>
            <p:nvPr/>
          </p:nvCxnSpPr>
          <p:spPr>
            <a:xfrm rot="16200000" flipH="1">
              <a:off x="2940439" y="1146402"/>
              <a:ext cx="2190224" cy="2720823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5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44488" y="2924944"/>
            <a:ext cx="9144000" cy="55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139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</a:rPr>
              <a:t>Спасибо за внимание</a:t>
            </a:r>
            <a:r>
              <a:rPr lang="en-US" sz="3139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456" y="5517232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Россия,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г. Хабаровск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, 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ул.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Ленина, д. 18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 </a:t>
            </a:r>
          </a:p>
          <a:p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тел.: 8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(4212) 21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43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11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 </a:t>
            </a:r>
            <a:endParaRPr lang="ru-RU" sz="1400" dirty="0" smtClean="0">
              <a:solidFill>
                <a:prstClr val="black"/>
              </a:solidFill>
              <a:cs typeface="Courier New" pitchFamily="49" charset="0"/>
            </a:endParaRPr>
          </a:p>
          <a:p>
            <a:r>
              <a:rPr lang="ru-RU" sz="1400" dirty="0" smtClean="0">
                <a:solidFill>
                  <a:prstClr val="black"/>
                </a:solidFill>
                <a:cs typeface="Courier New" pitchFamily="49" charset="0"/>
              </a:rPr>
              <a:t>факс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: 8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(4212) 21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40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Courier New" pitchFamily="49" charset="0"/>
              </a:rPr>
              <a:t>07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 </a:t>
            </a:r>
            <a:endParaRPr lang="ru-RU" sz="1400" dirty="0" smtClean="0">
              <a:solidFill>
                <a:prstClr val="black"/>
              </a:solidFill>
              <a:cs typeface="Courier New" pitchFamily="49" charset="0"/>
            </a:endParaRPr>
          </a:p>
          <a:p>
            <a:r>
              <a:rPr lang="en-US" sz="1400" dirty="0" smtClean="0">
                <a:solidFill>
                  <a:prstClr val="black"/>
                </a:solidFill>
                <a:cs typeface="Courier New" pitchFamily="49" charset="0"/>
              </a:rPr>
              <a:t>e-mail</a:t>
            </a:r>
            <a:r>
              <a:rPr lang="en-US" sz="1400" dirty="0">
                <a:solidFill>
                  <a:prstClr val="black"/>
                </a:solidFill>
                <a:cs typeface="Courier New" pitchFamily="49" charset="0"/>
              </a:rPr>
              <a:t>: </a:t>
            </a:r>
            <a:r>
              <a:rPr lang="en-US" sz="1400" dirty="0" err="1" smtClean="0">
                <a:solidFill>
                  <a:prstClr val="black"/>
                </a:solidFill>
                <a:cs typeface="Courier New" pitchFamily="49" charset="0"/>
              </a:rPr>
              <a:t>m.kuchma@dvrcpod.ru</a:t>
            </a:r>
            <a:endParaRPr lang="en-US" sz="1400" dirty="0">
              <a:solidFill>
                <a:prstClr val="black"/>
              </a:solidFill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5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4567"/>
            <a:ext cx="9921552" cy="369332"/>
          </a:xfr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sz="2000" b="1" dirty="0">
                <a:solidFill>
                  <a:schemeClr val="tx1"/>
                </a:solidFill>
                <a:effectLst/>
                <a:ea typeface="+mn-ea"/>
              </a:rPr>
              <a:t>Дальневосточный центр ФГБУ «НИЦ «Планета»</a:t>
            </a:r>
            <a:endParaRPr lang="ru-RU" sz="2000" b="1" dirty="0">
              <a:solidFill>
                <a:schemeClr val="tx1"/>
              </a:solidFill>
              <a:effectLst/>
              <a:ea typeface="+mn-e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8116" y="2879374"/>
            <a:ext cx="28972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Распространение данных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45901" y="4816531"/>
            <a:ext cx="28887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География посещений сайта, год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/>
          </p:nvPr>
        </p:nvGraphicFramePr>
        <p:xfrm>
          <a:off x="6929620" y="3112379"/>
          <a:ext cx="2897221" cy="1715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Image" r:id="rId3" imgW="4114286" imgH="2438095" progId="">
                  <p:embed/>
                </p:oleObj>
              </mc:Choice>
              <mc:Fallback>
                <p:oleObj name="Image" r:id="rId3" imgW="4114286" imgH="24380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620" y="3112379"/>
                        <a:ext cx="2897221" cy="171563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771094" y="856983"/>
            <a:ext cx="3214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Среднемесячный объем информации, МБ</a:t>
            </a:r>
          </a:p>
        </p:txBody>
      </p:sp>
      <p:pic>
        <p:nvPicPr>
          <p:cNvPr id="630790" name="Picture 6" descr="\\dvrcpod.ru\transfer\AUP\Sukhanova\IN\Conference\Изображение в презентацию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17" y="1167524"/>
            <a:ext cx="2897221" cy="171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0791" name="Picture 7" descr="D:\_РАБОЧАЯ\Conference\Презентация для ЛС\геогр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17" y="5045805"/>
            <a:ext cx="2897221" cy="176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6"/>
          <p:cNvPicPr>
            <a:picLocks noGrp="1" noChangeAspect="1"/>
          </p:cNvPicPr>
          <p:nvPr>
            <p:ph idx="1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6" y="1128126"/>
            <a:ext cx="3672407" cy="2386678"/>
          </a:xfrm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01217" y="849610"/>
            <a:ext cx="36724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Зона ответственности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Объект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343" y="1124744"/>
            <a:ext cx="2591066" cy="2435665"/>
          </a:xfrm>
          <a:prstGeom prst="rect">
            <a:avLst/>
          </a:prstGeom>
          <a:effectLst/>
        </p:spPr>
      </p:pic>
      <p:sp>
        <p:nvSpPr>
          <p:cNvPr id="19" name="Прямоугольник 18"/>
          <p:cNvSpPr/>
          <p:nvPr/>
        </p:nvSpPr>
        <p:spPr>
          <a:xfrm>
            <a:off x="3899732" y="853117"/>
            <a:ext cx="29367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Антенные комплексы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03723" y="1821803"/>
            <a:ext cx="279024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" dirty="0" smtClean="0">
                <a:solidFill>
                  <a:prstClr val="black"/>
                </a:solidFill>
              </a:rPr>
              <a:t>            ПК-9                   ПК-9-М                 КПИ-4.8             </a:t>
            </a:r>
            <a:r>
              <a:rPr lang="en-US" sz="500" dirty="0" smtClean="0">
                <a:solidFill>
                  <a:prstClr val="black"/>
                </a:solidFill>
              </a:rPr>
              <a:t>MEOS</a:t>
            </a:r>
            <a:r>
              <a:rPr lang="ru-RU" sz="500" dirty="0" smtClean="0">
                <a:solidFill>
                  <a:prstClr val="black"/>
                </a:solidFill>
              </a:rPr>
              <a:t> </a:t>
            </a:r>
            <a:r>
              <a:rPr lang="en-US" sz="500" dirty="0" smtClean="0">
                <a:solidFill>
                  <a:prstClr val="black"/>
                </a:solidFill>
              </a:rPr>
              <a:t>DUAL</a:t>
            </a:r>
            <a:r>
              <a:rPr lang="ru-RU" sz="500" dirty="0">
                <a:solidFill>
                  <a:prstClr val="black"/>
                </a:solidFill>
              </a:rPr>
              <a:t>  </a:t>
            </a:r>
            <a:r>
              <a:rPr lang="ru-RU" sz="500" dirty="0" smtClean="0">
                <a:solidFill>
                  <a:prstClr val="black"/>
                </a:solidFill>
              </a:rPr>
              <a:t>     </a:t>
            </a:r>
            <a:r>
              <a:rPr lang="en-US" sz="500" dirty="0">
                <a:solidFill>
                  <a:prstClr val="black"/>
                </a:solidFill>
              </a:rPr>
              <a:t>MEOS</a:t>
            </a:r>
            <a:r>
              <a:rPr lang="ru-RU" sz="500" dirty="0">
                <a:solidFill>
                  <a:prstClr val="black"/>
                </a:solidFill>
              </a:rPr>
              <a:t> </a:t>
            </a:r>
            <a:r>
              <a:rPr lang="en-US" sz="500" dirty="0">
                <a:solidFill>
                  <a:prstClr val="black"/>
                </a:solidFill>
              </a:rPr>
              <a:t>DUAL</a:t>
            </a:r>
            <a:endParaRPr lang="ru-RU" sz="500" dirty="0" smtClean="0">
              <a:solidFill>
                <a:prstClr val="black"/>
              </a:solidFill>
            </a:endParaRPr>
          </a:p>
          <a:p>
            <a:r>
              <a:rPr lang="ru-RU" sz="500" dirty="0">
                <a:solidFill>
                  <a:prstClr val="black"/>
                </a:solidFill>
              </a:rPr>
              <a:t> </a:t>
            </a:r>
            <a:r>
              <a:rPr lang="ru-RU" sz="500" dirty="0" smtClean="0">
                <a:solidFill>
                  <a:prstClr val="black"/>
                </a:solidFill>
              </a:rPr>
              <a:t>                                                                                                  </a:t>
            </a:r>
            <a:r>
              <a:rPr lang="en-US" sz="500" dirty="0" smtClean="0">
                <a:solidFill>
                  <a:prstClr val="black"/>
                </a:solidFill>
              </a:rPr>
              <a:t>POLAR</a:t>
            </a:r>
            <a:r>
              <a:rPr lang="ru-RU" sz="500" dirty="0" smtClean="0">
                <a:solidFill>
                  <a:prstClr val="black"/>
                </a:solidFill>
              </a:rPr>
              <a:t>               </a:t>
            </a:r>
            <a:r>
              <a:rPr lang="en-US" sz="500" dirty="0" smtClean="0">
                <a:solidFill>
                  <a:prstClr val="black"/>
                </a:solidFill>
              </a:rPr>
              <a:t>POLAR</a:t>
            </a:r>
            <a:r>
              <a:rPr lang="ru-RU" sz="500" dirty="0" smtClean="0">
                <a:solidFill>
                  <a:prstClr val="black"/>
                </a:solidFill>
              </a:rPr>
              <a:t> </a:t>
            </a:r>
            <a:endParaRPr lang="ru-RU" sz="500" dirty="0">
              <a:solidFill>
                <a:prstClr val="black"/>
              </a:solidFill>
            </a:endParaRPr>
          </a:p>
          <a:p>
            <a:endParaRPr lang="ru-RU" sz="5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1344" y="2675058"/>
            <a:ext cx="259106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" dirty="0" smtClean="0">
                <a:solidFill>
                  <a:prstClr val="black"/>
                </a:solidFill>
              </a:rPr>
              <a:t>   СПОИ-2</a:t>
            </a:r>
            <a:r>
              <a:rPr lang="en-US" sz="500" dirty="0" smtClean="0">
                <a:solidFill>
                  <a:prstClr val="black"/>
                </a:solidFill>
              </a:rPr>
              <a:t>L</a:t>
            </a:r>
            <a:r>
              <a:rPr lang="ru-RU" sz="500" dirty="0" smtClean="0">
                <a:solidFill>
                  <a:prstClr val="black"/>
                </a:solidFill>
              </a:rPr>
              <a:t>             СПОИ-2С               СПОИ-Э </a:t>
            </a:r>
            <a:r>
              <a:rPr lang="en-US" sz="500" dirty="0" smtClean="0">
                <a:solidFill>
                  <a:prstClr val="black"/>
                </a:solidFill>
              </a:rPr>
              <a:t>           </a:t>
            </a:r>
            <a:r>
              <a:rPr lang="ru-RU" sz="500" dirty="0" smtClean="0">
                <a:solidFill>
                  <a:prstClr val="black"/>
                </a:solidFill>
              </a:rPr>
              <a:t>СПДП-Л </a:t>
            </a:r>
            <a:r>
              <a:rPr lang="en-US" sz="500" dirty="0" smtClean="0">
                <a:solidFill>
                  <a:prstClr val="black"/>
                </a:solidFill>
              </a:rPr>
              <a:t>                  </a:t>
            </a:r>
            <a:r>
              <a:rPr lang="ru-RU" sz="500" dirty="0" smtClean="0">
                <a:solidFill>
                  <a:prstClr val="black"/>
                </a:solidFill>
              </a:rPr>
              <a:t>АППИ-М</a:t>
            </a:r>
            <a:endParaRPr lang="ru-RU" sz="5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3352" y="3511387"/>
            <a:ext cx="2616678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500" dirty="0" smtClean="0">
                <a:solidFill>
                  <a:prstClr val="black"/>
                </a:solidFill>
              </a:rPr>
              <a:t> </a:t>
            </a:r>
            <a:r>
              <a:rPr lang="ru-RU" sz="500" dirty="0">
                <a:solidFill>
                  <a:prstClr val="black"/>
                </a:solidFill>
              </a:rPr>
              <a:t>АППИ-МД</a:t>
            </a:r>
            <a:r>
              <a:rPr lang="ru-RU" sz="500" dirty="0" smtClean="0">
                <a:solidFill>
                  <a:prstClr val="black"/>
                </a:solidFill>
              </a:rPr>
              <a:t>          АППИ-ГД             УниСкан-24       СКС-ПРД </a:t>
            </a:r>
            <a:r>
              <a:rPr lang="ru-RU" sz="500" dirty="0">
                <a:solidFill>
                  <a:prstClr val="black"/>
                </a:solidFill>
              </a:rPr>
              <a:t>8</a:t>
            </a:r>
            <a:r>
              <a:rPr lang="en-US" sz="500" dirty="0">
                <a:solidFill>
                  <a:prstClr val="black"/>
                </a:solidFill>
              </a:rPr>
              <a:t>/</a:t>
            </a:r>
            <a:r>
              <a:rPr lang="ru-RU" sz="500" dirty="0">
                <a:solidFill>
                  <a:prstClr val="black"/>
                </a:solidFill>
              </a:rPr>
              <a:t>7</a:t>
            </a:r>
            <a:r>
              <a:rPr lang="en-US" sz="500" dirty="0">
                <a:solidFill>
                  <a:prstClr val="black"/>
                </a:solidFill>
              </a:rPr>
              <a:t>     </a:t>
            </a:r>
            <a:r>
              <a:rPr lang="ru-RU" sz="500" dirty="0" smtClean="0">
                <a:solidFill>
                  <a:prstClr val="black"/>
                </a:solidFill>
              </a:rPr>
              <a:t> СКС-ПРМ </a:t>
            </a:r>
            <a:r>
              <a:rPr lang="ru-RU" sz="500" dirty="0">
                <a:solidFill>
                  <a:prstClr val="black"/>
                </a:solidFill>
              </a:rPr>
              <a:t>8</a:t>
            </a:r>
            <a:r>
              <a:rPr lang="en-US" sz="500" dirty="0">
                <a:solidFill>
                  <a:prstClr val="black"/>
                </a:solidFill>
              </a:rPr>
              <a:t>/7      </a:t>
            </a:r>
            <a:r>
              <a:rPr lang="ru-RU" sz="500" dirty="0">
                <a:solidFill>
                  <a:prstClr val="black"/>
                </a:solidFill>
              </a:rPr>
              <a:t> </a:t>
            </a:r>
            <a:r>
              <a:rPr lang="ru-RU" sz="500" dirty="0" smtClean="0">
                <a:solidFill>
                  <a:prstClr val="black"/>
                </a:solidFill>
              </a:rPr>
              <a:t>   </a:t>
            </a:r>
            <a:endParaRPr lang="ru-RU" sz="500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320" y="3732596"/>
            <a:ext cx="6769612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ДЦ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«НИЦ «Планета» систематически работает ≥ с </a:t>
            </a:r>
            <a:r>
              <a:rPr lang="en-US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постоянными потребителями</a:t>
            </a:r>
            <a:r>
              <a:rPr lang="ru-RU" alt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органы государственной власти;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службы МЧС России и подразделения Министерства Обороны РФ;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оперативные и научно-исследовательские организации Росгидромета: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«Дальневосточное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Амурский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ЦГМС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- филиал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«Дальневосточное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«Забайкальское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Бурятский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ЦГМС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- филиал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«Забайкальское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«Камчатское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«Колымское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«Приморское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«Сахалинское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«Чукотское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«Якутское 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УГМС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540000" indent="-285750">
              <a:buFont typeface="Wingdings" panose="05000000000000000000" pitchFamily="2" charset="2"/>
              <a:buChar char="ü"/>
            </a:pP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ФГБУ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alt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Авиаметтелеком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Росгидромета» (ДВ, Камчатский и Северо-Восточный филиалы)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институты Российской Академии Наук;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предприятия морского транспорта и рыбодобывающей отрасли.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1620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00473" y="980728"/>
            <a:ext cx="4618809" cy="187201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>
            <p:extLst/>
          </p:nvPr>
        </p:nvGraphicFramePr>
        <p:xfrm>
          <a:off x="1905448" y="1125799"/>
          <a:ext cx="930699" cy="875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1" name="Image" r:id="rId3" imgW="2547917" imgH="2395530" progId="">
                  <p:embed/>
                </p:oleObj>
              </mc:Choice>
              <mc:Fallback>
                <p:oleObj name="Image" r:id="rId3" imgW="2547917" imgH="23955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448" y="1125799"/>
                        <a:ext cx="930699" cy="8750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0" y="188641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продукция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53000" y="980728"/>
            <a:ext cx="4884420" cy="187201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2924944"/>
            <a:ext cx="4892040" cy="187201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53000" y="4869160"/>
            <a:ext cx="4899660" cy="195038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0473" y="4869160"/>
            <a:ext cx="4618809" cy="194183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0473" y="2924944"/>
            <a:ext cx="4618809" cy="187201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/>
          </p:nvPr>
        </p:nvGraphicFramePr>
        <p:xfrm>
          <a:off x="943491" y="1231425"/>
          <a:ext cx="927401" cy="92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2" name="Image" r:id="rId5" imgW="2700305" imgH="2700305" progId="">
                  <p:embed/>
                </p:oleObj>
              </mc:Choice>
              <mc:Fallback>
                <p:oleObj name="Image" r:id="rId5" imgW="2700305" imgH="270030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3491" y="1231425"/>
                        <a:ext cx="927401" cy="92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/>
          </p:nvPr>
        </p:nvGraphicFramePr>
        <p:xfrm>
          <a:off x="272480" y="2117863"/>
          <a:ext cx="1656978" cy="696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3" name="Image" r:id="rId7" imgW="4608195" imgH="1938368" progId="">
                  <p:embed/>
                </p:oleObj>
              </mc:Choice>
              <mc:Fallback>
                <p:oleObj name="Image" r:id="rId7" imgW="4608195" imgH="193836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80" y="2117863"/>
                        <a:ext cx="1656978" cy="6969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/>
          </p:nvPr>
        </p:nvGraphicFramePr>
        <p:xfrm>
          <a:off x="227867" y="1409097"/>
          <a:ext cx="715622" cy="847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4" name="Image" r:id="rId9" imgW="2054182" imgH="2432103" progId="">
                  <p:embed/>
                </p:oleObj>
              </mc:Choice>
              <mc:Fallback>
                <p:oleObj name="Image" r:id="rId9" imgW="2054182" imgH="243210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867" y="1409097"/>
                        <a:ext cx="715622" cy="8472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64840" y="933378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Облачность</a:t>
            </a: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/>
          </p:nvPr>
        </p:nvGraphicFramePr>
        <p:xfrm>
          <a:off x="2231608" y="1933181"/>
          <a:ext cx="930699" cy="871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5" name="Image" r:id="rId11" imgW="5346032" imgH="5015873" progId="">
                  <p:embed/>
                </p:oleObj>
              </mc:Choice>
              <mc:Fallback>
                <p:oleObj name="Image" r:id="rId11" imgW="5346032" imgH="501587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1608" y="1933181"/>
                        <a:ext cx="930699" cy="8717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>
            <p:extLst/>
          </p:nvPr>
        </p:nvGraphicFramePr>
        <p:xfrm>
          <a:off x="3512198" y="1268316"/>
          <a:ext cx="1056823" cy="1536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6" name="Image" r:id="rId13" imgW="2468676" imgH="3590247" progId="">
                  <p:embed/>
                </p:oleObj>
              </mc:Choice>
              <mc:Fallback>
                <p:oleObj name="Image" r:id="rId13" imgW="2468676" imgH="359024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2198" y="1268316"/>
                        <a:ext cx="1056823" cy="1536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>
            <p:extLst/>
          </p:nvPr>
        </p:nvGraphicFramePr>
        <p:xfrm>
          <a:off x="3879733" y="1051412"/>
          <a:ext cx="900507" cy="94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7" name="Image" r:id="rId15" imgW="2102946" imgH="2200474" progId="">
                  <p:embed/>
                </p:oleObj>
              </mc:Choice>
              <mc:Fallback>
                <p:oleObj name="Image" r:id="rId15" imgW="2102946" imgH="220047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733" y="1051412"/>
                        <a:ext cx="900507" cy="9419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/>
          </p:nvPr>
        </p:nvGraphicFramePr>
        <p:xfrm>
          <a:off x="2952736" y="1166000"/>
          <a:ext cx="930275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8" name="Image" r:id="rId17" imgW="2596681" imgH="1993227" progId="">
                  <p:embed/>
                </p:oleObj>
              </mc:Choice>
              <mc:Fallback>
                <p:oleObj name="Image" r:id="rId17" imgW="2596681" imgH="199322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36" y="1166000"/>
                        <a:ext cx="930275" cy="71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984176" y="941835"/>
            <a:ext cx="2415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Ледовая обстановка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5023" y="2960735"/>
            <a:ext cx="158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Вулканическая активность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4846" y="2886074"/>
            <a:ext cx="2051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Снежный покров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97016" y="4835889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Пожары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4840" y="4835875"/>
            <a:ext cx="1331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400" dirty="0" smtClean="0">
                <a:cs typeface="Arial" pitchFamily="34" charset="0"/>
              </a:rPr>
              <a:t>Наводнения</a:t>
            </a:r>
          </a:p>
        </p:txBody>
      </p:sp>
      <p:graphicFrame>
        <p:nvGraphicFramePr>
          <p:cNvPr id="36" name="Объект 35"/>
          <p:cNvGraphicFramePr>
            <a:graphicFrameLocks noChangeAspect="1"/>
          </p:cNvGraphicFramePr>
          <p:nvPr>
            <p:extLst/>
          </p:nvPr>
        </p:nvGraphicFramePr>
        <p:xfrm>
          <a:off x="5350356" y="1202935"/>
          <a:ext cx="834602" cy="75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9" name="Image" r:id="rId19" imgW="2060278" imgH="1871317" progId="">
                  <p:embed/>
                </p:oleObj>
              </mc:Choice>
              <mc:Fallback>
                <p:oleObj name="Image" r:id="rId19" imgW="2060278" imgH="187131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0356" y="1202935"/>
                        <a:ext cx="834602" cy="758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>
            <p:extLst/>
          </p:nvPr>
        </p:nvGraphicFramePr>
        <p:xfrm>
          <a:off x="8135633" y="1000108"/>
          <a:ext cx="1603713" cy="109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" name="Image" r:id="rId21" imgW="4193701" imgH="2858788" progId="">
                  <p:embed/>
                </p:oleObj>
              </mc:Choice>
              <mc:Fallback>
                <p:oleObj name="Image" r:id="rId21" imgW="4193701" imgH="285878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5633" y="1000108"/>
                        <a:ext cx="1603713" cy="10932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>
            <p:extLst/>
          </p:nvPr>
        </p:nvGraphicFramePr>
        <p:xfrm>
          <a:off x="6340106" y="1237041"/>
          <a:ext cx="853089" cy="79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1" name="Image" r:id="rId23" imgW="2913647" imgH="2730782" progId="">
                  <p:embed/>
                </p:oleObj>
              </mc:Choice>
              <mc:Fallback>
                <p:oleObj name="Image" r:id="rId23" imgW="2913647" imgH="273078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0106" y="1237041"/>
                        <a:ext cx="853089" cy="79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>
            <p:extLst/>
          </p:nvPr>
        </p:nvGraphicFramePr>
        <p:xfrm>
          <a:off x="8082030" y="1738357"/>
          <a:ext cx="815818" cy="855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2" name="Image" r:id="rId25" imgW="2133424" imgH="2237047" progId="">
                  <p:embed/>
                </p:oleObj>
              </mc:Choice>
              <mc:Fallback>
                <p:oleObj name="Image" r:id="rId25" imgW="2133424" imgH="223704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2030" y="1738357"/>
                        <a:ext cx="815818" cy="8552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>
            <p:extLst/>
          </p:nvPr>
        </p:nvGraphicFramePr>
        <p:xfrm>
          <a:off x="8898947" y="1910536"/>
          <a:ext cx="840399" cy="89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3" name="Image" r:id="rId27" imgW="2444294" imgH="2602777" progId="">
                  <p:embed/>
                </p:oleObj>
              </mc:Choice>
              <mc:Fallback>
                <p:oleObj name="Image" r:id="rId27" imgW="2444294" imgH="260277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8947" y="1910536"/>
                        <a:ext cx="840399" cy="894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>
            <p:extLst/>
          </p:nvPr>
        </p:nvGraphicFramePr>
        <p:xfrm>
          <a:off x="7256758" y="1447755"/>
          <a:ext cx="839514" cy="1240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4" name="Image" r:id="rId29" imgW="2438198" imgH="3602438" progId="">
                  <p:embed/>
                </p:oleObj>
              </mc:Choice>
              <mc:Fallback>
                <p:oleObj name="Image" r:id="rId29" imgW="2438198" imgH="360243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6758" y="1447755"/>
                        <a:ext cx="839514" cy="12401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>
            <p:extLst/>
          </p:nvPr>
        </p:nvGraphicFramePr>
        <p:xfrm>
          <a:off x="5655033" y="1993318"/>
          <a:ext cx="919504" cy="76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5" name="Image" r:id="rId31" imgW="2554013" imgH="2133424" progId="">
                  <p:embed/>
                </p:oleObj>
              </mc:Choice>
              <mc:Fallback>
                <p:oleObj name="Image" r:id="rId31" imgW="2554013" imgH="21334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5033" y="1993318"/>
                        <a:ext cx="919504" cy="76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>
            <p:extLst/>
          </p:nvPr>
        </p:nvGraphicFramePr>
        <p:xfrm>
          <a:off x="5024438" y="1853779"/>
          <a:ext cx="750347" cy="92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6" name="Image" r:id="rId33" imgW="2084660" imgH="2560108" progId="">
                  <p:embed/>
                </p:oleObj>
              </mc:Choice>
              <mc:Fallback>
                <p:oleObj name="Image" r:id="rId33" imgW="2084660" imgH="256010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4438" y="1853779"/>
                        <a:ext cx="750347" cy="9217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/>
          <p:cNvGraphicFramePr>
            <a:graphicFrameLocks noChangeAspect="1"/>
          </p:cNvGraphicFramePr>
          <p:nvPr>
            <p:extLst/>
          </p:nvPr>
        </p:nvGraphicFramePr>
        <p:xfrm>
          <a:off x="6642255" y="1920330"/>
          <a:ext cx="708526" cy="84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7" name="Image" r:id="rId35" imgW="2352861" imgH="2797833" progId="">
                  <p:embed/>
                </p:oleObj>
              </mc:Choice>
              <mc:Fallback>
                <p:oleObj name="Image" r:id="rId35" imgW="2352861" imgH="279783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255" y="1920330"/>
                        <a:ext cx="708526" cy="8423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Объект 42"/>
          <p:cNvGraphicFramePr>
            <a:graphicFrameLocks noChangeAspect="1"/>
          </p:cNvGraphicFramePr>
          <p:nvPr>
            <p:extLst/>
          </p:nvPr>
        </p:nvGraphicFramePr>
        <p:xfrm>
          <a:off x="376798" y="3206999"/>
          <a:ext cx="1228204" cy="848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8" name="Image" r:id="rId37" imgW="4041314" imgH="2791737" progId="">
                  <p:embed/>
                </p:oleObj>
              </mc:Choice>
              <mc:Fallback>
                <p:oleObj name="Image" r:id="rId37" imgW="4041314" imgH="279173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798" y="3206999"/>
                        <a:ext cx="1228204" cy="8480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Объект 43"/>
          <p:cNvGraphicFramePr>
            <a:graphicFrameLocks noChangeAspect="1"/>
          </p:cNvGraphicFramePr>
          <p:nvPr>
            <p:extLst/>
          </p:nvPr>
        </p:nvGraphicFramePr>
        <p:xfrm>
          <a:off x="243748" y="3942728"/>
          <a:ext cx="1128455" cy="798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9" name="Image" r:id="rId39" imgW="3456146" imgH="2444294" progId="">
                  <p:embed/>
                </p:oleObj>
              </mc:Choice>
              <mc:Fallback>
                <p:oleObj name="Image" r:id="rId39" imgW="3456146" imgH="244429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748" y="3942728"/>
                        <a:ext cx="1128455" cy="798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Объект 44"/>
          <p:cNvGraphicFramePr>
            <a:graphicFrameLocks noChangeAspect="1"/>
          </p:cNvGraphicFramePr>
          <p:nvPr>
            <p:extLst/>
          </p:nvPr>
        </p:nvGraphicFramePr>
        <p:xfrm>
          <a:off x="1945976" y="2966003"/>
          <a:ext cx="998962" cy="1062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0" name="Image" r:id="rId41" imgW="2675923" imgH="2846597" progId="">
                  <p:embed/>
                </p:oleObj>
              </mc:Choice>
              <mc:Fallback>
                <p:oleObj name="Image" r:id="rId41" imgW="2675923" imgH="284659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5976" y="2966003"/>
                        <a:ext cx="998962" cy="1062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Объект 46"/>
          <p:cNvGraphicFramePr>
            <a:graphicFrameLocks noChangeAspect="1"/>
          </p:cNvGraphicFramePr>
          <p:nvPr>
            <p:extLst/>
          </p:nvPr>
        </p:nvGraphicFramePr>
        <p:xfrm>
          <a:off x="1640633" y="3737034"/>
          <a:ext cx="1008112" cy="1034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1" name="Image" r:id="rId43" imgW="2535726" imgH="2602777" progId="">
                  <p:embed/>
                </p:oleObj>
              </mc:Choice>
              <mc:Fallback>
                <p:oleObj name="Image" r:id="rId43" imgW="2535726" imgH="260277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0633" y="3737034"/>
                        <a:ext cx="1008112" cy="10346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Объект 47"/>
          <p:cNvGraphicFramePr>
            <a:graphicFrameLocks noChangeAspect="1"/>
          </p:cNvGraphicFramePr>
          <p:nvPr>
            <p:extLst/>
          </p:nvPr>
        </p:nvGraphicFramePr>
        <p:xfrm>
          <a:off x="2971216" y="3359072"/>
          <a:ext cx="1259448" cy="139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2" name="Image" r:id="rId45" imgW="3303759" imgH="3651202" progId="">
                  <p:embed/>
                </p:oleObj>
              </mc:Choice>
              <mc:Fallback>
                <p:oleObj name="Image" r:id="rId45" imgW="3303759" imgH="365120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216" y="3359072"/>
                        <a:ext cx="1259448" cy="13919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Объект 48"/>
          <p:cNvGraphicFramePr>
            <a:graphicFrameLocks noChangeAspect="1"/>
          </p:cNvGraphicFramePr>
          <p:nvPr>
            <p:extLst/>
          </p:nvPr>
        </p:nvGraphicFramePr>
        <p:xfrm>
          <a:off x="3650250" y="2966003"/>
          <a:ext cx="1144359" cy="105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" name="Image" r:id="rId47" imgW="2444294" imgH="2255334" progId="">
                  <p:embed/>
                </p:oleObj>
              </mc:Choice>
              <mc:Fallback>
                <p:oleObj name="Image" r:id="rId47" imgW="2444294" imgH="225533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50" y="2966003"/>
                        <a:ext cx="1144359" cy="105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>
            <p:extLst/>
          </p:nvPr>
        </p:nvGraphicFramePr>
        <p:xfrm>
          <a:off x="6738950" y="3210913"/>
          <a:ext cx="1389916" cy="1516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4" name="Image" r:id="rId49" imgW="3273281" imgH="3017271" progId="">
                  <p:embed/>
                </p:oleObj>
              </mc:Choice>
              <mc:Fallback>
                <p:oleObj name="Image" r:id="rId49" imgW="3273281" imgH="301727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8950" y="3210913"/>
                        <a:ext cx="1389916" cy="15165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Объект 56"/>
          <p:cNvGraphicFramePr>
            <a:graphicFrameLocks noChangeAspect="1"/>
          </p:cNvGraphicFramePr>
          <p:nvPr>
            <p:extLst/>
          </p:nvPr>
        </p:nvGraphicFramePr>
        <p:xfrm>
          <a:off x="227867" y="5607011"/>
          <a:ext cx="764693" cy="1077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5" name="Image" r:id="rId51" imgW="1895699" imgH="2669827" progId="">
                  <p:embed/>
                </p:oleObj>
              </mc:Choice>
              <mc:Fallback>
                <p:oleObj name="Image" r:id="rId51" imgW="1895699" imgH="266982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867" y="5607011"/>
                        <a:ext cx="764693" cy="10772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Объект 57"/>
          <p:cNvGraphicFramePr>
            <a:graphicFrameLocks noChangeAspect="1"/>
          </p:cNvGraphicFramePr>
          <p:nvPr>
            <p:extLst/>
          </p:nvPr>
        </p:nvGraphicFramePr>
        <p:xfrm>
          <a:off x="943494" y="5835880"/>
          <a:ext cx="1263614" cy="824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6" name="Image" r:id="rId53" imgW="3492719" imgH="2279716" progId="">
                  <p:embed/>
                </p:oleObj>
              </mc:Choice>
              <mc:Fallback>
                <p:oleObj name="Image" r:id="rId53" imgW="3492719" imgH="227971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3494" y="5835880"/>
                        <a:ext cx="1263614" cy="8247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Объект 55"/>
          <p:cNvGraphicFramePr>
            <a:graphicFrameLocks noChangeAspect="1"/>
          </p:cNvGraphicFramePr>
          <p:nvPr>
            <p:extLst/>
          </p:nvPr>
        </p:nvGraphicFramePr>
        <p:xfrm>
          <a:off x="582414" y="5111275"/>
          <a:ext cx="1259009" cy="701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7" name="Image" r:id="rId55" imgW="3492719" imgH="1944463" progId="">
                  <p:embed/>
                </p:oleObj>
              </mc:Choice>
              <mc:Fallback>
                <p:oleObj name="Image" r:id="rId55" imgW="3492719" imgH="194446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414" y="5111275"/>
                        <a:ext cx="1259009" cy="7010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Объект 60"/>
          <p:cNvGraphicFramePr>
            <a:graphicFrameLocks noChangeAspect="1"/>
          </p:cNvGraphicFramePr>
          <p:nvPr>
            <p:extLst/>
          </p:nvPr>
        </p:nvGraphicFramePr>
        <p:xfrm>
          <a:off x="3340117" y="5926514"/>
          <a:ext cx="1282346" cy="80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8" name="Image" r:id="rId57" imgW="2614968" imgH="1639688" progId="">
                  <p:embed/>
                </p:oleObj>
              </mc:Choice>
              <mc:Fallback>
                <p:oleObj name="Image" r:id="rId57" imgW="2614968" imgH="163968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17" y="5926514"/>
                        <a:ext cx="1282346" cy="80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Объект 59"/>
          <p:cNvGraphicFramePr>
            <a:graphicFrameLocks noChangeAspect="1"/>
          </p:cNvGraphicFramePr>
          <p:nvPr>
            <p:extLst/>
          </p:nvPr>
        </p:nvGraphicFramePr>
        <p:xfrm>
          <a:off x="2324204" y="5701528"/>
          <a:ext cx="1294024" cy="80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9" name="Image" r:id="rId59" imgW="2639350" imgH="1639688" progId="">
                  <p:embed/>
                </p:oleObj>
              </mc:Choice>
              <mc:Fallback>
                <p:oleObj name="Image" r:id="rId59" imgW="2639350" imgH="163968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204" y="5701528"/>
                        <a:ext cx="1294024" cy="80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Объект 58"/>
          <p:cNvGraphicFramePr>
            <a:graphicFrameLocks noChangeAspect="1"/>
          </p:cNvGraphicFramePr>
          <p:nvPr>
            <p:extLst/>
          </p:nvPr>
        </p:nvGraphicFramePr>
        <p:xfrm>
          <a:off x="1890373" y="4926849"/>
          <a:ext cx="1282346" cy="80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0" name="Image" r:id="rId61" imgW="2614968" imgH="1639688" progId="">
                  <p:embed/>
                </p:oleObj>
              </mc:Choice>
              <mc:Fallback>
                <p:oleObj name="Image" r:id="rId61" imgW="2614968" imgH="163968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0373" y="4926849"/>
                        <a:ext cx="1282346" cy="80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Объект 62"/>
          <p:cNvGraphicFramePr>
            <a:graphicFrameLocks noChangeAspect="1"/>
          </p:cNvGraphicFramePr>
          <p:nvPr>
            <p:extLst/>
          </p:nvPr>
        </p:nvGraphicFramePr>
        <p:xfrm>
          <a:off x="3337848" y="4875928"/>
          <a:ext cx="1493262" cy="906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1" name="Image" r:id="rId63" imgW="4309516" imgH="2614968" progId="">
                  <p:embed/>
                </p:oleObj>
              </mc:Choice>
              <mc:Fallback>
                <p:oleObj name="Image" r:id="rId63" imgW="4309516" imgH="261496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7848" y="4875928"/>
                        <a:ext cx="1493262" cy="9061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Объект 61"/>
          <p:cNvGraphicFramePr>
            <a:graphicFrameLocks noChangeAspect="1"/>
          </p:cNvGraphicFramePr>
          <p:nvPr>
            <p:extLst/>
          </p:nvPr>
        </p:nvGraphicFramePr>
        <p:xfrm>
          <a:off x="3370715" y="5369320"/>
          <a:ext cx="150288" cy="297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2" name="Image" r:id="rId65" imgW="725364" imgH="1438537" progId="">
                  <p:embed/>
                </p:oleObj>
              </mc:Choice>
              <mc:Fallback>
                <p:oleObj name="Image" r:id="rId65" imgW="725364" imgH="143853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0715" y="5369320"/>
                        <a:ext cx="150288" cy="2979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Объект 63"/>
          <p:cNvGraphicFramePr>
            <a:graphicFrameLocks noChangeAspect="1"/>
          </p:cNvGraphicFramePr>
          <p:nvPr>
            <p:extLst/>
          </p:nvPr>
        </p:nvGraphicFramePr>
        <p:xfrm>
          <a:off x="5105648" y="5126039"/>
          <a:ext cx="1016415" cy="751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3" name="Image" r:id="rId67" imgW="2560108" imgH="1895699" progId="">
                  <p:embed/>
                </p:oleObj>
              </mc:Choice>
              <mc:Fallback>
                <p:oleObj name="Image" r:id="rId67" imgW="2560108" imgH="189569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648" y="5126039"/>
                        <a:ext cx="1016415" cy="751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Объект 64"/>
          <p:cNvGraphicFramePr>
            <a:graphicFrameLocks noChangeAspect="1"/>
          </p:cNvGraphicFramePr>
          <p:nvPr>
            <p:extLst/>
          </p:nvPr>
        </p:nvGraphicFramePr>
        <p:xfrm>
          <a:off x="5081069" y="5786113"/>
          <a:ext cx="903958" cy="874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4" name="Image" r:id="rId69" imgW="2438198" imgH="2358957" progId="">
                  <p:embed/>
                </p:oleObj>
              </mc:Choice>
              <mc:Fallback>
                <p:oleObj name="Image" r:id="rId69" imgW="2438198" imgH="235895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1069" y="5786113"/>
                        <a:ext cx="903958" cy="8745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Объект 65"/>
          <p:cNvGraphicFramePr>
            <a:graphicFrameLocks noChangeAspect="1"/>
          </p:cNvGraphicFramePr>
          <p:nvPr>
            <p:extLst/>
          </p:nvPr>
        </p:nvGraphicFramePr>
        <p:xfrm>
          <a:off x="5847277" y="5447553"/>
          <a:ext cx="793317" cy="923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5" name="Image" r:id="rId71" imgW="2139519" imgH="2493058" progId="">
                  <p:embed/>
                </p:oleObj>
              </mc:Choice>
              <mc:Fallback>
                <p:oleObj name="Image" r:id="rId71" imgW="2139519" imgH="249305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7277" y="5447553"/>
                        <a:ext cx="793317" cy="9239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Объект 66"/>
          <p:cNvGraphicFramePr>
            <a:graphicFrameLocks noChangeAspect="1"/>
          </p:cNvGraphicFramePr>
          <p:nvPr>
            <p:extLst/>
          </p:nvPr>
        </p:nvGraphicFramePr>
        <p:xfrm>
          <a:off x="5024438" y="3573016"/>
          <a:ext cx="1224136" cy="1164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6" name="Image" r:id="rId73" imgW="2249238" imgH="2139519" progId="">
                  <p:embed/>
                </p:oleObj>
              </mc:Choice>
              <mc:Fallback>
                <p:oleObj name="Image" r:id="rId73" imgW="2249238" imgH="213951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4438" y="3573016"/>
                        <a:ext cx="1224136" cy="11645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Объект 68"/>
          <p:cNvGraphicFramePr>
            <a:graphicFrameLocks noChangeAspect="1"/>
          </p:cNvGraphicFramePr>
          <p:nvPr>
            <p:extLst/>
          </p:nvPr>
        </p:nvGraphicFramePr>
        <p:xfrm>
          <a:off x="8527420" y="4920651"/>
          <a:ext cx="979037" cy="875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7" name="Image" r:id="rId75" imgW="2304098" imgH="2060278" progId="">
                  <p:embed/>
                </p:oleObj>
              </mc:Choice>
              <mc:Fallback>
                <p:oleObj name="Image" r:id="rId75" imgW="2304098" imgH="206027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7420" y="4920651"/>
                        <a:ext cx="979037" cy="8758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Объект 70"/>
          <p:cNvGraphicFramePr>
            <a:graphicFrameLocks noChangeAspect="1"/>
          </p:cNvGraphicFramePr>
          <p:nvPr>
            <p:extLst/>
          </p:nvPr>
        </p:nvGraphicFramePr>
        <p:xfrm>
          <a:off x="6222411" y="4952578"/>
          <a:ext cx="1183072" cy="789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8" name="Image" r:id="rId77" imgW="3352523" imgH="2237047" progId="">
                  <p:embed/>
                </p:oleObj>
              </mc:Choice>
              <mc:Fallback>
                <p:oleObj name="Image" r:id="rId77" imgW="3352523" imgH="223704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2411" y="4952578"/>
                        <a:ext cx="1183072" cy="7892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" name="Рисунок 71"/>
          <p:cNvPicPr>
            <a:picLocks noChangeAspect="1"/>
          </p:cNvPicPr>
          <p:nvPr/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374" y="5580223"/>
            <a:ext cx="966867" cy="113492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8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071" y="4920681"/>
            <a:ext cx="989710" cy="1012861"/>
          </a:xfrm>
          <a:prstGeom prst="rect">
            <a:avLst/>
          </a:prstGeom>
        </p:spPr>
      </p:pic>
      <p:graphicFrame>
        <p:nvGraphicFramePr>
          <p:cNvPr id="70" name="Объект 69"/>
          <p:cNvGraphicFramePr>
            <a:graphicFrameLocks noChangeAspect="1"/>
          </p:cNvGraphicFramePr>
          <p:nvPr>
            <p:extLst/>
          </p:nvPr>
        </p:nvGraphicFramePr>
        <p:xfrm>
          <a:off x="6396042" y="5804265"/>
          <a:ext cx="1155881" cy="908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9" name="Image" r:id="rId81" imgW="2535726" imgH="1993227" progId="">
                  <p:embed/>
                </p:oleObj>
              </mc:Choice>
              <mc:Fallback>
                <p:oleObj name="Image" r:id="rId81" imgW="2535726" imgH="199322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6042" y="5804265"/>
                        <a:ext cx="1155881" cy="9083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>
            <p:extLst/>
          </p:nvPr>
        </p:nvGraphicFramePr>
        <p:xfrm>
          <a:off x="7577837" y="5763004"/>
          <a:ext cx="1054606" cy="950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0" name="Image" r:id="rId83" imgW="2480867" imgH="2237047" progId="">
                  <p:embed/>
                </p:oleObj>
              </mc:Choice>
              <mc:Fallback>
                <p:oleObj name="Image" r:id="rId83" imgW="2480867" imgH="223704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7837" y="5763004"/>
                        <a:ext cx="1054606" cy="9506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>
            <p:extLst/>
          </p:nvPr>
        </p:nvGraphicFramePr>
        <p:xfrm>
          <a:off x="8453462" y="3284983"/>
          <a:ext cx="1279916" cy="1412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1" name="Image" r:id="rId85" imgW="2962411" imgH="3413478" progId="">
                  <p:embed/>
                </p:oleObj>
              </mc:Choice>
              <mc:Fallback>
                <p:oleObj name="Image" r:id="rId85" imgW="2962411" imgH="341347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3462" y="3284983"/>
                        <a:ext cx="1279916" cy="14120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>
            <p:extLst/>
          </p:nvPr>
        </p:nvGraphicFramePr>
        <p:xfrm>
          <a:off x="6156289" y="3789040"/>
          <a:ext cx="867375" cy="936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2" name="Image" r:id="rId87" imgW="2547917" imgH="2749069" progId="">
                  <p:embed/>
                </p:oleObj>
              </mc:Choice>
              <mc:Fallback>
                <p:oleObj name="Image" r:id="rId87" imgW="2547917" imgH="274906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289" y="3789040"/>
                        <a:ext cx="867375" cy="936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Объект 50"/>
          <p:cNvGraphicFramePr>
            <a:graphicFrameLocks noChangeAspect="1"/>
          </p:cNvGraphicFramePr>
          <p:nvPr>
            <p:extLst/>
          </p:nvPr>
        </p:nvGraphicFramePr>
        <p:xfrm>
          <a:off x="7741578" y="3039962"/>
          <a:ext cx="854760" cy="114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3" name="Image" r:id="rId89" imgW="2188283" imgH="2919743" progId="">
                  <p:embed/>
                </p:oleObj>
              </mc:Choice>
              <mc:Fallback>
                <p:oleObj name="Image" r:id="rId89" imgW="2188283" imgH="291974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1578" y="3039962"/>
                        <a:ext cx="854760" cy="114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91395" y="6431623"/>
            <a:ext cx="414605" cy="426378"/>
          </a:xfrm>
        </p:spPr>
        <p:txBody>
          <a:bodyPr/>
          <a:lstStyle/>
          <a:p>
            <a:r>
              <a:rPr lang="ru-RU" sz="1300" b="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300" b="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47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43214"/>
            <a:ext cx="9906000" cy="45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Космические аппараты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8944" y="1916832"/>
            <a:ext cx="7200800" cy="6463308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algn="ctr"/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Зарубежные  КА: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Sentinel-1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Sentinel-2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Sentinel-3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Sentinel-5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Landsat-8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Landsat-9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Terra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Aqua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Suomi-NPP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NOAA-20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NOAA-21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-C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Himawari-8/9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GeoKompSat-2A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Feng-Yun-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3B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Feng-Yun-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Feng-Yun-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3F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Feng-Yun-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4A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Feng-Yun-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4B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54" y="999573"/>
            <a:ext cx="990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Дальневосточном центре «НИЦ «Планета» принимаются обрабатываются данные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15 российских и 20 зарубежных космических аппаратов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8544" y="1916832"/>
            <a:ext cx="288032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Российские КА: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Канопус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-В №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Канопус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-В №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Канопус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-В №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Канопус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-В № 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Канопус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-В-ИК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Метеор-М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2-3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Метеор-М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2-4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Электро-Л №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Электро-Л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Арктика-М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Арктика-М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Ионосфера-М №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Ионосфера-М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Ионосфера-М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Ионосфера-М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728864" y="2276872"/>
            <a:ext cx="0" cy="4032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47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8465" y="926817"/>
            <a:ext cx="972108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28 февраля 2021 г. на высокоэллиптическую орбиту Земли был запущен гидрометеорологический космический аппарат (КА) </a:t>
            </a: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Арктика-М №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а 16 декабря 2023 года - </a:t>
            </a: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Арктика-М 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Съемочная аппаратура позволяет обеспечивать съемку арктического региона Земли в видимом и инфракрасном диапазонах спектра с разрешением 1 и 4 км соответственно и с периодичностью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 15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минут.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4402" y="3937335"/>
            <a:ext cx="4321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Спектральные каналы прибора МСУ-ГС: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128" y="2281179"/>
            <a:ext cx="3262619" cy="45100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28799" y="2509517"/>
            <a:ext cx="5832647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Однако для наиболее эффективного использования данных КА необходима разработка новых методов усвоения получаемой информации, учитывающих особенности съемочной аппаратуры и региона наблюдения.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91051"/>
            <a:ext cx="9906000" cy="45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Космические аппараты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488504" y="4321281"/>
          <a:ext cx="4968552" cy="23541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7062">
                  <a:extLst>
                    <a:ext uri="{9D8B030D-6E8A-4147-A177-3AD203B41FA5}">
                      <a16:colId xmlns:a16="http://schemas.microsoft.com/office/drawing/2014/main" val="1203406141"/>
                    </a:ext>
                  </a:extLst>
                </a:gridCol>
                <a:gridCol w="1947214">
                  <a:extLst>
                    <a:ext uri="{9D8B030D-6E8A-4147-A177-3AD203B41FA5}">
                      <a16:colId xmlns:a16="http://schemas.microsoft.com/office/drawing/2014/main" val="1986084941"/>
                    </a:ext>
                  </a:extLst>
                </a:gridCol>
                <a:gridCol w="580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3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волны, мкм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волны, мкм</a:t>
                      </a:r>
                      <a:endParaRPr lang="ru-RU" sz="12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32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0.57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8.00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8.70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9.70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98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8465" y="926817"/>
            <a:ext cx="972108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 февраля 2023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на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геостационарную орбиту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Земли был запущен гидрометеорологический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КА 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Электро-Л №4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 точкой стояния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165.8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°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в.д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Съемочная аппаратура позволяет обеспечивать съемку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части Дальнего Востока России и Тихого океана Земли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видимом и инфракрасном диапазонах спектра с разрешением 1 и 4 км соответственно и с периодичностью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 15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минут.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386" y="3045054"/>
            <a:ext cx="4321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Спектральные каналы прибора МСУ-ГС: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9662"/>
            <a:ext cx="9906000" cy="45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Космические аппараты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44488" y="3429000"/>
          <a:ext cx="4968552" cy="23541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7062">
                  <a:extLst>
                    <a:ext uri="{9D8B030D-6E8A-4147-A177-3AD203B41FA5}">
                      <a16:colId xmlns:a16="http://schemas.microsoft.com/office/drawing/2014/main" val="1203406141"/>
                    </a:ext>
                  </a:extLst>
                </a:gridCol>
                <a:gridCol w="1947214">
                  <a:extLst>
                    <a:ext uri="{9D8B030D-6E8A-4147-A177-3AD203B41FA5}">
                      <a16:colId xmlns:a16="http://schemas.microsoft.com/office/drawing/2014/main" val="1986084941"/>
                    </a:ext>
                  </a:extLst>
                </a:gridCol>
                <a:gridCol w="580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3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956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волны, мкм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волны, мкм</a:t>
                      </a:r>
                      <a:endParaRPr lang="ru-RU" sz="12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32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0.57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8.00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8.70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9.70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73442" name="Picture 2" descr="https://minio.nplus1.ru/app-images/763858/640b7e3dca152_img_desktop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8" r="8106"/>
          <a:stretch/>
        </p:blipFill>
        <p:spPr bwMode="auto">
          <a:xfrm>
            <a:off x="5668317" y="2527721"/>
            <a:ext cx="4043180" cy="379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431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76515" y="4854401"/>
          <a:ext cx="3004277" cy="133044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02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6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Спектральный диапазон</a:t>
                      </a:r>
                      <a:r>
                        <a:rPr lang="en-US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мкм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Пространственное разрешение, м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0.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0.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0.9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3425281" y="4643485"/>
          <a:ext cx="3024336" cy="2142431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36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Спектральный диапазон</a:t>
                      </a:r>
                      <a:r>
                        <a:rPr lang="en-US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мкм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Пространственное разрешение, м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0.5-0.7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0.7-1.1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1.6-1.8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3.5-4.1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10.5-11.5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84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11.5-12.5</a:t>
                      </a:r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2"/>
          <a:srcRect b="2462"/>
          <a:stretch/>
        </p:blipFill>
        <p:spPr>
          <a:xfrm>
            <a:off x="3616085" y="2485576"/>
            <a:ext cx="2630749" cy="206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http://ofo.ikiweb.ru/razrabotki/msu-2-0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 r="14969"/>
          <a:stretch/>
        </p:blipFill>
        <p:spPr bwMode="auto">
          <a:xfrm>
            <a:off x="416496" y="2514410"/>
            <a:ext cx="2383193" cy="22410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16496" y="2145188"/>
            <a:ext cx="23831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КМСС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-2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48234" y="2131170"/>
            <a:ext cx="23810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МСУ-МР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b="6512"/>
          <a:stretch/>
        </p:blipFill>
        <p:spPr>
          <a:xfrm>
            <a:off x="7604991" y="2514496"/>
            <a:ext cx="1320754" cy="2234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604991" y="2137738"/>
            <a:ext cx="1320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МТВЗА-ГЯ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6753200" y="4854401"/>
          <a:ext cx="3024336" cy="1562628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21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Пространственное разрешение, </a:t>
                      </a:r>
                      <a:r>
                        <a:rPr lang="ru-RU" sz="11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км</a:t>
                      </a:r>
                      <a:endParaRPr lang="ru-RU" sz="9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05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 каналов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в полосе </a:t>
                      </a:r>
                      <a:br>
                        <a:rPr lang="ru-RU" sz="11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1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10.6-183.3 ГГц</a:t>
                      </a:r>
                      <a:endParaRPr lang="ru-RU" sz="11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12-75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66009" y="943512"/>
            <a:ext cx="9345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13 декабря 2022 г.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орбиту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Земли был запущен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КА 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Метеор-М №2-3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а 29 февраля 2024 года - </a:t>
            </a: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Метеор-М №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2-4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борту КА имеется несколько приборов, предназначенных для решения гидрометеорологических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задач: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93254"/>
            <a:ext cx="9906000" cy="45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Космические аппараты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2137738"/>
            <a:ext cx="990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224808" y="2137738"/>
            <a:ext cx="0" cy="4720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609184" y="2145188"/>
            <a:ext cx="0" cy="4712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72" y="998594"/>
            <a:ext cx="9340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июня 2023 г. завершил свою работу геостационарный КА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Himawari-8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вместо которого в настоящее время работает КА </a:t>
            </a:r>
            <a:r>
              <a:rPr lang="en-U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Himawari-9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2" descr="https://www.spaceflightinsider.com/wp-content/uploads/2014/10/PHOTO2-e1408729364299-647x6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473631"/>
            <a:ext cx="4427519" cy="43043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0472" y="1772816"/>
            <a:ext cx="9340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Съемочная аппаратура позволяет обеспечивать съемку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из точки стояния 140.7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в. д. в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видимом и инфракрасном диапазонах спектра с разрешением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0.5, 1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км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 периодичностью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10 минут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56333" y="2762403"/>
            <a:ext cx="3891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Спектральные каналы прибора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AHI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756331" y="3114357"/>
          <a:ext cx="3836628" cy="3561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51367">
                  <a:extLst>
                    <a:ext uri="{9D8B030D-6E8A-4147-A177-3AD203B41FA5}">
                      <a16:colId xmlns:a16="http://schemas.microsoft.com/office/drawing/2014/main" val="1309090046"/>
                    </a:ext>
                  </a:extLst>
                </a:gridCol>
                <a:gridCol w="1429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368">
                  <a:extLst>
                    <a:ext uri="{9D8B030D-6E8A-4147-A177-3AD203B41FA5}">
                      <a16:colId xmlns:a16="http://schemas.microsoft.com/office/drawing/2014/main" val="2827763988"/>
                    </a:ext>
                  </a:extLst>
                </a:gridCol>
                <a:gridCol w="1504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 волны, мкм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Центральная длина волны, мкм</a:t>
                      </a:r>
                    </a:p>
                    <a:p>
                      <a:endParaRPr lang="ru-RU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189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0.45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6.95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7.35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8.60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9.63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10.45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11.20</a:t>
                      </a:r>
                      <a:r>
                        <a:rPr lang="ru-RU" sz="16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12.35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6.25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13.30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988" y="77435"/>
            <a:ext cx="9906000" cy="45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954"/>
              </a:lnSpc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Космические аппараты</a:t>
            </a:r>
            <a:endParaRPr lang="en-US" sz="20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7E9EA-F511-42FA-8C9B-9BA9B092FA3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64C0AA3E-ABBF-41AF-8CB5-F7069A1BA6DA}" vid="{17DBB454-9448-4D0A-8BB8-144B69C9C41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Тема-длинная</Template>
  <TotalTime>33742</TotalTime>
  <Words>2804</Words>
  <Application>Microsoft Office PowerPoint</Application>
  <PresentationFormat>Лист A4 (210x297 мм)</PresentationFormat>
  <Paragraphs>643</Paragraphs>
  <Slides>26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6" baseType="lpstr">
      <vt:lpstr>Arial</vt:lpstr>
      <vt:lpstr>Calibri</vt:lpstr>
      <vt:lpstr>Calibri Light</vt:lpstr>
      <vt:lpstr>Courier New</vt:lpstr>
      <vt:lpstr>Open Sans Light</vt:lpstr>
      <vt:lpstr>Symbol</vt:lpstr>
      <vt:lpstr>Times New Roman</vt:lpstr>
      <vt:lpstr>Wingdings</vt:lpstr>
      <vt:lpstr>Тема2</vt:lpstr>
      <vt:lpstr>Image</vt:lpstr>
      <vt:lpstr>Презентация PowerPoint</vt:lpstr>
      <vt:lpstr>Презентация PowerPoint</vt:lpstr>
      <vt:lpstr>Дальневосточный центр ФГБУ «НИЦ «Планета»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Оптимизация процесса обработки  спутниковой информации</vt:lpstr>
      <vt:lpstr>Минимизация помех в ИК каналах МСУ-ГС КА Арктика-М № 1  с помощью сверточной нейронной сети</vt:lpstr>
      <vt:lpstr>Презентация PowerPoint</vt:lpstr>
      <vt:lpstr>Маска облачности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оптического потока</vt:lpstr>
      <vt:lpstr>Алгоритм оптического потока</vt:lpstr>
      <vt:lpstr>Вектора ветра</vt:lpstr>
      <vt:lpstr>Геоинформационная система «Арктика-М»  </vt:lpstr>
      <vt:lpstr>Система реального времени Himawari</vt:lpstr>
      <vt:lpstr>Комплексное использование данных российских 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Администратор1</dc:creator>
  <cp:lastModifiedBy>Виктория Валентиновна Суханова</cp:lastModifiedBy>
  <cp:revision>1795</cp:revision>
  <cp:lastPrinted>2019-03-19T12:33:49Z</cp:lastPrinted>
  <dcterms:created xsi:type="dcterms:W3CDTF">2014-04-15T12:59:46Z</dcterms:created>
  <dcterms:modified xsi:type="dcterms:W3CDTF">2025-09-19T04:12:16Z</dcterms:modified>
</cp:coreProperties>
</file>