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318" r:id="rId3"/>
    <p:sldId id="397" r:id="rId4"/>
    <p:sldId id="463" r:id="rId5"/>
    <p:sldId id="468" r:id="rId6"/>
    <p:sldId id="464" r:id="rId7"/>
    <p:sldId id="465" r:id="rId8"/>
    <p:sldId id="469" r:id="rId9"/>
    <p:sldId id="471" r:id="rId10"/>
    <p:sldId id="466" r:id="rId11"/>
    <p:sldId id="443" r:id="rId12"/>
    <p:sldId id="467" r:id="rId13"/>
    <p:sldId id="472" r:id="rId14"/>
    <p:sldId id="473" r:id="rId15"/>
    <p:sldId id="44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35" autoAdjust="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43CD-7972-4E09-A711-3E473CDB93DF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F052-ED4A-4C68-AB10-04BE1A362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4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2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5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557E-2734-47F8-9235-3B6108E819DB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52A5C4-D0CF-4FE9-A9A9-F9AA4828D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074" name="Picture 2" descr="https://www.roscosmos.ru/media/gallery/big/33203/342688762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A356-CDEE-4FFE-8BA3-FEE389EFBEF0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1175-0B2E-45A5-B89B-6339D8DD724E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FA19-3B01-4786-B5BF-342D2F9050AA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1B11-7336-4852-B917-C519AC904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92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5141-11C0-40C3-8FEB-380B8F8F7258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585D-BD69-4BFC-BE18-D1159B7E5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5630-8710-429B-A40E-967F22CE9905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C0B4-6312-4109-879F-BCC2FD161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4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2" y="1600205"/>
            <a:ext cx="53926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784" y="1600205"/>
            <a:ext cx="53926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8DDC-D119-4672-B128-1B50B78C3327}" type="datetime1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1986-30E4-4494-84B2-847919EC5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54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8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620A-C483-4234-85C0-4DE11E8FC7EF}" type="datetime1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A467-FCED-4C6A-9373-8829B96AA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40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CD2A-5260-4E4E-BC69-5599FF4E3F22}" type="datetime1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640F-95B6-4E41-A0F2-46D7915AC0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66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E2E4-3B8D-4392-96A2-68C103B9F167}" type="datetime1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1E19-0FFB-484F-80C9-BEF03E9EF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44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6B36-5CD3-4EDE-93ED-A11AD9D93186}" type="datetime1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D619-945D-466C-8D3C-2551202F3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6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1E5-F5E0-4759-A22B-7AC995AE43EC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52A5C4-D0CF-4FE9-A9A9-F9AA4828D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052" name="Picture 4" descr="https://www.roscosmos.ru/media/img/foto/2018/wallpapers/1920/1920-00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43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AA1-002E-408D-8213-669D1DA44D59}" type="datetime1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7E27-0D69-49F6-9F37-00E14DB61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8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C8FC-20CD-4368-9CF9-62822CAB1478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F52-4BBE-4CCD-8310-FE9B66030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48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4203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CFE7-55CB-4FE6-AE3C-F6E558F50C68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7E42-1499-4846-AA4D-30B1C8E88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37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41C5-0A23-4395-A5E5-4E49F48B6A48}" type="datetime1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708D-85F8-4DD4-95F2-DF6F31232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41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634F-A477-4621-845C-D33CDE917633}" type="datetime1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18FE-3F4D-4E34-99A0-172D27881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44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85F1-6AD0-4D9C-84FD-170B9517F6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8B7F-49BC-4C2E-8E6E-52C981A8B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6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289-BB78-426B-9175-52C4CDA1DA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43E22AFC-FD6A-45FA-8F46-6C72DE9869AC}" type="datetime1">
              <a:rPr lang="ru-RU" smtClean="0"/>
              <a:t>13.10.2023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3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CC2AB418-DE85-44B6-914A-7300F1926088}" type="datetime1">
              <a:rPr lang="ru-RU" smtClean="0"/>
              <a:t>13.10.2023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8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A9E5-0862-4FB1-928F-0F54C37B2A7D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6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DB5A23D1-52C1-4CD4-BB19-C8AB787147B4}" type="datetime1">
              <a:rPr lang="ru-RU" smtClean="0"/>
              <a:t>13.10.2023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8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9095-5070-47A7-86BD-5188C470C4CF}" type="datetime1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D5A-C06B-460E-B1D7-6635A84CA909}" type="datetime1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2B5-88F3-4F13-80D3-157F3BA1FE94}" type="datetime1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ACDE-B59F-402B-8F31-01B969AB8BE1}" type="datetime1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2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A9A3-B5FB-4C90-8C7E-13B2FADA169C}" type="datetime1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2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D47E-4F14-49FF-9C2F-901D02A910C4}" type="datetime1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C348-F93B-4434-95CD-99168E4421BD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A718-0E0C-499A-A046-A073FDFDD07F}" type="datetime1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46C3C1-4FEF-4458-B3FA-1A50BB6683E2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52A5C4-D0CF-4FE9-A9A9-F9AA4828D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42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8 Marcador de contenido"/>
          <p:cNvSpPr txBox="1">
            <a:spLocks/>
          </p:cNvSpPr>
          <p:nvPr/>
        </p:nvSpPr>
        <p:spPr>
          <a:xfrm>
            <a:off x="815881" y="388882"/>
            <a:ext cx="10803900" cy="21165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7925" tIns="38963" rIns="77925" bIns="38963"/>
          <a:lstStyle>
            <a:lvl1pPr defTabSz="779252"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200" dirty="0">
                <a:latin typeface="+mn-lt"/>
              </a:rPr>
              <a:t>Использование данных дистанционного зондирования Земли из </a:t>
            </a:r>
            <a:r>
              <a:rPr lang="ru-RU" sz="3200" dirty="0" smtClean="0">
                <a:latin typeface="+mn-lt"/>
              </a:rPr>
              <a:t>космоса и </a:t>
            </a:r>
            <a:r>
              <a:rPr lang="ru-RU" sz="3200" dirty="0">
                <a:latin typeface="+mn-lt"/>
              </a:rPr>
              <a:t>сервисов на их основе в контрольной (надзорной</a:t>
            </a:r>
            <a:r>
              <a:rPr lang="ru-RU" sz="3200">
                <a:latin typeface="+mn-lt"/>
              </a:rPr>
              <a:t>) </a:t>
            </a:r>
            <a:r>
              <a:rPr lang="ru-RU" sz="3200" smtClean="0">
                <a:latin typeface="+mn-lt"/>
              </a:rPr>
              <a:t>деятельности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7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Использование данных ДЗЗ в контрольной (надзорной) деятельности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565830" y="1441486"/>
            <a:ext cx="5439316" cy="311447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Закон Российской Федерации от 20 августа 1993 г. № 5663-I «О космической деятельности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1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абзац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</a:rPr>
              <a:t>3 части 2 статьи 31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Данные, получаемые с государственных космических аппаратов ДЗЗ,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могут быть использованы при наблюдении за соблюдением обязательных требований (мониторинге безопасности)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осуществляемом в соответствии 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Федеральным законом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от 31 июля 2020 г. № 248-ФЗ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«О государственном контроле (надзоре) и муниципальном контроле в Российской Федерации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EA0A6E5-9BF6-4FD9-AD57-9CC2FBFD38EB}"/>
              </a:ext>
            </a:extLst>
          </p:cNvPr>
          <p:cNvSpPr/>
          <p:nvPr/>
        </p:nvSpPr>
        <p:spPr>
          <a:xfrm>
            <a:off x="6286318" y="1441486"/>
            <a:ext cx="5222150" cy="5183903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Федеральный закон </a:t>
            </a:r>
          </a:p>
          <a:p>
            <a:pPr algn="ct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от 31 июля 2020 г. № 248-ФЗ «О государственном контроле (надзоре) и муниципальном контроле </a:t>
            </a:r>
          </a:p>
          <a:p>
            <a:pPr algn="ct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в Российской Федерации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1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часть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</a:rPr>
              <a:t>1 статьи 74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Наблюдение за соблюдением обязательных требований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мониторингом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безопасности) представляет собой сбор, анализ данных об объектах контроля, имеющихся у контрольного (надзорного) органа, в том числе данных, которые поступают в ходе межведомственного информационного взаимодействия, предоставляются контролируемыми лицами в рамках исполнения обязательных требований, а также данных, содержащихся в государственных и муниципальных информационных системах, данных из сети «Интернет», иных общедоступных данных,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а также данных полученных с использованием работающих в автоматическом режиме технических средств фиксации правонарушений, имеющих функции фото- и киносъемки, видеозаписи.</a:t>
            </a:r>
          </a:p>
          <a:p>
            <a:pPr algn="ctr"/>
            <a:endParaRPr lang="ru-RU" sz="17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Сертификация технических средств и данных</a:t>
            </a:r>
            <a:br>
              <a:rPr lang="ru-RU" dirty="0" smtClean="0"/>
            </a:br>
            <a:r>
              <a:rPr lang="ru-RU" dirty="0" smtClean="0"/>
              <a:t> ДЗЗ из космоса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794429" y="1460535"/>
            <a:ext cx="10624707" cy="5024349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3400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Технических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средств требуется их сертификация с целью подтверждения того, что они являются средствами измерений. Пока такая работа не проводится в виду определенных сложностей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indent="533400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При этом в настоящее время предусмотрена добровольная сертификация самих данных ДЗЗ из космоса, что дает возможность использования их в контрольной (надзорной деятельности.</a:t>
            </a:r>
          </a:p>
          <a:p>
            <a:pPr indent="45720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Сертификация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данных ДЗЗ из космоса осуществляется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соответствие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заявленным характеристикам, изложенным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технических условиях, технических заданиях и др.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Использование сертифицированных данных ДЗЗ из космоса в контрольной (надзорной) деятельности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383515" y="1460535"/>
            <a:ext cx="11446536" cy="1758915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340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Норма об использование сертифицированных данных ДЗЗ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космоса предложена к закреплению в рамках законопроекта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 дистанционном зондировании Земли из космоса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Взаимодействие </a:t>
            </a:r>
            <a:r>
              <a:rPr lang="ru-RU" dirty="0"/>
              <a:t>информационных ресурсов Госкорпорации «Роскосмос» с федеральными, ведомственными и региональными информационными системами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0120" y="1920240"/>
            <a:ext cx="10230417" cy="49377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76E870-899E-5246-8DA0-F4A0DA57295A}"/>
              </a:ext>
            </a:extLst>
          </p:cNvPr>
          <p:cNvSpPr txBox="1"/>
          <p:nvPr/>
        </p:nvSpPr>
        <p:spPr>
          <a:xfrm>
            <a:off x="4740671" y="3424937"/>
            <a:ext cx="96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Elektra Light Pro" panose="02000503030000020004" pitchFamily="2" charset="77"/>
              </a:rPr>
              <a:t>Системы хранения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AAAB6F-D9AD-A545-AE39-7846F219ADDF}"/>
              </a:ext>
            </a:extLst>
          </p:cNvPr>
          <p:cNvSpPr txBox="1"/>
          <p:nvPr/>
        </p:nvSpPr>
        <p:spPr>
          <a:xfrm>
            <a:off x="3790749" y="2796665"/>
            <a:ext cx="1378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Elektra Light Pro" panose="02000503030000020004" pitchFamily="2" charset="77"/>
              </a:rPr>
              <a:t>Вычислительные мощности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35F79F-8C08-9141-8935-3D33918836FF}"/>
              </a:ext>
            </a:extLst>
          </p:cNvPr>
          <p:cNvSpPr txBox="1"/>
          <p:nvPr/>
        </p:nvSpPr>
        <p:spPr>
          <a:xfrm>
            <a:off x="3056185" y="3421015"/>
            <a:ext cx="117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Elektra Light Pro" panose="02000503030000020004" pitchFamily="2" charset="77"/>
              </a:rPr>
              <a:t>Системы виртуализации</a:t>
            </a:r>
          </a:p>
        </p:txBody>
      </p:sp>
      <p:pic>
        <p:nvPicPr>
          <p:cNvPr id="41" name="Picture 24" descr="C:\Users\tsymbarovich_pr\Downloads\25194745.jpg">
            <a:extLst>
              <a:ext uri="{FF2B5EF4-FFF2-40B4-BE49-F238E27FC236}">
                <a16:creationId xmlns:a16="http://schemas.microsoft.com/office/drawing/2014/main" id="{EC1A520A-4156-ED47-8675-3FBA6D66E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1"/>
          <a:stretch/>
        </p:blipFill>
        <p:spPr bwMode="auto">
          <a:xfrm rot="10344218">
            <a:off x="1341180" y="2939064"/>
            <a:ext cx="839667" cy="8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B2883C1-487E-6349-AA41-51720CEE308F}"/>
              </a:ext>
            </a:extLst>
          </p:cNvPr>
          <p:cNvSpPr txBox="1"/>
          <p:nvPr/>
        </p:nvSpPr>
        <p:spPr>
          <a:xfrm>
            <a:off x="1461348" y="3856487"/>
            <a:ext cx="83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Elektra Light Pro" panose="02000503030000020004" pitchFamily="2" charset="77"/>
              </a:rPr>
              <a:t>Исходные</a:t>
            </a:r>
            <a:br>
              <a:rPr lang="ru-RU" sz="1000" dirty="0">
                <a:latin typeface="Elektra Light Pro" panose="02000503030000020004" pitchFamily="2" charset="77"/>
              </a:rPr>
            </a:br>
            <a:r>
              <a:rPr lang="ru-RU" sz="1000" dirty="0">
                <a:latin typeface="Elektra Light Pro" panose="02000503030000020004" pitchFamily="2" charset="77"/>
              </a:rPr>
              <a:t>данные ДЗЗ</a:t>
            </a:r>
          </a:p>
        </p:txBody>
      </p:sp>
      <p:sp>
        <p:nvSpPr>
          <p:cNvPr id="43" name="Стрелка вправо 51">
            <a:extLst>
              <a:ext uri="{FF2B5EF4-FFF2-40B4-BE49-F238E27FC236}">
                <a16:creationId xmlns:a16="http://schemas.microsoft.com/office/drawing/2014/main" id="{38827DB1-F8FC-7143-9C0B-ABF5E2EC5A6F}"/>
              </a:ext>
            </a:extLst>
          </p:cNvPr>
          <p:cNvSpPr/>
          <p:nvPr/>
        </p:nvSpPr>
        <p:spPr>
          <a:xfrm>
            <a:off x="2547914" y="3440125"/>
            <a:ext cx="490580" cy="164566"/>
          </a:xfrm>
          <a:prstGeom prst="rightArrow">
            <a:avLst>
              <a:gd name="adj1" fmla="val 42282"/>
              <a:gd name="adj2" fmla="val 105130"/>
            </a:avLst>
          </a:prstGeom>
          <a:solidFill>
            <a:srgbClr val="293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909FD9-5ED4-BA43-9504-CC1CA0C18EA6}"/>
              </a:ext>
            </a:extLst>
          </p:cNvPr>
          <p:cNvSpPr txBox="1"/>
          <p:nvPr/>
        </p:nvSpPr>
        <p:spPr>
          <a:xfrm>
            <a:off x="4030889" y="3437491"/>
            <a:ext cx="896353" cy="280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25" b="1" dirty="0">
                <a:ln w="18000">
                  <a:noFill/>
                  <a:prstDash val="solid"/>
                  <a:miter lim="800000"/>
                </a:ln>
                <a:latin typeface="Elektra Light Pro" panose="02000503030000020004" pitchFamily="2" charset="77"/>
                <a:ea typeface="Adobe Fan Heiti Std B" pitchFamily="34" charset="-128"/>
              </a:rPr>
              <a:t>SaaS</a:t>
            </a:r>
            <a:endParaRPr lang="ru-RU" sz="1225" b="1" dirty="0">
              <a:ln w="18000">
                <a:noFill/>
                <a:prstDash val="solid"/>
                <a:miter lim="800000"/>
              </a:ln>
              <a:latin typeface="Elektra Light Pro" panose="02000503030000020004" pitchFamily="2" charset="77"/>
              <a:ea typeface="Adobe Fan Heiti Std B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D8D38C-B8F6-5C45-A948-7ED3225C2D89}"/>
              </a:ext>
            </a:extLst>
          </p:cNvPr>
          <p:cNvSpPr txBox="1"/>
          <p:nvPr/>
        </p:nvSpPr>
        <p:spPr>
          <a:xfrm>
            <a:off x="4088334" y="3804892"/>
            <a:ext cx="761220" cy="280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25" b="1" dirty="0">
                <a:ln w="18000">
                  <a:noFill/>
                  <a:prstDash val="solid"/>
                  <a:miter lim="800000"/>
                </a:ln>
                <a:latin typeface="Elektra Light Pro" panose="02000503030000020004" pitchFamily="2" charset="77"/>
                <a:ea typeface="Adobe Fan Heiti Std B" pitchFamily="34" charset="-128"/>
              </a:rPr>
              <a:t>PaaS</a:t>
            </a:r>
            <a:endParaRPr lang="ru-RU" sz="1225" b="1" dirty="0">
              <a:ln w="18000">
                <a:noFill/>
                <a:prstDash val="solid"/>
                <a:miter lim="800000"/>
              </a:ln>
              <a:latin typeface="Elektra Light Pro" panose="02000503030000020004" pitchFamily="2" charset="77"/>
              <a:ea typeface="Adobe Fan Heiti Std B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FD0CA5-CD0E-334A-83EC-A52C6BBE37CC}"/>
              </a:ext>
            </a:extLst>
          </p:cNvPr>
          <p:cNvSpPr txBox="1"/>
          <p:nvPr/>
        </p:nvSpPr>
        <p:spPr>
          <a:xfrm>
            <a:off x="4016416" y="4221082"/>
            <a:ext cx="905056" cy="280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25" b="1" dirty="0" err="1">
                <a:ln w="18000">
                  <a:noFill/>
                  <a:prstDash val="solid"/>
                  <a:miter lim="800000"/>
                </a:ln>
                <a:latin typeface="Elektra Light Pro" panose="02000503030000020004" pitchFamily="2" charset="77"/>
                <a:ea typeface="Adobe Fan Heiti Std B" pitchFamily="34" charset="-128"/>
              </a:rPr>
              <a:t>DaaS</a:t>
            </a:r>
            <a:endParaRPr lang="ru-RU" sz="1225" b="1" dirty="0">
              <a:ln w="18000">
                <a:noFill/>
                <a:prstDash val="solid"/>
                <a:miter lim="800000"/>
              </a:ln>
              <a:latin typeface="Elektra Light Pro" panose="02000503030000020004" pitchFamily="2" charset="77"/>
              <a:ea typeface="Adobe Fan Heiti Std B" pitchFamily="34" charset="-128"/>
            </a:endParaRPr>
          </a:p>
        </p:txBody>
      </p:sp>
      <p:sp>
        <p:nvSpPr>
          <p:cNvPr id="47" name="Стрелка вправо 51">
            <a:extLst>
              <a:ext uri="{FF2B5EF4-FFF2-40B4-BE49-F238E27FC236}">
                <a16:creationId xmlns:a16="http://schemas.microsoft.com/office/drawing/2014/main" id="{5153A36E-0F75-F549-B5FB-BB1616C7B0B3}"/>
              </a:ext>
            </a:extLst>
          </p:cNvPr>
          <p:cNvSpPr/>
          <p:nvPr/>
        </p:nvSpPr>
        <p:spPr>
          <a:xfrm>
            <a:off x="5906774" y="3425372"/>
            <a:ext cx="490580" cy="164566"/>
          </a:xfrm>
          <a:prstGeom prst="rightArrow">
            <a:avLst>
              <a:gd name="adj1" fmla="val 42282"/>
              <a:gd name="adj2" fmla="val 105130"/>
            </a:avLst>
          </a:prstGeom>
          <a:solidFill>
            <a:srgbClr val="293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EF5E88-DD32-8449-96AD-D05D149197CD}"/>
              </a:ext>
            </a:extLst>
          </p:cNvPr>
          <p:cNvSpPr txBox="1"/>
          <p:nvPr/>
        </p:nvSpPr>
        <p:spPr>
          <a:xfrm>
            <a:off x="5929890" y="3211114"/>
            <a:ext cx="81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Elektra Light Pro" panose="02000503030000020004" pitchFamily="2" charset="77"/>
              </a:rPr>
              <a:t>API</a:t>
            </a:r>
            <a:endParaRPr lang="ru-RU" sz="1050" dirty="0">
              <a:latin typeface="Elektra Light Pro" panose="02000503030000020004" pitchFamily="2" charset="77"/>
            </a:endParaRPr>
          </a:p>
        </p:txBody>
      </p:sp>
      <p:sp>
        <p:nvSpPr>
          <p:cNvPr id="49" name="Прямоугольник 4">
            <a:extLst>
              <a:ext uri="{FF2B5EF4-FFF2-40B4-BE49-F238E27FC236}">
                <a16:creationId xmlns:a16="http://schemas.microsoft.com/office/drawing/2014/main" id="{99770BA0-D368-E245-8B7E-2B9E4F24253B}"/>
              </a:ext>
            </a:extLst>
          </p:cNvPr>
          <p:cNvSpPr/>
          <p:nvPr/>
        </p:nvSpPr>
        <p:spPr>
          <a:xfrm>
            <a:off x="3793750" y="6028770"/>
            <a:ext cx="127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Elektra Light Pro" panose="02000503030000020004" pitchFamily="2" charset="77"/>
              </a:rPr>
              <a:t>ПО, библиотеки,</a:t>
            </a:r>
            <a:r>
              <a:rPr lang="en-US" sz="1000" dirty="0">
                <a:latin typeface="Elektra Light Pro" panose="02000503030000020004" pitchFamily="2" charset="77"/>
              </a:rPr>
              <a:t/>
            </a:r>
            <a:br>
              <a:rPr lang="en-US" sz="1000" dirty="0">
                <a:latin typeface="Elektra Light Pro" panose="02000503030000020004" pitchFamily="2" charset="77"/>
              </a:rPr>
            </a:br>
            <a:r>
              <a:rPr lang="ru-RU" sz="1000" dirty="0">
                <a:latin typeface="Elektra Light Pro" panose="02000503030000020004" pitchFamily="2" charset="77"/>
              </a:rPr>
              <a:t>инструменты</a:t>
            </a:r>
          </a:p>
        </p:txBody>
      </p:sp>
      <p:sp>
        <p:nvSpPr>
          <p:cNvPr id="50" name="Oval 28">
            <a:extLst>
              <a:ext uri="{FF2B5EF4-FFF2-40B4-BE49-F238E27FC236}">
                <a16:creationId xmlns:a16="http://schemas.microsoft.com/office/drawing/2014/main" id="{1368C5F2-2756-CE4C-B82F-6A07B471E770}"/>
              </a:ext>
            </a:extLst>
          </p:cNvPr>
          <p:cNvSpPr/>
          <p:nvPr/>
        </p:nvSpPr>
        <p:spPr>
          <a:xfrm>
            <a:off x="3105221" y="2412056"/>
            <a:ext cx="2689305" cy="2656398"/>
          </a:xfrm>
          <a:prstGeom prst="ellipse">
            <a:avLst/>
          </a:prstGeom>
          <a:noFill/>
          <a:ln w="28575">
            <a:solidFill>
              <a:schemeClr val="accent1">
                <a:shade val="50000"/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51" name="Стрелка вправо 51">
            <a:extLst>
              <a:ext uri="{FF2B5EF4-FFF2-40B4-BE49-F238E27FC236}">
                <a16:creationId xmlns:a16="http://schemas.microsoft.com/office/drawing/2014/main" id="{DA27F24B-4071-2948-93C3-5A8FF83AFBA7}"/>
              </a:ext>
            </a:extLst>
          </p:cNvPr>
          <p:cNvSpPr/>
          <p:nvPr/>
        </p:nvSpPr>
        <p:spPr>
          <a:xfrm rot="16200000">
            <a:off x="4183400" y="5593107"/>
            <a:ext cx="490580" cy="164566"/>
          </a:xfrm>
          <a:prstGeom prst="rightArrow">
            <a:avLst>
              <a:gd name="adj1" fmla="val 42282"/>
              <a:gd name="adj2" fmla="val 105130"/>
            </a:avLst>
          </a:prstGeom>
          <a:solidFill>
            <a:srgbClr val="293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EAC9B8-BD54-6C4D-8DBE-C0F857341C92}"/>
              </a:ext>
            </a:extLst>
          </p:cNvPr>
          <p:cNvSpPr txBox="1"/>
          <p:nvPr/>
        </p:nvSpPr>
        <p:spPr>
          <a:xfrm>
            <a:off x="3313177" y="5134960"/>
            <a:ext cx="2220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Elektra Light Pro" panose="02000503030000020004" pitchFamily="2" charset="77"/>
              </a:rPr>
              <a:t>Перенос технологий в «облако»</a:t>
            </a:r>
          </a:p>
        </p:txBody>
      </p:sp>
      <p:sp>
        <p:nvSpPr>
          <p:cNvPr id="53" name="Rectangle 161">
            <a:extLst>
              <a:ext uri="{FF2B5EF4-FFF2-40B4-BE49-F238E27FC236}">
                <a16:creationId xmlns:a16="http://schemas.microsoft.com/office/drawing/2014/main" id="{28D205BB-FC8C-154F-B8BB-337C87FBDFA3}"/>
              </a:ext>
            </a:extLst>
          </p:cNvPr>
          <p:cNvSpPr/>
          <p:nvPr/>
        </p:nvSpPr>
        <p:spPr>
          <a:xfrm>
            <a:off x="6644527" y="2280873"/>
            <a:ext cx="125286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ГИС ЕИР</a:t>
            </a:r>
          </a:p>
          <a:p>
            <a:pPr algn="ctr">
              <a:lnSpc>
                <a:spcPct val="200000"/>
              </a:lnSpc>
            </a:pP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ГИС ТОР КНД</a:t>
            </a:r>
          </a:p>
          <a:p>
            <a:pPr algn="ctr">
              <a:lnSpc>
                <a:spcPct val="200000"/>
              </a:lnSpc>
            </a:pP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</a:pPr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ГИС мониторинга объектов </a:t>
            </a:r>
            <a:b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строительства нац. проектов</a:t>
            </a:r>
          </a:p>
          <a:p>
            <a:pPr algn="ctr">
              <a:lnSpc>
                <a:spcPts val="1200"/>
              </a:lnSpc>
            </a:pPr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0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ведомственные системы</a:t>
            </a:r>
          </a:p>
          <a:p>
            <a:pPr algn="ctr">
              <a:lnSpc>
                <a:spcPts val="1200"/>
              </a:lnSpc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системы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0AD2000-6785-4F99-B546-325ECE322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32" y="2290281"/>
            <a:ext cx="1791946" cy="533771"/>
          </a:xfrm>
          <a:prstGeom prst="rect">
            <a:avLst/>
          </a:prstGeom>
        </p:spPr>
      </p:pic>
      <p:pic>
        <p:nvPicPr>
          <p:cNvPr id="55" name="Picture 6" descr="https://moodle.opentechnology.ru/pluginfile.php/36122/course/overviewfiles/200422_11-46_284.jpg">
            <a:extLst>
              <a:ext uri="{FF2B5EF4-FFF2-40B4-BE49-F238E27FC236}">
                <a16:creationId xmlns:a16="http://schemas.microsoft.com/office/drawing/2014/main" id="{BCBC9DF3-595A-4B2B-B874-E6EB5F71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82" y="3129993"/>
            <a:ext cx="2358767" cy="6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s://rufincontrol.ru/upload/iblock/7e0/2017_06_23_019_949_01.jpg">
            <a:extLst>
              <a:ext uri="{FF2B5EF4-FFF2-40B4-BE49-F238E27FC236}">
                <a16:creationId xmlns:a16="http://schemas.microsoft.com/office/drawing/2014/main" id="{3D9DBB45-FF3F-40FC-B771-E2573FE1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05" y="4109959"/>
            <a:ext cx="1002989" cy="6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DC0F80A-25EF-4BC9-9BC3-7EAA7327F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361" y="5167260"/>
            <a:ext cx="1143752" cy="584584"/>
          </a:xfrm>
          <a:prstGeom prst="rect">
            <a:avLst/>
          </a:prstGeom>
        </p:spPr>
      </p:pic>
      <p:pic>
        <p:nvPicPr>
          <p:cNvPr id="58" name="Picture 10" descr="https://static10.tgstat.ru/channels/_0/be/be2bc20de1d8bb25ab657f0df8c73f06.jpg">
            <a:extLst>
              <a:ext uri="{FF2B5EF4-FFF2-40B4-BE49-F238E27FC236}">
                <a16:creationId xmlns:a16="http://schemas.microsoft.com/office/drawing/2014/main" id="{5883A4AA-73D9-4A7E-B29C-25F9774C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32" y="5202048"/>
            <a:ext cx="549796" cy="5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17" y="4281398"/>
            <a:ext cx="362112" cy="412250"/>
          </a:xfrm>
          <a:prstGeom prst="rect">
            <a:avLst/>
          </a:prstGeom>
        </p:spPr>
      </p:pic>
      <p:pic>
        <p:nvPicPr>
          <p:cNvPr id="60" name="Picture 2" descr="AVO.R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047" y="6043465"/>
            <a:ext cx="381256" cy="3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globalperm.ru/usr/catalog/big-257-149724721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5" y="6004430"/>
            <a:ext cx="467277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Герб Республики Коми.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54" y="6063462"/>
            <a:ext cx="327733" cy="3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im0-tub-ru.yandex.net/i?id=ec14f1a6beb89277f7cca951f74a7923-l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98" y="6019192"/>
            <a:ext cx="326202" cy="4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im0-tub-ru.yandex.net/i?id=f797b71039a45b885b3123f636954c4a-l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14" y="5226860"/>
            <a:ext cx="801370" cy="5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05AEDF2-85B4-42E4-8C72-2DAACAFF42A4}"/>
              </a:ext>
            </a:extLst>
          </p:cNvPr>
          <p:cNvSpPr/>
          <p:nvPr/>
        </p:nvSpPr>
        <p:spPr>
          <a:xfrm>
            <a:off x="6650877" y="2366399"/>
            <a:ext cx="1220384" cy="265639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6531EE-7993-4831-BA84-D70B3609D31D}"/>
              </a:ext>
            </a:extLst>
          </p:cNvPr>
          <p:cNvSpPr txBox="1"/>
          <p:nvPr/>
        </p:nvSpPr>
        <p:spPr>
          <a:xfrm rot="16200000">
            <a:off x="5737822" y="3497959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государственные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88851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79738" y="1050402"/>
            <a:ext cx="5232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9880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6" y="299190"/>
            <a:ext cx="96087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Государственный контроль (надзор), 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муниципальный контроль в Российской Федерации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5679500-3B0E-4E9D-963F-0DBFD21EFB5E}"/>
              </a:ext>
            </a:extLst>
          </p:cNvPr>
          <p:cNvSpPr/>
          <p:nvPr/>
        </p:nvSpPr>
        <p:spPr>
          <a:xfrm>
            <a:off x="1443052" y="1926458"/>
            <a:ext cx="9305895" cy="3126806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деятельность контрольных (надзорных) органов, направленная на предупреждение, выявление и пресечение нарушений обязательных требований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осуществляемая в пределах полномочий указанных органов посредством профилактики нарушений обязательных требований, оценки соблюдения гражданами и организациями обязательных требований, выявления их нарушений, принятия предусмотренных законодательством Российской Федерации мер по пресечению выявленных нарушений обязательных требований, устранению их последствий и (или) восстановлению правового положения, существовавшего до возникновения таких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нарушений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(часть 1 статьи 1 Федерального закона от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31 июля 2020 г. № 248-ФЗ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 государственном контроле (надзоре) и муниципальном контроле в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»).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D9EF29-817D-4EC6-8DF7-93191BAF0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448800" y="64848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Госкорпорации "Роскосмос" 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149629" y="1984248"/>
            <a:ext cx="11893019" cy="373490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 «Основные положения»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 «Предмет регулирования настоящего Федерального закона»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1.	Государственный контроль (надзор), муниципальный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контроль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 проведении мероприятий федерального государственного контроля (надзора), регионального государственного контроля (надзора), муниципального контроля могут использоваться, в том числе данные дистанционного зондирования Земли из космоса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Госкорпорации "Роскосмос" 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149629" y="1984248"/>
            <a:ext cx="11893019" cy="3566579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III «Участники отношений государственного контроля (надзора), муниципального контроля»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8 «Контролируемые лица. Иные участники государственного контроля (надзора), муниципального контроля»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531813"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Статья 41.	Эксперт. Экспертная организация</a:t>
            </a:r>
          </a:p>
          <a:p>
            <a:pPr indent="531813"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3.	При проведении экспертизы эксперт, экспертная организация вправе: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6)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использовать данные дистанционного зондирования Земли из космоса.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Госкорпорации "Роскосмос" 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166255" y="1901122"/>
            <a:ext cx="11876393" cy="4865761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III «Участники отношений государственного контроля (надзора), муниципального контроля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8 «Контролируемые лица. Иные участники государственного контроля (надзора), муниципального контроля»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42 «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Специалист»</a:t>
            </a:r>
          </a:p>
          <a:p>
            <a:pPr indent="531813"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1.	В ходе осуществления государственного контроля (надзора), муниципального контроля контрольно-надзорные органы, в случае необходимости, могут привлекать для совершения отдельных контрольно-надзорных действий специалиста, обладающего специальными знаниями и навыками, необходимыми для оказания содействия контрольно-надзорным органам, в том числе при применении технических средств,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том числе космических средств наблюдения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специального оборудования и (или) технических приборов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Госкорпорации "Роскосмос" 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133004" y="1984248"/>
            <a:ext cx="11909644" cy="410066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V «Контрольно-надзорное производство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indent="531813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18 «Доказательства и доказывание в контрольно-надзорном производстве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indent="531813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101 «Доказательства» 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2. Доказательствами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могут являться документы контролируемого лица, в том числе объяснения его представителей, сотрудников, показания свидетелей (очевидцев), заключения экспертов, фото- и видеофайлы, показания специальных и иных технических средств,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том числе космических средств наблюдения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результаты испытаний и измерений, иные документы, вещественные доказательства, иные доказательства, предусмотренные настоящим Федеральным законом.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Госкорпорации "Роскосмос" 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149629" y="1984247"/>
            <a:ext cx="11893019" cy="4500637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Контрольно-надзорное производство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Доказательства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доказывание в контрольно-надзорном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производстве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Статья 109 Показания специальных и иных технических средств</a:t>
            </a:r>
          </a:p>
          <a:p>
            <a:pPr indent="531813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1. Под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специальными техническими средствами понимаются измерительные приборы, утвержденные в установленном порядке в качестве средств измерения, имеющие соответствующие сертификаты и прошедшие метрологическую поверку, в том числе имеющие функции фото- и видеосъемки,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том числе размещаемыми на космических средствах наблюдения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indent="531813"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2. Под иными техническими средствами понимаются любые приборы, имеющие функции фото- и видеосъемки,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том числе размещаемыми на космических средствах наблюдения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а также средства аудиозаписи.</a:t>
            </a:r>
          </a:p>
          <a:p>
            <a:pPr indent="531813" algn="just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92212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Госкорпорации "Роскосмос" 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565830" y="1854465"/>
            <a:ext cx="11476818" cy="4725669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  <a:p>
            <a:pPr indent="531813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Контрольно-надзорное производство</a:t>
            </a:r>
          </a:p>
          <a:p>
            <a:pPr indent="531813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Специальные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режимы государственного контроля (надзора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indent="531813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134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Мониторинг </a:t>
            </a:r>
          </a:p>
          <a:p>
            <a:pPr indent="531813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1.	Мониторинг -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режим государственного контроля (надзора), заключающийся в целенаправленном, постоянном (систематическом, регулярном, непрерывном), опосредованном снятии информации, в том числе с применением технических средств, имеющих функции фото-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киносъемки, видеозаписи,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в том числе размещаемых на космических средствах наблюдения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должностными лицами органов государственного контроля и надзора о деятельности граждан и организаций с целью предотвращения причинения вреда (ущерба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indent="531813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indent="531813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о виде контроля регулируется порядок подключения контролируемого лица к автоматизированным информационным системам сбора и обработки данных, работающим в автоматическом режиме, специальным техническим средствам, имеющим функции фото- и киносъемки, видеозаписи,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в том числе размещаемым на космических средствах наблюдения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иным средствам сбора или фиксации информации, порядок доступа к указанным информационным системам и иным средствам сбора или фиксации информации, порядок обмена документами и иной информацией, а также характеристики информационных систем сбора и обработки данных, средств сбора или фиксации информации, места их установки, их количество, требования к необходимому программному обеспечению и иные существенные условия.</a:t>
            </a:r>
          </a:p>
          <a:p>
            <a:pPr indent="531813"/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627" y="219060"/>
            <a:ext cx="96087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Обоснование предложений Госкорпорации "Роскосмос" </a:t>
            </a:r>
            <a:br>
              <a:rPr lang="ru-RU" dirty="0" smtClean="0"/>
            </a:br>
            <a:r>
              <a:rPr lang="ru-RU" dirty="0" smtClean="0"/>
              <a:t>в законопроект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государственном контроле (надзоре)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муниципальном контроле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Федерации"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0CF238-E98E-42E1-B251-200743583855}"/>
              </a:ext>
            </a:extLst>
          </p:cNvPr>
          <p:cNvSpPr/>
          <p:nvPr/>
        </p:nvSpPr>
        <p:spPr>
          <a:xfrm>
            <a:off x="565830" y="1664208"/>
            <a:ext cx="11476818" cy="493776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47675"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Дополнение законопроекта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перечисленными выше положениями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предусматривающими возможность использования контрольно-надзорными органами и контролируемыми лицами данных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ДЗЗ из космоса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в рамках контрольно-надзорной деятельности необходимо для обеспечения достоверной, значимой и глобальной информацией,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получаемой с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космических аппаратов ДЗЗ, надзорных органов с целью повышения эффективности государственного контроля (надзора) и муниципального контроля в Российской Федерации.</a:t>
            </a:r>
          </a:p>
          <a:p>
            <a:pPr indent="447675"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Реализация данного положения возможна путем законодательного закрепления возможности использования экспертами и экспертными организациями данных ДЗЗ из космоса в своих заключениях, поскольку это придаст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им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юридическую значимость.</a:t>
            </a:r>
          </a:p>
          <a:p>
            <a:pPr indent="447675"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Кроме того, космические средства наблюдения являются специальными техническими средствами на борту которых могут размещаться средства фото- и видеозаписи.</a:t>
            </a:r>
          </a:p>
          <a:p>
            <a:pPr indent="447675"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Материалы космической съемки (данные ДЗЗ из космоса) позволяют объективно, оперативно, глобально получать информацию об объектах государственного контроля (надзора), муниципального контроля (здания, сооружения, линейные объекты, территории, в том числе водные, земельные и лесные участки, оборудование, устройства, предметы, материалы, транспортные средства и другие объекты материального мира, в том числе животные и растения, которыми граждане и организации владеют и (или) пользуются).</a:t>
            </a:r>
          </a:p>
          <a:p>
            <a:pPr indent="447675"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При этом может использоваться как оперативная съемка, так и данные, содержащиеся в федеральном фонде данных дистанционного зондирования Земли из космоса.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A4765-EB55-4890-82E1-5210C0513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7" y="1278"/>
            <a:ext cx="1001463" cy="74187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884"/>
            <a:ext cx="2743200" cy="365125"/>
          </a:xfrm>
        </p:spPr>
        <p:txBody>
          <a:bodyPr/>
          <a:lstStyle/>
          <a:p>
            <a:fld id="{24861AB8-D43A-4935-A850-44F9A6858E2C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56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1487</Words>
  <Application>Microsoft Office PowerPoint</Application>
  <PresentationFormat>Широкоэкранный</PresentationFormat>
  <Paragraphs>107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Adobe Fan Heiti Std B</vt:lpstr>
      <vt:lpstr>Arial</vt:lpstr>
      <vt:lpstr>Calibri</vt:lpstr>
      <vt:lpstr>Calibri Light</vt:lpstr>
      <vt:lpstr>Elektra Light Pro</vt:lpstr>
      <vt:lpstr>MS Mincho</vt:lpstr>
      <vt:lpstr>Times New Roman</vt:lpstr>
      <vt:lpstr>Тема Office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OAO OPKK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Азарнова Мария Александровна</dc:creator>
  <cp:lastModifiedBy>Кутумов Андрей Александрович</cp:lastModifiedBy>
  <cp:revision>313</cp:revision>
  <cp:lastPrinted>2021-09-21T07:04:50Z</cp:lastPrinted>
  <dcterms:created xsi:type="dcterms:W3CDTF">2020-01-13T09:54:07Z</dcterms:created>
  <dcterms:modified xsi:type="dcterms:W3CDTF">2023-10-13T13:41:03Z</dcterms:modified>
</cp:coreProperties>
</file>