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4" r:id="rId4"/>
    <p:sldId id="275" r:id="rId5"/>
    <p:sldId id="293" r:id="rId6"/>
    <p:sldId id="294" r:id="rId7"/>
    <p:sldId id="309" r:id="rId8"/>
    <p:sldId id="295" r:id="rId9"/>
    <p:sldId id="296" r:id="rId10"/>
    <p:sldId id="297" r:id="rId11"/>
    <p:sldId id="298" r:id="rId12"/>
    <p:sldId id="308" r:id="rId13"/>
    <p:sldId id="299" r:id="rId14"/>
    <p:sldId id="307" r:id="rId15"/>
    <p:sldId id="301" r:id="rId16"/>
    <p:sldId id="302" r:id="rId17"/>
    <p:sldId id="303" r:id="rId18"/>
    <p:sldId id="304" r:id="rId19"/>
    <p:sldId id="306" r:id="rId20"/>
    <p:sldId id="310" r:id="rId21"/>
    <p:sldId id="311" r:id="rId22"/>
    <p:sldId id="25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7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D4DCC-D1AC-442D-9D60-FF99A637845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BA5EA-3844-4110-9D1D-C064B89F3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6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44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9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40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10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094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11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65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825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36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05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44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1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4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2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556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2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92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66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A5EA-3844-4110-9D1D-C064B89F318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1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3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8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1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4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4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4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6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9ABFE-C8DB-4CCF-A2BC-A974D35494C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1DF2C-F9DB-4519-8BEF-17A0D67F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4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4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39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4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hyperlink" Target="https://youtu.be/VbwIZ9V6i_g" TargetMode="External"/><Relationship Id="rId10" Type="http://schemas.openxmlformats.org/officeDocument/2006/relationships/image" Target="../media/image24.JPG"/><Relationship Id="rId4" Type="http://schemas.openxmlformats.org/officeDocument/2006/relationships/image" Target="../media/image5.png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8380" y="2027140"/>
            <a:ext cx="7664334" cy="2822765"/>
          </a:xfrm>
        </p:spPr>
        <p:txBody>
          <a:bodyPr anchor="t">
            <a:normAutofit fontScale="90000"/>
          </a:bodyPr>
          <a:lstStyle/>
          <a:p>
            <a:pPr algn="r"/>
            <a:r>
              <a:rPr lang="ru-RU" sz="2900" b="1" dirty="0">
                <a:solidFill>
                  <a:schemeClr val="accent5"/>
                </a:solidFill>
              </a:rPr>
              <a:t>Обзор современных технологий создания и изготовления тактильных и </a:t>
            </a:r>
            <a:r>
              <a:rPr lang="ru-RU" sz="2900" b="1" dirty="0" err="1">
                <a:solidFill>
                  <a:schemeClr val="accent5"/>
                </a:solidFill>
              </a:rPr>
              <a:t>тифлографических</a:t>
            </a:r>
            <a:r>
              <a:rPr lang="ru-RU" sz="2900" b="1" dirty="0">
                <a:solidFill>
                  <a:schemeClr val="accent5"/>
                </a:solidFill>
              </a:rPr>
              <a:t> карт. Перспективы развития отрасли.</a:t>
            </a:r>
            <a:br>
              <a:rPr lang="ru-RU" sz="2800" b="1" dirty="0">
                <a:solidFill>
                  <a:schemeClr val="accent5"/>
                </a:solidFill>
              </a:rPr>
            </a:br>
            <a:br>
              <a:rPr lang="ru-RU" sz="2800" b="1" dirty="0">
                <a:solidFill>
                  <a:schemeClr val="accent5"/>
                </a:solidFill>
              </a:rPr>
            </a:br>
            <a:br>
              <a:rPr lang="ru-RU" sz="2800" b="1" dirty="0"/>
            </a:br>
            <a:r>
              <a:rPr lang="ru-RU" sz="2000" b="1" dirty="0"/>
              <a:t>Инженер-исследователь Центра научно-технологического развития                                         АО «</a:t>
            </a:r>
            <a:r>
              <a:rPr lang="ru-RU" sz="2000" b="1" dirty="0" err="1"/>
              <a:t>Роскартография</a:t>
            </a:r>
            <a:r>
              <a:rPr lang="ru-RU" sz="2000" b="1" dirty="0"/>
              <a:t>», аспирант кафедры космического мониторинга и экологии МИИГАИК</a:t>
            </a:r>
            <a:br>
              <a:rPr lang="ru-RU" sz="2000" b="1" dirty="0"/>
            </a:br>
            <a:r>
              <a:rPr lang="ru-RU" sz="2000" b="1" dirty="0"/>
              <a:t>Митрофанова Анастасия Ивановна</a:t>
            </a:r>
            <a:br>
              <a:rPr lang="ru-RU" dirty="0"/>
            </a:br>
            <a:endParaRPr lang="ru-RU" sz="12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973" y="596359"/>
            <a:ext cx="2918566" cy="553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47" y="5155003"/>
            <a:ext cx="3470350" cy="17029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7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41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Существующие технологии создания и изготовления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r>
              <a:rPr lang="en-US" sz="7200" b="1" dirty="0">
                <a:solidFill>
                  <a:srgbClr val="00548B"/>
                </a:solidFill>
              </a:rPr>
              <a:t>. </a:t>
            </a:r>
            <a:r>
              <a:rPr lang="ru-RU" sz="7200" b="1" dirty="0">
                <a:solidFill>
                  <a:srgbClr val="00548B"/>
                </a:solidFill>
              </a:rPr>
              <a:t>Отечественный опыт.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10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D5BD0-90E9-4538-A10F-CD59A6392BBE}"/>
              </a:ext>
            </a:extLst>
          </p:cNvPr>
          <p:cNvSpPr txBox="1"/>
          <p:nvPr/>
        </p:nvSpPr>
        <p:spPr>
          <a:xfrm>
            <a:off x="525100" y="957898"/>
            <a:ext cx="10294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Достижения производства и информатизации:</a:t>
            </a:r>
            <a:endParaRPr lang="ru-RU" u="sng" dirty="0"/>
          </a:p>
          <a:p>
            <a:pPr algn="ctr"/>
            <a:endParaRPr lang="ru-RU" u="sng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D30F18-D398-4773-8297-7C02C1BBD5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42" y="1088887"/>
            <a:ext cx="2602194" cy="122727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3EED03-DF44-424F-B7FF-A68DCC584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48" y="2701478"/>
            <a:ext cx="7092473" cy="30449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CC19296-091F-417D-9EED-4F0951A3B5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621" y="2701478"/>
            <a:ext cx="2517433" cy="303350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66764AC-2AF9-4D2B-83B1-9AFB7F55C4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74"/>
          <a:stretch/>
        </p:blipFill>
        <p:spPr>
          <a:xfrm>
            <a:off x="205946" y="2316163"/>
            <a:ext cx="1954187" cy="35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9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Существующие технологии создания и изготовления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r>
              <a:rPr lang="en-US" sz="7200" b="1" dirty="0">
                <a:solidFill>
                  <a:srgbClr val="00548B"/>
                </a:solidFill>
              </a:rPr>
              <a:t>. </a:t>
            </a:r>
            <a:r>
              <a:rPr lang="ru-RU" sz="7200" b="1" dirty="0">
                <a:solidFill>
                  <a:srgbClr val="00548B"/>
                </a:solidFill>
              </a:rPr>
              <a:t>Отечественный опыт.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11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D5BD0-90E9-4538-A10F-CD59A6392BBE}"/>
              </a:ext>
            </a:extLst>
          </p:cNvPr>
          <p:cNvSpPr txBox="1"/>
          <p:nvPr/>
        </p:nvSpPr>
        <p:spPr>
          <a:xfrm>
            <a:off x="619728" y="1433582"/>
            <a:ext cx="10294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Достижения производства и информатизации:</a:t>
            </a:r>
            <a:endParaRPr lang="ru-RU" u="sng" dirty="0"/>
          </a:p>
          <a:p>
            <a:pPr algn="ctr"/>
            <a:endParaRPr lang="ru-RU" u="sng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251C40-73EA-4448-86B8-DA21B547D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07" y="3337357"/>
            <a:ext cx="2110740" cy="8686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DDFF54C-1DD6-49F8-8DAD-A30F908D38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8" y="2634720"/>
            <a:ext cx="6270033" cy="2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4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Существующие технологии создания и изготовления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r>
              <a:rPr lang="en-US" sz="7200" b="1" dirty="0">
                <a:solidFill>
                  <a:srgbClr val="00548B"/>
                </a:solidFill>
              </a:rPr>
              <a:t>. </a:t>
            </a:r>
            <a:r>
              <a:rPr lang="ru-RU" sz="7200" b="1" dirty="0">
                <a:solidFill>
                  <a:srgbClr val="00548B"/>
                </a:solidFill>
              </a:rPr>
              <a:t>Отечественный опыт.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12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D5BD0-90E9-4538-A10F-CD59A6392BBE}"/>
              </a:ext>
            </a:extLst>
          </p:cNvPr>
          <p:cNvSpPr txBox="1"/>
          <p:nvPr/>
        </p:nvSpPr>
        <p:spPr>
          <a:xfrm>
            <a:off x="296089" y="783809"/>
            <a:ext cx="10294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Достижения производства и информатизации:</a:t>
            </a:r>
            <a:endParaRPr lang="ru-RU" u="sng" dirty="0"/>
          </a:p>
          <a:p>
            <a:pPr algn="ctr"/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9" y="2190235"/>
            <a:ext cx="5500813" cy="37641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47" y="2672151"/>
            <a:ext cx="6008317" cy="27916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44639" y="6031959"/>
            <a:ext cx="4624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Институт </a:t>
            </a:r>
            <a:r>
              <a:rPr lang="ru-RU" i="1" dirty="0" err="1"/>
              <a:t>георафии</a:t>
            </a:r>
            <a:r>
              <a:rPr lang="ru-RU" i="1" dirty="0"/>
              <a:t> РАН. Авторы: Медведев А. А., Алексеенко Н. А., </a:t>
            </a:r>
            <a:r>
              <a:rPr lang="ru-RU" i="1" dirty="0" err="1"/>
              <a:t>Васев</a:t>
            </a:r>
            <a:r>
              <a:rPr lang="ru-RU" i="1" dirty="0"/>
              <a:t> М. К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41251" y="1560325"/>
            <a:ext cx="9780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Тактильный атлас Москвы – комплексное картографическое произведение для незрячих</a:t>
            </a:r>
          </a:p>
        </p:txBody>
      </p:sp>
    </p:spTree>
    <p:extLst>
      <p:ext uri="{BB962C8B-B14F-4D97-AF65-F5344CB8AC3E}">
        <p14:creationId xmlns:p14="http://schemas.microsoft.com/office/powerpoint/2010/main" val="43105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Существующие технологии создания и изготовления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r>
              <a:rPr lang="en-US" sz="7200" b="1" dirty="0">
                <a:solidFill>
                  <a:srgbClr val="00548B"/>
                </a:solidFill>
              </a:rPr>
              <a:t>. </a:t>
            </a:r>
            <a:r>
              <a:rPr lang="ru-RU" sz="7200" b="1" dirty="0">
                <a:solidFill>
                  <a:srgbClr val="00548B"/>
                </a:solidFill>
              </a:rPr>
              <a:t>Зарубежный опыт.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13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D5BD0-90E9-4538-A10F-CD59A6392BBE}"/>
              </a:ext>
            </a:extLst>
          </p:cNvPr>
          <p:cNvSpPr txBox="1"/>
          <p:nvPr/>
        </p:nvSpPr>
        <p:spPr>
          <a:xfrm>
            <a:off x="765844" y="842376"/>
            <a:ext cx="10294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Достижения производства и информатизации:</a:t>
            </a:r>
            <a:endParaRPr lang="ru-RU" u="sng" dirty="0"/>
          </a:p>
          <a:p>
            <a:pPr algn="ctr"/>
            <a:endParaRPr lang="ru-RU" u="sng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4C25167-AFA6-463C-99BE-F8A45729C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3" y="1276821"/>
            <a:ext cx="6315931" cy="8007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356FE1-7AF8-4EF1-BEB8-08779FAE9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24" y="2514483"/>
            <a:ext cx="4016768" cy="35547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1CACC7-D51D-4C1F-B48F-7E8F5F7CD4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71" y="1180930"/>
            <a:ext cx="4460432" cy="50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4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Существующие технологии создания и изготовления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r>
              <a:rPr lang="en-US" sz="7200" b="1" dirty="0">
                <a:solidFill>
                  <a:srgbClr val="00548B"/>
                </a:solidFill>
              </a:rPr>
              <a:t>. </a:t>
            </a:r>
            <a:r>
              <a:rPr lang="ru-RU" sz="7200" b="1" dirty="0">
                <a:solidFill>
                  <a:srgbClr val="00548B"/>
                </a:solidFill>
              </a:rPr>
              <a:t>Отечественный опыт.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14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63646" y="1121927"/>
            <a:ext cx="783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Тактильный атлас московского метрополитена для слабовидящих людей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0" y="1719790"/>
            <a:ext cx="2804160" cy="38709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05" y="1724929"/>
            <a:ext cx="2781300" cy="3924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423" y="5824174"/>
            <a:ext cx="416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Общая схема московского метрополитена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79483" y="5760800"/>
            <a:ext cx="33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Пример листа линии метро. Некрасовская линия московского метрополитена в линейном представлении.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B2389AB-2359-408F-9DDD-243B6180D8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57" y="2143254"/>
            <a:ext cx="3727092" cy="28021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2617FFB-DAFA-4546-80E7-88D1EBDD6CEE}"/>
              </a:ext>
            </a:extLst>
          </p:cNvPr>
          <p:cNvSpPr txBox="1"/>
          <p:nvPr/>
        </p:nvSpPr>
        <p:spPr>
          <a:xfrm>
            <a:off x="8314670" y="5057422"/>
            <a:ext cx="3069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Устройство</a:t>
            </a:r>
            <a:r>
              <a:rPr lang="en-US" sz="1600" dirty="0"/>
              <a:t> PIAF (Picture In Flash)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25600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Существующие технологии создания и изготовления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r>
              <a:rPr lang="en-US" sz="7200" b="1" dirty="0">
                <a:solidFill>
                  <a:srgbClr val="00548B"/>
                </a:solidFill>
              </a:rPr>
              <a:t>. </a:t>
            </a:r>
            <a:r>
              <a:rPr lang="ru-RU" sz="7200" b="1" dirty="0">
                <a:solidFill>
                  <a:srgbClr val="00548B"/>
                </a:solidFill>
              </a:rPr>
              <a:t>Зарубежный опыт.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15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F3BE2B-52CF-4863-ADB9-B77338CE5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3" y="925814"/>
            <a:ext cx="7528844" cy="9164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8EF8B33-CD04-4A5D-80D7-EE2038DDF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70" y="1722054"/>
            <a:ext cx="6937255" cy="50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39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Существующие технологии создания и изготовления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r>
              <a:rPr lang="en-US" sz="7200" b="1" dirty="0">
                <a:solidFill>
                  <a:srgbClr val="00548B"/>
                </a:solidFill>
              </a:rPr>
              <a:t>. </a:t>
            </a:r>
            <a:r>
              <a:rPr lang="ru-RU" sz="7200" b="1" dirty="0">
                <a:solidFill>
                  <a:srgbClr val="00548B"/>
                </a:solidFill>
              </a:rPr>
              <a:t>Отечественный опыт.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16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0EAA0F-C00E-427D-B905-4EEEBD212A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63" y="3988060"/>
            <a:ext cx="3108960" cy="8001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067486-8515-49A0-B090-736B008831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" y="1207851"/>
            <a:ext cx="6507595" cy="13550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EF94F8-4E9E-4EBB-94C0-74840B08BA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12" y="1207851"/>
            <a:ext cx="4363169" cy="55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52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209863"/>
            <a:ext cx="8580753" cy="591662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Создание и изготовление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r>
              <a:rPr lang="en-US" sz="7200" b="1" dirty="0">
                <a:solidFill>
                  <a:srgbClr val="00548B"/>
                </a:solidFill>
              </a:rPr>
              <a:t>. </a:t>
            </a:r>
            <a:endParaRPr lang="ru-RU" sz="72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Перспективы развития отрасли.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17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47176" y="1218675"/>
            <a:ext cx="11366326" cy="389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1" u="sng" dirty="0"/>
              <a:t>Постановление Правительства Российской Федерации от 17.03.2011 № 175«Доступная среда»</a:t>
            </a:r>
          </a:p>
          <a:p>
            <a:pPr algn="just"/>
            <a:r>
              <a:rPr lang="ru-RU" sz="1800" b="1" u="sng" dirty="0"/>
              <a:t>Федеральный закон от 24 ноября 1995 г. № 181-ФЗ «О социальной защите инвалидов в Российской Федерации»</a:t>
            </a:r>
          </a:p>
          <a:p>
            <a:pPr algn="just"/>
            <a:r>
              <a:rPr lang="ru-RU" sz="1800" b="1" u="sng" dirty="0"/>
              <a:t>Государственная программа «Доступная среда»,  2011–2025 гг.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34CD8-5F11-4071-92A4-861748B99FEA}"/>
              </a:ext>
            </a:extLst>
          </p:cNvPr>
          <p:cNvSpPr txBox="1"/>
          <p:nvPr/>
        </p:nvSpPr>
        <p:spPr>
          <a:xfrm>
            <a:off x="525100" y="2957144"/>
            <a:ext cx="467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Перечень РО ВОС по федеральным округам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FF760-769C-4E93-B4DC-8DB2DE31EDDC}"/>
              </a:ext>
            </a:extLst>
          </p:cNvPr>
          <p:cNvSpPr txBox="1"/>
          <p:nvPr/>
        </p:nvSpPr>
        <p:spPr>
          <a:xfrm>
            <a:off x="525100" y="3326476"/>
            <a:ext cx="9000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Центральный федеральный округ </a:t>
            </a:r>
            <a:r>
              <a:rPr lang="ru-RU" dirty="0"/>
              <a:t>( количество региональных организаций - 18 )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Северо-Западный федеральный округ </a:t>
            </a:r>
            <a:r>
              <a:rPr lang="ru-RU" dirty="0"/>
              <a:t>( количество региональных организаций - 9 )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Южный федеральный округ </a:t>
            </a:r>
            <a:r>
              <a:rPr lang="ru-RU" dirty="0"/>
              <a:t>( количество региональных организаций - 7 )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Приволжский федеральный округ </a:t>
            </a:r>
            <a:r>
              <a:rPr lang="ru-RU" dirty="0"/>
              <a:t>( количество региональных организаций - 14 )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Уральский федеральный округ </a:t>
            </a:r>
            <a:r>
              <a:rPr lang="ru-RU" dirty="0"/>
              <a:t>( количество региональных организаций - 5 )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Сибирский федеральный округ </a:t>
            </a:r>
            <a:r>
              <a:rPr lang="ru-RU" dirty="0"/>
              <a:t>( количество региональных организаций - 9 )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Дальневосточный федеральный округ </a:t>
            </a:r>
            <a:r>
              <a:rPr lang="ru-RU" dirty="0"/>
              <a:t>( количество региональных организаций - 7 )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Северо-Кавказский федеральный округ </a:t>
            </a:r>
            <a:r>
              <a:rPr lang="ru-RU" dirty="0"/>
              <a:t>( количество региональных организаций - 7 )</a:t>
            </a:r>
          </a:p>
          <a:p>
            <a:endParaRPr lang="ru-RU" sz="1600" dirty="0"/>
          </a:p>
          <a:p>
            <a:r>
              <a:rPr lang="ru-RU" sz="2000" dirty="0"/>
              <a:t>Всего </a:t>
            </a:r>
            <a:r>
              <a:rPr lang="ru-RU" sz="2000" u="sng" dirty="0"/>
              <a:t>76</a:t>
            </a:r>
            <a:r>
              <a:rPr lang="ru-RU" sz="2000" dirty="0"/>
              <a:t> РО ВОС по стране</a:t>
            </a:r>
          </a:p>
        </p:txBody>
      </p:sp>
    </p:spTree>
    <p:extLst>
      <p:ext uri="{BB962C8B-B14F-4D97-AF65-F5344CB8AC3E}">
        <p14:creationId xmlns:p14="http://schemas.microsoft.com/office/powerpoint/2010/main" val="99313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Создание и изготовление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r>
              <a:rPr lang="en-US" sz="7200" b="1" dirty="0">
                <a:solidFill>
                  <a:srgbClr val="00548B"/>
                </a:solidFill>
              </a:rPr>
              <a:t>. </a:t>
            </a:r>
            <a:endParaRPr lang="ru-RU" sz="72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Перспективы развития отрасли.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18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7EDEF-5E51-49A9-AE32-6CDABCE0C1E9}"/>
              </a:ext>
            </a:extLst>
          </p:cNvPr>
          <p:cNvSpPr txBox="1"/>
          <p:nvPr/>
        </p:nvSpPr>
        <p:spPr>
          <a:xfrm>
            <a:off x="285312" y="1616443"/>
            <a:ext cx="8551039" cy="5040731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dirty="0"/>
              <a:t>Национальный исламский благотворительный фонд </a:t>
            </a:r>
            <a:r>
              <a:rPr lang="ru-RU" dirty="0" err="1"/>
              <a:t>Ярдэм</a:t>
            </a:r>
            <a:endParaRPr lang="ru-RU" dirty="0"/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Радость Детства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поддержки слепоглухих Со-единение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Михаила Прохорова (Благотворительный фонд культурных инициатив)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исследования и лечения заболеваний сетчатки глаза «Ретина»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для слепых и слабовидящих детей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Алишера Усманова Искусство, наука и спорт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Творческое объединение круг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Российский еврейский конгресс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По зову сердца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Плюс помощь детям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Нужна помощь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Милосердие.ru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Живые сердца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</a:t>
            </a:r>
            <a:r>
              <a:rPr lang="ru-RU" dirty="0" err="1"/>
              <a:t>Добросердие</a:t>
            </a:r>
            <a:endParaRPr lang="ru-RU" dirty="0"/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Иллюстрированные книжки для маленьких слепых детей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Российский детский фонд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Право на зрение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С любовью к людям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Помоги делом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имени К. К. Грота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Содействие-детям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Про Арте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Фонд имени преподобного Сергия Радонежского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0B6417-A04F-4413-9AD2-061EC5C24AD4}"/>
              </a:ext>
            </a:extLst>
          </p:cNvPr>
          <p:cNvSpPr txBox="1"/>
          <p:nvPr/>
        </p:nvSpPr>
        <p:spPr>
          <a:xfrm>
            <a:off x="388754" y="1055324"/>
            <a:ext cx="442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Перечень благотворительных Фондов</a:t>
            </a:r>
          </a:p>
        </p:txBody>
      </p:sp>
    </p:spTree>
    <p:extLst>
      <p:ext uri="{BB962C8B-B14F-4D97-AF65-F5344CB8AC3E}">
        <p14:creationId xmlns:p14="http://schemas.microsoft.com/office/powerpoint/2010/main" val="965804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Создание и изготовление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r>
              <a:rPr lang="en-US" sz="7200" b="1" dirty="0">
                <a:solidFill>
                  <a:srgbClr val="00548B"/>
                </a:solidFill>
              </a:rPr>
              <a:t>. </a:t>
            </a:r>
            <a:endParaRPr lang="ru-RU" sz="72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Перспективы развития отрасли.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19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7EDEF-5E51-49A9-AE32-6CDABCE0C1E9}"/>
              </a:ext>
            </a:extLst>
          </p:cNvPr>
          <p:cNvSpPr txBox="1"/>
          <p:nvPr/>
        </p:nvSpPr>
        <p:spPr>
          <a:xfrm>
            <a:off x="205946" y="2201285"/>
            <a:ext cx="5372003" cy="3970318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dirty="0"/>
              <a:t>Профессиональное училище № 81 г. Барнаула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Свердловский областной медицинский колледж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Кисловодский медицинский колледж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Курский музыкальный колледж-интернат слепых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Киношкола для людей с инвалидностью БЕЗ ГРАНИЦ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Томский медико-фармацевтический колледж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Ульяновский фармацевтический колледж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Башкирский медицинский колледж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err="1"/>
              <a:t>Ессентукский</a:t>
            </a:r>
            <a:r>
              <a:rPr lang="ru-RU" dirty="0"/>
              <a:t> центр реабилитации лиц с ограниченными возможностями здоровья и инвалидов по зрению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Красноярский техникум социальных технологий. Центр </a:t>
            </a:r>
            <a:r>
              <a:rPr lang="ru-RU"/>
              <a:t>инклюзивного образования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0B6417-A04F-4413-9AD2-061EC5C24AD4}"/>
              </a:ext>
            </a:extLst>
          </p:cNvPr>
          <p:cNvSpPr txBox="1"/>
          <p:nvPr/>
        </p:nvSpPr>
        <p:spPr>
          <a:xfrm>
            <a:off x="363117" y="1277515"/>
            <a:ext cx="455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Перечень колледжей на базе коррекционных школ III и IV категории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49AE5-F735-4830-A9B2-66EAF133B21B}"/>
              </a:ext>
            </a:extLst>
          </p:cNvPr>
          <p:cNvSpPr txBox="1"/>
          <p:nvPr/>
        </p:nvSpPr>
        <p:spPr>
          <a:xfrm>
            <a:off x="5794364" y="1277515"/>
            <a:ext cx="455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Перечень Центров реабилитации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1E9C65-847E-4057-8E3B-6C42800CBB17}"/>
              </a:ext>
            </a:extLst>
          </p:cNvPr>
          <p:cNvSpPr txBox="1"/>
          <p:nvPr/>
        </p:nvSpPr>
        <p:spPr>
          <a:xfrm>
            <a:off x="5794364" y="1845889"/>
            <a:ext cx="5777908" cy="923330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dirty="0"/>
              <a:t>Центр реабилитации слепых, Город: Бийск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Центр реабилитации слепых, Город: Волоколамск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Центр реабилитации слепых, Город: Железногорск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8374D7-66E4-4BD8-9438-D360302512E4}"/>
              </a:ext>
            </a:extLst>
          </p:cNvPr>
          <p:cNvSpPr txBox="1"/>
          <p:nvPr/>
        </p:nvSpPr>
        <p:spPr>
          <a:xfrm>
            <a:off x="5794364" y="2959835"/>
            <a:ext cx="566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Перечень школ искусств для людей с нарушениями зрения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A79C96-EC56-4792-964A-386F729FFE0A}"/>
              </a:ext>
            </a:extLst>
          </p:cNvPr>
          <p:cNvSpPr txBox="1"/>
          <p:nvPr/>
        </p:nvSpPr>
        <p:spPr>
          <a:xfrm>
            <a:off x="5743837" y="3687985"/>
            <a:ext cx="5777908" cy="1477328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dirty="0"/>
              <a:t>Школа. </a:t>
            </a:r>
            <a:r>
              <a:rPr lang="ru-RU" dirty="0" err="1"/>
              <a:t>Инклюзион</a:t>
            </a:r>
            <a:r>
              <a:rPr lang="ru-RU" dirty="0"/>
              <a:t>, Город: Екатеринбург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Школа. </a:t>
            </a:r>
            <a:r>
              <a:rPr lang="ru-RU" dirty="0" err="1"/>
              <a:t>Инклюзион</a:t>
            </a:r>
            <a:r>
              <a:rPr lang="ru-RU" dirty="0"/>
              <a:t>, Город: Казань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Школа. </a:t>
            </a:r>
            <a:r>
              <a:rPr lang="ru-RU" dirty="0" err="1"/>
              <a:t>Инклюзион</a:t>
            </a:r>
            <a:r>
              <a:rPr lang="ru-RU" dirty="0"/>
              <a:t>, Город: Москва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Школа. </a:t>
            </a:r>
            <a:r>
              <a:rPr lang="ru-RU" dirty="0" err="1"/>
              <a:t>Инклюзион</a:t>
            </a:r>
            <a:r>
              <a:rPr lang="ru-RU" dirty="0"/>
              <a:t>, Город: Новосибирск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/>
              <a:t>Школа. </a:t>
            </a:r>
            <a:r>
              <a:rPr lang="ru-RU" dirty="0" err="1"/>
              <a:t>Инклюзион</a:t>
            </a:r>
            <a:r>
              <a:rPr lang="ru-RU" dirty="0"/>
              <a:t>, Город: Санкт-Петербург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B6417-A04F-4413-9AD2-061EC5C24AD4}"/>
              </a:ext>
            </a:extLst>
          </p:cNvPr>
          <p:cNvSpPr txBox="1"/>
          <p:nvPr/>
        </p:nvSpPr>
        <p:spPr>
          <a:xfrm>
            <a:off x="5794364" y="5264221"/>
            <a:ext cx="45507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/>
              <a:t>95</a:t>
            </a:r>
            <a:r>
              <a:rPr lang="ru-RU" b="1"/>
              <a:t> </a:t>
            </a:r>
            <a:r>
              <a:rPr lang="ru-RU" b="1" dirty="0"/>
              <a:t>школ искусств и интернатов для детей с нарушениями зрений</a:t>
            </a:r>
          </a:p>
        </p:txBody>
      </p:sp>
    </p:spTree>
    <p:extLst>
      <p:ext uri="{BB962C8B-B14F-4D97-AF65-F5344CB8AC3E}">
        <p14:creationId xmlns:p14="http://schemas.microsoft.com/office/powerpoint/2010/main" val="356383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/>
          </a:bodyPr>
          <a:lstStyle/>
          <a:p>
            <a:pPr algn="r"/>
            <a:r>
              <a:rPr lang="ru-RU" sz="1800" b="1" dirty="0">
                <a:solidFill>
                  <a:srgbClr val="00548B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Предпосылки к теме доклада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2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29219" y="1705783"/>
            <a:ext cx="11284283" cy="3570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0070C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2" y="1974246"/>
            <a:ext cx="6175543" cy="30714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20988" y="1875581"/>
            <a:ext cx="51367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Международное агентство по профилактике слепоты: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незрячих и слабовидящих насчитывается более 210 тысяч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722494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Создание и изготовление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r>
              <a:rPr lang="en-US" sz="7200" b="1" dirty="0">
                <a:solidFill>
                  <a:srgbClr val="00548B"/>
                </a:solidFill>
              </a:rPr>
              <a:t>. </a:t>
            </a:r>
            <a:endParaRPr lang="ru-RU" sz="72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Перспективы развития отрасли.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20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0B6417-A04F-4413-9AD2-061EC5C24AD4}"/>
              </a:ext>
            </a:extLst>
          </p:cNvPr>
          <p:cNvSpPr txBox="1"/>
          <p:nvPr/>
        </p:nvSpPr>
        <p:spPr>
          <a:xfrm>
            <a:off x="619728" y="1208524"/>
            <a:ext cx="544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Развитие тактильной картографии с использованием современных технологий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8" y="1854855"/>
            <a:ext cx="6057900" cy="4099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0B6417-A04F-4413-9AD2-061EC5C24AD4}"/>
              </a:ext>
            </a:extLst>
          </p:cNvPr>
          <p:cNvSpPr txBox="1"/>
          <p:nvPr/>
        </p:nvSpPr>
        <p:spPr>
          <a:xfrm>
            <a:off x="5686601" y="1208524"/>
            <a:ext cx="544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Сопутствующие направления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9777" y="1638251"/>
            <a:ext cx="37203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Психология;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Дефектология;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Нейрофизиология;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Тифлопедагогика;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Геоинформатика</a:t>
            </a:r>
            <a:r>
              <a:rPr lang="ru-RU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Когнитивная география;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09904" y="4272677"/>
            <a:ext cx="43589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Выбор ЦА;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Проработка локализации ЦА;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Проработка необходимой и желаемой картографической продукции;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Расчет предположительного числа пользователей;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Выбор материалов для производства;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Апробация на </a:t>
            </a:r>
            <a:r>
              <a:rPr lang="ru-RU" dirty="0" err="1"/>
              <a:t>фокусгруппах</a:t>
            </a:r>
            <a:r>
              <a:rPr lang="ru-RU" dirty="0"/>
              <a:t>;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0B6417-A04F-4413-9AD2-061EC5C24AD4}"/>
              </a:ext>
            </a:extLst>
          </p:cNvPr>
          <p:cNvSpPr txBox="1"/>
          <p:nvPr/>
        </p:nvSpPr>
        <p:spPr>
          <a:xfrm>
            <a:off x="5686600" y="3854242"/>
            <a:ext cx="544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Необходимые действия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2776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Создание и изготовление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r>
              <a:rPr lang="en-US" sz="7200" b="1" dirty="0">
                <a:solidFill>
                  <a:srgbClr val="00548B"/>
                </a:solidFill>
              </a:rPr>
              <a:t>. </a:t>
            </a:r>
            <a:endParaRPr lang="ru-RU" sz="72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Перспективы развития отрасли.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21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08383" y="1292471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Области применения </a:t>
            </a:r>
            <a:r>
              <a:rPr lang="ru-RU" b="1" dirty="0" err="1"/>
              <a:t>тифлографических</a:t>
            </a:r>
            <a:r>
              <a:rPr lang="ru-RU" b="1" dirty="0"/>
              <a:t> карт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Образование – специализированные детские сады, школы, высшие учебные заведения, библиотеки для незрячих и слабовидящих.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Культура – музеи, парки, скверы, театры.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Производство – научно-исследовательские центры, предприятия и организации.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Органы власти и местного самоуправления – администрации поселений, мэрии.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Туризм – санатории, базы отдыха, тактильные зоопарки, туристические агентства и др.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Службы МЧС – планы эвакуаций, схемы этажей и др.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Транспорт – схемы движения общественного транспорта, перекрестков, размещение остановочных пунктов, светофоров для незрячих и др.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Реклама и продажи – карты размещения новостроек и планы квартир, планы магазинов, торговых центров и др.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Здравоохранение – корпуса больниц и клиник, научно-исследовательских центров, реабилитационных центров, аптек и др.</a:t>
            </a:r>
          </a:p>
        </p:txBody>
      </p:sp>
    </p:spTree>
    <p:extLst>
      <p:ext uri="{BB962C8B-B14F-4D97-AF65-F5344CB8AC3E}">
        <p14:creationId xmlns:p14="http://schemas.microsoft.com/office/powerpoint/2010/main" val="167525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17339" y="3602038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99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9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/>
          </a:bodyPr>
          <a:lstStyle/>
          <a:p>
            <a:pPr algn="r"/>
            <a:r>
              <a:rPr lang="ru-RU" sz="1800" b="1" dirty="0">
                <a:solidFill>
                  <a:srgbClr val="00548B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Предпосылки к теме доклада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3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6" y="967198"/>
            <a:ext cx="9081248" cy="5013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4053" y="6013189"/>
            <a:ext cx="735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*Доклад Академика РАН </a:t>
            </a:r>
            <a:r>
              <a:rPr lang="ru-RU" sz="1600" b="1" dirty="0"/>
              <a:t>В.В. </a:t>
            </a:r>
            <a:r>
              <a:rPr lang="ru-RU" sz="1600" b="1" dirty="0" err="1"/>
              <a:t>Нероева</a:t>
            </a:r>
            <a:endParaRPr lang="ru-RU" sz="1600" b="1" dirty="0"/>
          </a:p>
          <a:p>
            <a:r>
              <a:rPr lang="ru-RU" sz="1600" dirty="0"/>
              <a:t>Директора ФГБУ «НМИЦ глазных болезней им. Гельмгольца» Минздрава России. </a:t>
            </a:r>
          </a:p>
          <a:p>
            <a:r>
              <a:rPr lang="ru-RU" sz="1600" b="1" i="1" dirty="0"/>
              <a:t>Общероссийская Общественная Организация Врачей-Офтальмологов 2022</a:t>
            </a:r>
          </a:p>
        </p:txBody>
      </p:sp>
    </p:spTree>
    <p:extLst>
      <p:ext uri="{BB962C8B-B14F-4D97-AF65-F5344CB8AC3E}">
        <p14:creationId xmlns:p14="http://schemas.microsoft.com/office/powerpoint/2010/main" val="149648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AA0F104-9210-4668-BF2E-C29F4860C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63" y="1271269"/>
            <a:ext cx="3585184" cy="40540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Существующие технологии создания и изготовления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4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71606" y="1050938"/>
            <a:ext cx="3289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548B"/>
                </a:solidFill>
              </a:rPr>
              <a:t>Тактильный атлас 1837 года</a:t>
            </a:r>
            <a:endParaRPr lang="ru-RU" sz="2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8761D2-C63A-426D-A716-839A5FAAD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31" y="1627477"/>
            <a:ext cx="3071691" cy="390085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EDFA43-61DC-4465-A645-604A82E1D0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7" y="1193667"/>
            <a:ext cx="3641723" cy="41316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CD23687-35FC-417C-B41F-3B54847DF070}"/>
              </a:ext>
            </a:extLst>
          </p:cNvPr>
          <p:cNvSpPr txBox="1"/>
          <p:nvPr/>
        </p:nvSpPr>
        <p:spPr>
          <a:xfrm>
            <a:off x="2854821" y="5593627"/>
            <a:ext cx="677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Atlas of the United States, Printed for the Use of the Blind</a:t>
            </a:r>
          </a:p>
          <a:p>
            <a:pPr algn="ctr"/>
            <a:r>
              <a:rPr lang="en-US" b="1" dirty="0"/>
              <a:t>Authors: </a:t>
            </a:r>
            <a:r>
              <a:rPr lang="en-US" dirty="0"/>
              <a:t>Ruggles, Stephen P., Howe, Samuel Gridley</a:t>
            </a:r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B739C-55D2-4CD6-8081-63788A1D26F6}"/>
              </a:ext>
            </a:extLst>
          </p:cNvPr>
          <p:cNvSpPr txBox="1"/>
          <p:nvPr/>
        </p:nvSpPr>
        <p:spPr>
          <a:xfrm>
            <a:off x="76912" y="6259686"/>
            <a:ext cx="3289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David Rumsey Historical Map Collection</a:t>
            </a:r>
          </a:p>
          <a:p>
            <a:r>
              <a:rPr lang="en-US" sz="1400" i="1" u="sng" dirty="0"/>
              <a:t>https://www.davidrumsey.com/</a:t>
            </a:r>
            <a:endParaRPr lang="ru-RU" sz="1400" i="1" u="sng" dirty="0"/>
          </a:p>
        </p:txBody>
      </p:sp>
    </p:spTree>
    <p:extLst>
      <p:ext uri="{BB962C8B-B14F-4D97-AF65-F5344CB8AC3E}">
        <p14:creationId xmlns:p14="http://schemas.microsoft.com/office/powerpoint/2010/main" val="379066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Существующие технологии создания и изготовления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5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D5BD0-90E9-4538-A10F-CD59A6392BBE}"/>
              </a:ext>
            </a:extLst>
          </p:cNvPr>
          <p:cNvSpPr txBox="1"/>
          <p:nvPr/>
        </p:nvSpPr>
        <p:spPr>
          <a:xfrm>
            <a:off x="1845893" y="1269722"/>
            <a:ext cx="92294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Методы изготовления тактильных и </a:t>
            </a:r>
            <a:r>
              <a:rPr lang="ru-RU" sz="2000" b="1" dirty="0" err="1"/>
              <a:t>тифлографических</a:t>
            </a:r>
            <a:r>
              <a:rPr lang="ru-RU" sz="2000" b="1" dirty="0"/>
              <a:t> карт в настоящее время:</a:t>
            </a:r>
          </a:p>
          <a:p>
            <a:endParaRPr lang="ru-RU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На бумаге - метод печати на </a:t>
            </a:r>
            <a:r>
              <a:rPr lang="ru-RU" dirty="0" err="1"/>
              <a:t>микрокапсульной</a:t>
            </a:r>
            <a:r>
              <a:rPr lang="ru-RU" dirty="0"/>
              <a:t> бумаге; тиснение бумаги;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изготовление карт на полимерных материалах (</a:t>
            </a:r>
            <a:r>
              <a:rPr lang="ru-RU" dirty="0" err="1"/>
              <a:t>термоформирование</a:t>
            </a:r>
            <a:r>
              <a:rPr lang="ru-RU" dirty="0"/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УФ-принтеры, 3D-принтеры.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982919-7462-47DD-9834-1817AD84BE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6" y="3632249"/>
            <a:ext cx="2586626" cy="17151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174AF21-76D1-481A-A301-FDA7F5D92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4" y="5130965"/>
            <a:ext cx="2496081" cy="114536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9B3C3F-EB80-46E9-ADE5-754E286624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300" y="3429000"/>
            <a:ext cx="3247669" cy="28473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AF79B9-7018-48E6-A8F8-9B63B0929F8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6" t="26865" r="7918" b="7127"/>
          <a:stretch/>
        </p:blipFill>
        <p:spPr>
          <a:xfrm>
            <a:off x="7287423" y="2999574"/>
            <a:ext cx="3636859" cy="35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0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Существующие технологии создания и изготовления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r>
              <a:rPr lang="en-US" sz="7200" b="1" dirty="0">
                <a:solidFill>
                  <a:srgbClr val="00548B"/>
                </a:solidFill>
              </a:rPr>
              <a:t>. </a:t>
            </a:r>
            <a:r>
              <a:rPr lang="ru-RU" sz="7200" b="1" dirty="0">
                <a:solidFill>
                  <a:srgbClr val="00548B"/>
                </a:solidFill>
              </a:rPr>
              <a:t>Отечественный опыт.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6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D5BD0-90E9-4538-A10F-CD59A6392BBE}"/>
              </a:ext>
            </a:extLst>
          </p:cNvPr>
          <p:cNvSpPr txBox="1"/>
          <p:nvPr/>
        </p:nvSpPr>
        <p:spPr>
          <a:xfrm>
            <a:off x="1321981" y="974657"/>
            <a:ext cx="9946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Научные труды:</a:t>
            </a:r>
          </a:p>
          <a:p>
            <a:endParaRPr lang="ru-RU" sz="2000" b="1" dirty="0"/>
          </a:p>
          <a:p>
            <a:pPr algn="ctr"/>
            <a:r>
              <a:rPr lang="ru-RU" u="sng" dirty="0" err="1"/>
              <a:t>СГУГиТ</a:t>
            </a:r>
            <a:r>
              <a:rPr lang="ru-RU" u="sng" dirty="0"/>
              <a:t>, Андрюхина Ю</a:t>
            </a:r>
            <a:r>
              <a:rPr lang="en-US" u="sng" dirty="0"/>
              <a:t>.</a:t>
            </a:r>
            <a:r>
              <a:rPr lang="ru-RU" u="sng" dirty="0"/>
              <a:t> Н</a:t>
            </a:r>
            <a:r>
              <a:rPr lang="en-US" u="sng" dirty="0"/>
              <a:t>. “</a:t>
            </a:r>
            <a:r>
              <a:rPr lang="ru-RU" u="sng" dirty="0"/>
              <a:t>Разработка методики создания тактильных карт с применением геоинформационных систем и аддитивных технологий</a:t>
            </a:r>
            <a:r>
              <a:rPr lang="en-US" u="sng" dirty="0"/>
              <a:t>”</a:t>
            </a:r>
            <a:endParaRPr lang="ru-RU" dirty="0"/>
          </a:p>
          <a:p>
            <a:endParaRPr lang="ru-RU" dirty="0"/>
          </a:p>
          <a:p>
            <a:r>
              <a:rPr lang="ru-RU" dirty="0"/>
              <a:t>Этапы методики: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Подготовительный этап</a:t>
            </a:r>
          </a:p>
          <a:p>
            <a:r>
              <a:rPr lang="ru-RU" dirty="0"/>
              <a:t>а) составление технического задания на разработку тактильного картографического произведения;</a:t>
            </a:r>
          </a:p>
          <a:p>
            <a:r>
              <a:rPr lang="ru-RU" dirty="0"/>
              <a:t>б) определение границ и масштаба тактильного картографического материала;</a:t>
            </a:r>
          </a:p>
          <a:p>
            <a:r>
              <a:rPr lang="ru-RU" dirty="0"/>
              <a:t>в) тип тактильного картографического материала (карта, план, схема);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Подготовка цифровой карты</a:t>
            </a:r>
          </a:p>
          <a:p>
            <a:r>
              <a:rPr lang="ru-RU" dirty="0"/>
              <a:t>а) использование ранее созданной цифровой карты;</a:t>
            </a:r>
          </a:p>
          <a:p>
            <a:r>
              <a:rPr lang="ru-RU" dirty="0"/>
              <a:t>б) создание новой цифровой карты;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Преобразование цифровой карты в трехмерную модель тактильной карты (плана, схемы)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/>
              <a:t>Печать тактильной карты (плана, схемы) на 3D-принтере</a:t>
            </a:r>
          </a:p>
          <a:p>
            <a:r>
              <a:rPr lang="ru-RU" dirty="0"/>
              <a:t>а) выбор типа пластика для печати карты;</a:t>
            </a:r>
          </a:p>
          <a:p>
            <a:r>
              <a:rPr lang="ru-RU" dirty="0"/>
              <a:t>б) настройка параметров печати;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65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Существующие технологии создания и изготовления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r>
              <a:rPr lang="en-US" sz="7200" b="1" dirty="0">
                <a:solidFill>
                  <a:srgbClr val="00548B"/>
                </a:solidFill>
              </a:rPr>
              <a:t>. </a:t>
            </a:r>
            <a:r>
              <a:rPr lang="ru-RU" sz="7200" b="1" dirty="0">
                <a:solidFill>
                  <a:srgbClr val="00548B"/>
                </a:solidFill>
              </a:rPr>
              <a:t>Отечественный опыт.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7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91" y="1415387"/>
            <a:ext cx="2955927" cy="21848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3" y="2585561"/>
            <a:ext cx="5078130" cy="34697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39" y="2598525"/>
            <a:ext cx="4790043" cy="34999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77242" y="979139"/>
            <a:ext cx="535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Типовой макет компоновки тактильной карты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283" y="1564939"/>
            <a:ext cx="3916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Макет тактильной карты административно-территориального деления Новосибирской области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1254" y="1776195"/>
            <a:ext cx="391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Макет тактильной карты дорожной сети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7036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Существующие технологии создания и изготовления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r>
              <a:rPr lang="en-US" sz="7200" b="1" dirty="0">
                <a:solidFill>
                  <a:srgbClr val="00548B"/>
                </a:solidFill>
              </a:rPr>
              <a:t>. </a:t>
            </a:r>
            <a:r>
              <a:rPr lang="ru-RU" sz="7200" b="1" dirty="0">
                <a:solidFill>
                  <a:srgbClr val="00548B"/>
                </a:solidFill>
              </a:rPr>
              <a:t>Отечественный опыт.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8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D5BD0-90E9-4538-A10F-CD59A6392BBE}"/>
              </a:ext>
            </a:extLst>
          </p:cNvPr>
          <p:cNvSpPr txBox="1"/>
          <p:nvPr/>
        </p:nvSpPr>
        <p:spPr>
          <a:xfrm>
            <a:off x="977207" y="1054279"/>
            <a:ext cx="994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Научные труды:</a:t>
            </a:r>
            <a:r>
              <a:rPr lang="en-US" sz="2000" b="1" dirty="0"/>
              <a:t> </a:t>
            </a:r>
            <a:r>
              <a:rPr lang="ru-RU" sz="2000" u="sng" dirty="0"/>
              <a:t>Институт географии РАН, Медведев А.А. «Создание тактильных и </a:t>
            </a:r>
            <a:r>
              <a:rPr lang="ru-RU" sz="2000" u="sng" dirty="0" err="1"/>
              <a:t>тифлографических</a:t>
            </a:r>
            <a:r>
              <a:rPr lang="ru-RU" sz="2000" u="sng" dirty="0"/>
              <a:t> карт»</a:t>
            </a:r>
            <a:r>
              <a:rPr lang="ru-RU" sz="2000" dirty="0"/>
              <a:t>;</a:t>
            </a:r>
          </a:p>
          <a:p>
            <a:endParaRPr lang="ru-RU" sz="2000" dirty="0"/>
          </a:p>
          <a:p>
            <a:endParaRPr lang="ru-RU" sz="20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1C0D9D-1DE8-4F01-9375-890D0F2370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5" r="26601"/>
          <a:stretch/>
        </p:blipFill>
        <p:spPr>
          <a:xfrm>
            <a:off x="2333423" y="1945901"/>
            <a:ext cx="3362351" cy="4784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77" y="1945901"/>
            <a:ext cx="3959933" cy="46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4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7339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100" y="391849"/>
            <a:ext cx="8580753" cy="409675"/>
          </a:xfrm>
        </p:spPr>
        <p:txBody>
          <a:bodyPr anchor="ctr">
            <a:normAutofit fontScale="25000" lnSpcReduction="20000"/>
          </a:bodyPr>
          <a:lstStyle/>
          <a:p>
            <a:pPr algn="r"/>
            <a:endParaRPr lang="ru-RU" sz="1800" b="1" dirty="0">
              <a:solidFill>
                <a:srgbClr val="00548B"/>
              </a:solidFill>
            </a:endParaRPr>
          </a:p>
          <a:p>
            <a:pPr algn="r"/>
            <a:r>
              <a:rPr lang="ru-RU" sz="7200" b="1" dirty="0">
                <a:solidFill>
                  <a:srgbClr val="00548B"/>
                </a:solidFill>
              </a:rPr>
              <a:t>Существующие технологии создания и изготовления тактильных и </a:t>
            </a:r>
            <a:r>
              <a:rPr lang="ru-RU" sz="7200" b="1" dirty="0" err="1">
                <a:solidFill>
                  <a:srgbClr val="00548B"/>
                </a:solidFill>
              </a:rPr>
              <a:t>тифлографических</a:t>
            </a:r>
            <a:r>
              <a:rPr lang="ru-RU" sz="7200" b="1" dirty="0">
                <a:solidFill>
                  <a:srgbClr val="00548B"/>
                </a:solidFill>
              </a:rPr>
              <a:t> карт</a:t>
            </a:r>
            <a:r>
              <a:rPr lang="en-US" sz="7200" b="1" dirty="0">
                <a:solidFill>
                  <a:srgbClr val="00548B"/>
                </a:solidFill>
              </a:rPr>
              <a:t>. </a:t>
            </a:r>
            <a:r>
              <a:rPr lang="ru-RU" sz="7200" b="1" dirty="0">
                <a:solidFill>
                  <a:srgbClr val="00548B"/>
                </a:solidFill>
              </a:rPr>
              <a:t>Зарубежный опыт.</a:t>
            </a:r>
            <a:endParaRPr lang="ru-RU" sz="72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ru-RU" sz="1800" b="1" dirty="0">
              <a:solidFill>
                <a:srgbClr val="00548B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7" y="391849"/>
            <a:ext cx="2524125" cy="4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83" y="5954415"/>
            <a:ext cx="505926" cy="5668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68782" y="6055292"/>
            <a:ext cx="505927" cy="365125"/>
          </a:xfrm>
        </p:spPr>
        <p:txBody>
          <a:bodyPr/>
          <a:lstStyle/>
          <a:p>
            <a:pPr algn="ctr"/>
            <a:fld id="{7241DF2C-F9DB-4519-8BEF-17A0D67F4937}" type="slidenum">
              <a:rPr lang="ru-RU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9</a:t>
            </a:fld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9728" y="1000076"/>
            <a:ext cx="11366326" cy="135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D5BD0-90E9-4538-A10F-CD59A6392BBE}"/>
              </a:ext>
            </a:extLst>
          </p:cNvPr>
          <p:cNvSpPr txBox="1"/>
          <p:nvPr/>
        </p:nvSpPr>
        <p:spPr>
          <a:xfrm>
            <a:off x="417246" y="1059120"/>
            <a:ext cx="10294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Научные труды:</a:t>
            </a:r>
          </a:p>
          <a:p>
            <a:endParaRPr lang="ru-RU" sz="2000" b="1" dirty="0"/>
          </a:p>
          <a:p>
            <a:pPr algn="ctr"/>
            <a:endParaRPr lang="ru-RU" u="sng" dirty="0"/>
          </a:p>
          <a:p>
            <a:pPr algn="ctr"/>
            <a:endParaRPr lang="ru-RU" u="sng" dirty="0"/>
          </a:p>
          <a:p>
            <a:pPr algn="ctr"/>
            <a:endParaRPr lang="ru-RU" u="sng" dirty="0"/>
          </a:p>
          <a:p>
            <a:pPr algn="ctr"/>
            <a:endParaRPr lang="ru-RU" u="sng" dirty="0"/>
          </a:p>
          <a:p>
            <a:pPr algn="ctr"/>
            <a:endParaRPr lang="ru-RU" u="sng" dirty="0"/>
          </a:p>
          <a:p>
            <a:r>
              <a:rPr lang="en-US" sz="2000" u="sng" dirty="0" err="1"/>
              <a:t>FluxMarker</a:t>
            </a:r>
            <a:r>
              <a:rPr lang="en-US" sz="2000" u="sng" dirty="0"/>
              <a:t>: Enhancing Tactile Graphics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D70A3-D889-4E80-9785-57F7548906E9}"/>
              </a:ext>
            </a:extLst>
          </p:cNvPr>
          <p:cNvSpPr txBox="1"/>
          <p:nvPr/>
        </p:nvSpPr>
        <p:spPr>
          <a:xfrm>
            <a:off x="2530900" y="6396541"/>
            <a:ext cx="403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https://youtu.be/VbwIZ9V6i_g</a:t>
            </a:r>
            <a:endParaRPr lang="ru-RU" sz="1400" i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4AC4AE-24D2-4700-9328-5319C5933D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3" y="1659608"/>
            <a:ext cx="3184065" cy="1111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A83E0B-C85F-4210-99F4-80A9414EAEA7}"/>
              </a:ext>
            </a:extLst>
          </p:cNvPr>
          <p:cNvSpPr txBox="1"/>
          <p:nvPr/>
        </p:nvSpPr>
        <p:spPr>
          <a:xfrm>
            <a:off x="525100" y="6189219"/>
            <a:ext cx="380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Associated Researchers</a:t>
            </a:r>
            <a:r>
              <a:rPr lang="ru-RU" sz="1400" dirty="0"/>
              <a:t>:</a:t>
            </a:r>
          </a:p>
          <a:p>
            <a:r>
              <a:rPr lang="en-US" sz="1400" dirty="0"/>
              <a:t>Mark D. Gross</a:t>
            </a:r>
            <a:r>
              <a:rPr lang="ru-RU" sz="1400" dirty="0"/>
              <a:t>, </a:t>
            </a:r>
            <a:r>
              <a:rPr lang="en-US" sz="1400" dirty="0"/>
              <a:t>Ryo Suzuki</a:t>
            </a:r>
            <a:endParaRPr lang="ru-RU" sz="1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F1CCB6-6B20-469B-8587-26891AE0B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11" y="1494756"/>
            <a:ext cx="4425004" cy="15617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B1EF1E4-B187-4EEC-808E-58B844FD61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03" y="1494756"/>
            <a:ext cx="4208566" cy="15000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23D0E15-6019-4E2C-ADC7-48D57230DD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04" y="3633153"/>
            <a:ext cx="6108014" cy="23649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8A99F41-06BB-469F-97E6-3CF322DAE9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8" y="3483711"/>
            <a:ext cx="4245111" cy="26638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2617FFB-DAFA-4546-80E7-88D1EBDD6CEE}"/>
              </a:ext>
            </a:extLst>
          </p:cNvPr>
          <p:cNvSpPr txBox="1"/>
          <p:nvPr/>
        </p:nvSpPr>
        <p:spPr>
          <a:xfrm>
            <a:off x="8295689" y="6019942"/>
            <a:ext cx="3069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Устройство</a:t>
            </a:r>
            <a:r>
              <a:rPr lang="en-US" sz="1600" dirty="0"/>
              <a:t> PIAF (Picture In Flash)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90890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7581</TotalTime>
  <Words>1269</Words>
  <Application>Microsoft Office PowerPoint</Application>
  <PresentationFormat>Широкоэкранный</PresentationFormat>
  <Paragraphs>229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Wingdings</vt:lpstr>
      <vt:lpstr>Тема Office</vt:lpstr>
      <vt:lpstr>Обзор современных технологий создания и изготовления тактильных и тифлографических карт. Перспективы развития отрасли.   Инженер-исследователь Центра научно-технологического развития                                         АО «Роскартография», аспирант кафедры космического мониторинга и экологии МИИГАИК Митрофанова Анастасия Ивановна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ЗАГОЛОВКА ПРИМЕР ЗАГОЛОВКА</dc:title>
  <dc:creator>Ivan</dc:creator>
  <cp:lastModifiedBy>Николай Чумак</cp:lastModifiedBy>
  <cp:revision>117</cp:revision>
  <dcterms:created xsi:type="dcterms:W3CDTF">2022-02-28T06:25:48Z</dcterms:created>
  <dcterms:modified xsi:type="dcterms:W3CDTF">2023-10-17T13:03:36Z</dcterms:modified>
</cp:coreProperties>
</file>