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3" r:id="rId1"/>
    <p:sldMasterId id="2147484029" r:id="rId2"/>
  </p:sldMasterIdLst>
  <p:notesMasterIdLst>
    <p:notesMasterId r:id="rId18"/>
  </p:notesMasterIdLst>
  <p:sldIdLst>
    <p:sldId id="2145707793" r:id="rId3"/>
    <p:sldId id="2145707794" r:id="rId4"/>
    <p:sldId id="2145707832" r:id="rId5"/>
    <p:sldId id="2145707812" r:id="rId6"/>
    <p:sldId id="2145707813" r:id="rId7"/>
    <p:sldId id="2145707842" r:id="rId8"/>
    <p:sldId id="2145707841" r:id="rId9"/>
    <p:sldId id="2145707815" r:id="rId10"/>
    <p:sldId id="2145707816" r:id="rId11"/>
    <p:sldId id="2145707827" r:id="rId12"/>
    <p:sldId id="2145707817" r:id="rId13"/>
    <p:sldId id="2145707834" r:id="rId14"/>
    <p:sldId id="2145707843" r:id="rId15"/>
    <p:sldId id="2145707840" r:id="rId16"/>
    <p:sldId id="2145707821" r:id="rId17"/>
  </p:sldIdLst>
  <p:sldSz cx="12192000" cy="6858000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B14AFE-7916-A94C-A7E0-63F59580B880}">
          <p14:sldIdLst>
            <p14:sldId id="2145707793"/>
            <p14:sldId id="2145707794"/>
            <p14:sldId id="2145707832"/>
            <p14:sldId id="2145707812"/>
            <p14:sldId id="2145707813"/>
            <p14:sldId id="2145707842"/>
            <p14:sldId id="2145707841"/>
            <p14:sldId id="2145707815"/>
            <p14:sldId id="2145707816"/>
            <p14:sldId id="2145707827"/>
            <p14:sldId id="2145707817"/>
            <p14:sldId id="2145707834"/>
            <p14:sldId id="2145707843"/>
            <p14:sldId id="2145707840"/>
            <p14:sldId id="2145707821"/>
          </p14:sldIdLst>
        </p14:section>
      </p14:sectionLst>
    </p:ext>
    <p:ext uri="{EFAFB233-063F-42B5-8137-9DF3F51BA10A}">
      <p15:sldGuideLst xmlns:p15="http://schemas.microsoft.com/office/powerpoint/2012/main">
        <p15:guide id="1" pos="7355" userDrawn="1">
          <p15:clr>
            <a:srgbClr val="A4A3A4"/>
          </p15:clr>
        </p15:guide>
        <p15:guide id="4" pos="325" userDrawn="1">
          <p15:clr>
            <a:srgbClr val="A4A3A4"/>
          </p15:clr>
        </p15:guide>
        <p15:guide id="6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  <p:cmAuthor id="2" name="Home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2290F2"/>
    <a:srgbClr val="00CAFF"/>
    <a:srgbClr val="595959"/>
    <a:srgbClr val="7CBCFF"/>
    <a:srgbClr val="FF6600"/>
    <a:srgbClr val="34D7D5"/>
    <a:srgbClr val="018CFF"/>
    <a:srgbClr val="2994FF"/>
    <a:srgbClr val="12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4" autoAdjust="0"/>
    <p:restoredTop sz="94389" autoAdjust="0"/>
  </p:normalViewPr>
  <p:slideViewPr>
    <p:cSldViewPr snapToGrid="0" snapToObjects="1">
      <p:cViewPr varScale="1">
        <p:scale>
          <a:sx n="77" d="100"/>
          <a:sy n="77" d="100"/>
        </p:scale>
        <p:origin x="720" y="62"/>
      </p:cViewPr>
      <p:guideLst>
        <p:guide pos="7355"/>
        <p:guide pos="325"/>
        <p:guide orient="horz" pos="2137"/>
      </p:guideLst>
    </p:cSldViewPr>
  </p:slideViewPr>
  <p:outlineViewPr>
    <p:cViewPr>
      <p:scale>
        <a:sx n="33" d="100"/>
        <a:sy n="33" d="100"/>
      </p:scale>
      <p:origin x="0" y="-211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6"/>
            <a:ext cx="2949786" cy="498692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41" y="6"/>
            <a:ext cx="2949786" cy="498692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671CFA20-F97D-45EC-A6F3-A5F4AACF7E44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83312"/>
            <a:ext cx="5445760" cy="3913615"/>
          </a:xfrm>
          <a:prstGeom prst="rect">
            <a:avLst/>
          </a:prstGeom>
        </p:spPr>
        <p:txBody>
          <a:bodyPr vert="horz" lIns="91477" tIns="45738" rIns="91477" bIns="457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440647"/>
            <a:ext cx="2949786" cy="498691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41" y="9440647"/>
            <a:ext cx="2949786" cy="498691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7D0D4969-BADF-40A8-9B13-4FEDA6B1E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9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4969-BADF-40A8-9B13-4FEDA6B1EA6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2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9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8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strike="noStrike" spc="-1" baseline="0" dirty="0" smtClean="0">
                <a:solidFill>
                  <a:srgbClr val="000000"/>
                </a:solidFill>
                <a:latin typeface="Arial"/>
              </a:rPr>
              <a:t>В перспективе до 2030 года планируется создать в общей сложности 300 пунктов ФАГС.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00000"/>
                </a:solidFill>
                <a:latin typeface="+mn-lt"/>
              </a:rPr>
              <a:t>Принимая во внимание изменяющиеся требования к точности и надежности </a:t>
            </a:r>
            <a:r>
              <a:rPr lang="ru-RU" sz="1200" dirty="0" err="1" smtClean="0">
                <a:solidFill>
                  <a:srgbClr val="000000"/>
                </a:solidFill>
                <a:latin typeface="+mn-lt"/>
              </a:rPr>
              <a:t>местоопределения</a:t>
            </a:r>
            <a:r>
              <a:rPr lang="ru-RU" sz="1200" dirty="0" smtClean="0">
                <a:solidFill>
                  <a:srgbClr val="000000"/>
                </a:solidFill>
                <a:latin typeface="+mn-lt"/>
              </a:rPr>
              <a:t>, а также потребность в более плотном покрытии в рамках некоторых регионов, сеть ФАГС требует дальнейшего развития в направлении увеличения числа станций.</a:t>
            </a:r>
          </a:p>
          <a:p>
            <a:r>
              <a:rPr lang="ru-RU" sz="1200" b="1" dirty="0" smtClean="0">
                <a:solidFill>
                  <a:srgbClr val="595959"/>
                </a:solidFill>
              </a:rPr>
              <a:t>Планируемые пункты ФАГС можно разделить на следующие категории: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595959"/>
                </a:solidFill>
              </a:rPr>
              <a:t>столицы регионов РФ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595959"/>
                </a:solidFill>
              </a:rPr>
              <a:t>крупные города/городские агломерации с населением более 100 тыс.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595959"/>
                </a:solidFill>
              </a:rPr>
              <a:t>пункты вблизи береговой линии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595959"/>
                </a:solidFill>
              </a:rPr>
              <a:t>зона </a:t>
            </a:r>
            <a:r>
              <a:rPr lang="ru-RU" sz="1200" i="1" dirty="0" err="1" smtClean="0">
                <a:solidFill>
                  <a:srgbClr val="595959"/>
                </a:solidFill>
              </a:rPr>
              <a:t>постледникового</a:t>
            </a:r>
            <a:r>
              <a:rPr lang="ru-RU" sz="1200" i="1" dirty="0" smtClean="0">
                <a:solidFill>
                  <a:srgbClr val="595959"/>
                </a:solidFill>
              </a:rPr>
              <a:t> поднятия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595959"/>
                </a:solidFill>
              </a:rPr>
              <a:t>пункты вблизи геологических разломов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rgbClr val="595959"/>
                </a:solidFill>
              </a:rPr>
              <a:t>пункты в отдалённых территориях, повышающие равномерное покрытие станциями территорию страны</a:t>
            </a:r>
            <a:endParaRPr lang="ru-RU" sz="1200" b="0" strike="noStrike" spc="-1" dirty="0" smtClean="0">
              <a:solidFill>
                <a:srgbClr val="000000"/>
              </a:solidFill>
              <a:latin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42EE6-DE3D-4672-970E-D8A329B1066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914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6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E38BDAC-3B43-4DC5-A7A6-2D8289D222D8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xmlns="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81FC088D-D1AA-4942-A5CE-35DA68ADA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3"/>
          <a:stretch/>
        </p:blipFill>
        <p:spPr>
          <a:xfrm>
            <a:off x="387391" y="202346"/>
            <a:ext cx="885597" cy="914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54A75DC-21B1-4DE7-B1C9-63860B4D53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9B1D0C50-6095-4D3B-AB0A-2C71FED69013}"/>
              </a:ext>
            </a:extLst>
          </p:cNvPr>
          <p:cNvSpPr txBox="1"/>
          <p:nvPr userDrawn="1"/>
        </p:nvSpPr>
        <p:spPr>
          <a:xfrm>
            <a:off x="1237533" y="333448"/>
            <a:ext cx="1646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Rosreestr</a:t>
            </a:r>
          </a:p>
          <a:p>
            <a:r>
              <a:rPr lang="en-US" sz="900" dirty="0">
                <a:solidFill>
                  <a:schemeClr val="bg1"/>
                </a:solidFill>
              </a:rPr>
              <a:t>Federal Service for State Registration, Cadastre 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and Cartography</a:t>
            </a:r>
            <a:endParaRPr lang="ru-RU" sz="900" dirty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77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xmlns="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xmlns="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98A1CF8B-A32E-4032-847A-0187F2FC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69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23839"/>
            <a:ext cx="11335472" cy="471924"/>
          </a:xfrm>
          <a:prstGeom prst="rect">
            <a:avLst/>
          </a:prstGeom>
        </p:spPr>
        <p:txBody>
          <a:bodyPr/>
          <a:lstStyle>
            <a:lvl1pPr>
              <a:defRPr sz="2667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13751"/>
            <a:ext cx="10972800" cy="640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1A020-D9AB-D8DD-8E2E-E87B5B8D15DE}"/>
              </a:ext>
            </a:extLst>
          </p:cNvPr>
          <p:cNvSpPr txBox="1"/>
          <p:nvPr userDrawn="1"/>
        </p:nvSpPr>
        <p:spPr>
          <a:xfrm>
            <a:off x="11694160" y="250514"/>
            <a:ext cx="443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F4D4DBAD-8C87-2E46-9E0B-347DA8053D9D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84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xmlns="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xmlns="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FD4E993C-AAE6-4DAE-BC68-1D26D25B3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2"/>
          <a:stretch/>
        </p:blipFill>
        <p:spPr>
          <a:xfrm>
            <a:off x="387392" y="202346"/>
            <a:ext cx="850142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xmlns="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AF14FFB7-EDB6-46ED-ADDD-31AC09220EDE}"/>
              </a:ext>
            </a:extLst>
          </p:cNvPr>
          <p:cNvSpPr txBox="1"/>
          <p:nvPr userDrawn="1"/>
        </p:nvSpPr>
        <p:spPr>
          <a:xfrm>
            <a:off x="1237533" y="333448"/>
            <a:ext cx="1646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Rosreestr</a:t>
            </a:r>
          </a:p>
          <a:p>
            <a:r>
              <a:rPr lang="en-US" sz="900" dirty="0">
                <a:solidFill>
                  <a:schemeClr val="bg1"/>
                </a:solidFill>
              </a:rPr>
              <a:t>Federal Service for State Registration, Cadastre 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and Cartography</a:t>
            </a:r>
            <a:endParaRPr lang="ru-RU" sz="900" dirty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xmlns="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xmlns="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6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xmlns="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xmlns="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639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:a16="http://schemas.microsoft.com/office/drawing/2014/main" xmlns="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xmlns="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2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5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:a16="http://schemas.microsoft.com/office/drawing/2014/main" xmlns="" id="{3A645976-7A57-427B-B953-0FCCF78D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02348"/>
            <a:ext cx="2498383" cy="914353"/>
          </a:xfrm>
          <a:prstGeom prst="rect">
            <a:avLst/>
          </a:prstGeom>
        </p:spPr>
      </p:pic>
      <p:pic>
        <p:nvPicPr>
          <p:cNvPr id="16" name="Рисунок 12">
            <a:extLst>
              <a:ext uri="{FF2B5EF4-FFF2-40B4-BE49-F238E27FC236}">
                <a16:creationId xmlns:a16="http://schemas.microsoft.com/office/drawing/2014/main" xmlns="" id="{A746FD16-AFF1-46AF-B44F-039E4EA1E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2606" y="1"/>
            <a:ext cx="11559396" cy="685996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70E04043-47FA-4807-A461-9E4BEB63F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51" y="503150"/>
            <a:ext cx="6697452" cy="58517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7AF2ACF-3F8B-4E1A-A1DC-EE772C0D1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0661" y="1315429"/>
            <a:ext cx="3994231" cy="3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xmlns="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xmlns="" id="{FC12757C-C0AC-4FD9-8B96-452ADD6A9140}"/>
              </a:ext>
            </a:extLst>
          </p:cNvPr>
          <p:cNvSpPr/>
          <p:nvPr/>
        </p:nvSpPr>
        <p:spPr>
          <a:xfrm>
            <a:off x="-1" y="1906514"/>
            <a:ext cx="12202409" cy="302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9E9D2BC2-B4B2-4DE3-B844-A12ED413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5" y="151761"/>
            <a:ext cx="2500516" cy="915135"/>
          </a:xfrm>
          <a:prstGeom prst="rect">
            <a:avLst/>
          </a:prstGeom>
        </p:spPr>
      </p:pic>
      <p:pic>
        <p:nvPicPr>
          <p:cNvPr id="10" name="Рисунок 12">
            <a:extLst>
              <a:ext uri="{FF2B5EF4-FFF2-40B4-BE49-F238E27FC236}">
                <a16:creationId xmlns:a16="http://schemas.microsoft.com/office/drawing/2014/main" xmlns="" id="{741D2D1E-FD2D-4CC9-A796-B8F1EA62C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22737" y="2"/>
            <a:ext cx="11569265" cy="686582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B3EDBF59-574B-41B7-9E99-C2A78D509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51" y="503150"/>
            <a:ext cx="6697452" cy="58517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1F99B30B-DA95-4856-9A31-1BD87C5CD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0661" y="1315429"/>
            <a:ext cx="3994231" cy="3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ags" Target="../tags/tag7.xml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4.bin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5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xmlns="" id="{628CDE0F-CEF4-4D20-8F93-1EFA50CDB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9DE8448-79F6-4E64-8908-A1978A95A67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xmlns="" id="{3CCF2D9C-37A4-49FE-A982-490E5B54E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xmlns="" id="{C15CC6A5-3E80-402A-AAB1-001E0275706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7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xmlns="" id="{628CDE0F-CEF4-4D20-8F93-1EFA50CDB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9DE8448-79F6-4E64-8908-A1978A95A67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xmlns="" id="{3CCF2D9C-37A4-49FE-A982-490E5B54E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xmlns="" id="{C15CC6A5-3E80-402A-AAB1-001E0275706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4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gkipd.ru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99D8CA-4E5C-4A48-B708-EEEDBA134B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9248" y="6153909"/>
            <a:ext cx="5718175" cy="2047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Сочи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2023 г.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B436E1-75B9-494C-A8E2-2C1DA0749C8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8655" y="2235200"/>
            <a:ext cx="6613525" cy="2387600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/>
              <a:t>К новой реализации государственной геодезической системы отсчёта координат</a:t>
            </a:r>
            <a:endParaRPr lang="ru-RU" sz="3200" b="1" dirty="0"/>
          </a:p>
        </p:txBody>
      </p:sp>
      <p:pic>
        <p:nvPicPr>
          <p:cNvPr id="6" name="Graphic 22">
            <a:extLst>
              <a:ext uri="{FF2B5EF4-FFF2-40B4-BE49-F238E27FC236}">
                <a16:creationId xmlns:a16="http://schemas.microsoft.com/office/drawing/2014/main" xmlns="" id="{7085A2A0-280A-4D7E-8EE2-B62FC292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719" y="1972225"/>
            <a:ext cx="2973770" cy="299449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41E644C-2D24-4191-8F29-22C5F737BDCC}"/>
              </a:ext>
            </a:extLst>
          </p:cNvPr>
          <p:cNvSpPr txBox="1">
            <a:spLocks/>
          </p:cNvSpPr>
          <p:nvPr/>
        </p:nvSpPr>
        <p:spPr>
          <a:xfrm>
            <a:off x="122614" y="5141714"/>
            <a:ext cx="3894854" cy="10038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</a:rPr>
              <a:t>Лапшин Алексей Юрьевич</a:t>
            </a:r>
            <a:r>
              <a:rPr lang="en-US" sz="1400" b="1" dirty="0">
                <a:solidFill>
                  <a:schemeClr val="bg1"/>
                </a:solidFill>
              </a:rPr>
              <a:t/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Начальник отдела космической геодезии ППК «</a:t>
            </a:r>
            <a:r>
              <a:rPr lang="ru-RU" sz="1400" b="1" dirty="0" err="1">
                <a:solidFill>
                  <a:schemeClr val="bg1"/>
                </a:solidFill>
              </a:rPr>
              <a:t>Роскадастр</a:t>
            </a:r>
            <a:r>
              <a:rPr lang="ru-RU" sz="14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8" name="Рисунок 7" descr="roskadastr-logo">
            <a:extLst>
              <a:ext uri="{FF2B5EF4-FFF2-40B4-BE49-F238E27FC236}">
                <a16:creationId xmlns:a16="http://schemas.microsoft.com/office/drawing/2014/main" xmlns="" id="{9D86BB47-7E95-4DC1-A722-95C9342E5B6D}"/>
              </a:ext>
            </a:extLst>
          </p:cNvPr>
          <p:cNvPicPr/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68" y="296130"/>
            <a:ext cx="1926634" cy="3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4D24D4-B1E8-48A3-B7C2-EE3A416D0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83" y="145345"/>
            <a:ext cx="1810650" cy="66157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6065CF-4E68-4AE5-A341-FE0A1C179888}"/>
              </a:ext>
            </a:extLst>
          </p:cNvPr>
          <p:cNvSpPr txBox="1">
            <a:spLocks/>
          </p:cNvSpPr>
          <p:nvPr/>
        </p:nvSpPr>
        <p:spPr>
          <a:xfrm>
            <a:off x="4017468" y="5141713"/>
            <a:ext cx="3501403" cy="10038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1400" b="1" dirty="0" err="1">
                <a:solidFill>
                  <a:schemeClr val="bg1"/>
                </a:solidFill>
              </a:rPr>
              <a:t>Попадьёв</a:t>
            </a:r>
            <a:r>
              <a:rPr lang="ru-RU" sz="1400" b="1" dirty="0">
                <a:solidFill>
                  <a:schemeClr val="bg1"/>
                </a:solidFill>
              </a:rPr>
              <a:t> Виктор Валерьевич</a:t>
            </a:r>
            <a:r>
              <a:rPr lang="en-US" sz="1400" b="1" dirty="0">
                <a:solidFill>
                  <a:schemeClr val="bg1"/>
                </a:solidFill>
              </a:rPr>
              <a:t/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Начальник отдела геодезии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</a:rPr>
              <a:t>ППК «</a:t>
            </a:r>
            <a:r>
              <a:rPr lang="ru-RU" sz="1400" b="1" dirty="0" err="1">
                <a:solidFill>
                  <a:schemeClr val="bg1"/>
                </a:solidFill>
              </a:rPr>
              <a:t>Роскадастр</a:t>
            </a:r>
            <a:r>
              <a:rPr lang="ru-RU" sz="1400" b="1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725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6319" y="-8962"/>
            <a:ext cx="11745682" cy="8381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ФСГС</a:t>
            </a:r>
            <a:endParaRPr lang="ru-RU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xmlns="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2" name="Google Shape;1399;p120">
            <a:extLst>
              <a:ext uri="{FF2B5EF4-FFF2-40B4-BE49-F238E27FC236}">
                <a16:creationId xmlns:a16="http://schemas.microsoft.com/office/drawing/2014/main" xmlns="" id="{602FC1A6-E94B-45F6-92A3-E44E18C58974}"/>
              </a:ext>
            </a:extLst>
          </p:cNvPr>
          <p:cNvCxnSpPr>
            <a:cxnSpLocks/>
          </p:cNvCxnSpPr>
          <p:nvPr/>
        </p:nvCxnSpPr>
        <p:spPr>
          <a:xfrm>
            <a:off x="6096000" y="1707508"/>
            <a:ext cx="0" cy="231271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3" name="Google Shape;1399;p120">
            <a:extLst>
              <a:ext uri="{FF2B5EF4-FFF2-40B4-BE49-F238E27FC236}">
                <a16:creationId xmlns:a16="http://schemas.microsoft.com/office/drawing/2014/main" xmlns="" id="{9B96705A-FAD7-4143-9DA1-8299FEED1A70}"/>
              </a:ext>
            </a:extLst>
          </p:cNvPr>
          <p:cNvCxnSpPr>
            <a:cxnSpLocks/>
          </p:cNvCxnSpPr>
          <p:nvPr/>
        </p:nvCxnSpPr>
        <p:spPr>
          <a:xfrm flipH="1">
            <a:off x="3830353" y="1707508"/>
            <a:ext cx="300780" cy="222561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4" name="Google Shape;1399;p120">
            <a:extLst>
              <a:ext uri="{FF2B5EF4-FFF2-40B4-BE49-F238E27FC236}">
                <a16:creationId xmlns:a16="http://schemas.microsoft.com/office/drawing/2014/main" xmlns="" id="{E08EF3C8-413B-4906-B4C7-783BB0A28381}"/>
              </a:ext>
            </a:extLst>
          </p:cNvPr>
          <p:cNvCxnSpPr>
            <a:cxnSpLocks/>
          </p:cNvCxnSpPr>
          <p:nvPr/>
        </p:nvCxnSpPr>
        <p:spPr>
          <a:xfrm>
            <a:off x="7961486" y="1683653"/>
            <a:ext cx="409464" cy="236684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" name="Google Shape;1399;p120">
            <a:extLst>
              <a:ext uri="{FF2B5EF4-FFF2-40B4-BE49-F238E27FC236}">
                <a16:creationId xmlns:a16="http://schemas.microsoft.com/office/drawing/2014/main" xmlns="" id="{90557D61-C0BB-4120-B629-9D7363D642CE}"/>
              </a:ext>
            </a:extLst>
          </p:cNvPr>
          <p:cNvCxnSpPr>
            <a:cxnSpLocks/>
          </p:cNvCxnSpPr>
          <p:nvPr/>
        </p:nvCxnSpPr>
        <p:spPr>
          <a:xfrm flipH="1">
            <a:off x="1376205" y="2467641"/>
            <a:ext cx="1" cy="368723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7" name="Google Shape;1399;p120">
            <a:extLst>
              <a:ext uri="{FF2B5EF4-FFF2-40B4-BE49-F238E27FC236}">
                <a16:creationId xmlns:a16="http://schemas.microsoft.com/office/drawing/2014/main" xmlns="" id="{703E42E6-B2A0-47C0-A03E-25F0A5121209}"/>
              </a:ext>
            </a:extLst>
          </p:cNvPr>
          <p:cNvCxnSpPr>
            <a:cxnSpLocks/>
          </p:cNvCxnSpPr>
          <p:nvPr/>
        </p:nvCxnSpPr>
        <p:spPr>
          <a:xfrm flipH="1">
            <a:off x="3079711" y="2496848"/>
            <a:ext cx="1" cy="34438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8" name="Google Shape;1399;p120">
            <a:extLst>
              <a:ext uri="{FF2B5EF4-FFF2-40B4-BE49-F238E27FC236}">
                <a16:creationId xmlns:a16="http://schemas.microsoft.com/office/drawing/2014/main" xmlns="" id="{93546FBD-18B5-437B-B00A-364EE3511EB1}"/>
              </a:ext>
            </a:extLst>
          </p:cNvPr>
          <p:cNvCxnSpPr>
            <a:cxnSpLocks/>
          </p:cNvCxnSpPr>
          <p:nvPr/>
        </p:nvCxnSpPr>
        <p:spPr>
          <a:xfrm flipH="1">
            <a:off x="6096001" y="2460024"/>
            <a:ext cx="1" cy="39514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9" name="Google Shape;1399;p120">
            <a:extLst>
              <a:ext uri="{FF2B5EF4-FFF2-40B4-BE49-F238E27FC236}">
                <a16:creationId xmlns:a16="http://schemas.microsoft.com/office/drawing/2014/main" xmlns="" id="{05DCFAF2-D17D-4D9E-A2B4-9B762F31EA5B}"/>
              </a:ext>
            </a:extLst>
          </p:cNvPr>
          <p:cNvCxnSpPr>
            <a:cxnSpLocks/>
          </p:cNvCxnSpPr>
          <p:nvPr/>
        </p:nvCxnSpPr>
        <p:spPr>
          <a:xfrm>
            <a:off x="3801361" y="2467641"/>
            <a:ext cx="1096651" cy="406622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1" name="Google Shape;1399;p120">
            <a:extLst>
              <a:ext uri="{FF2B5EF4-FFF2-40B4-BE49-F238E27FC236}">
                <a16:creationId xmlns:a16="http://schemas.microsoft.com/office/drawing/2014/main" xmlns="" id="{D5D95EFD-4C82-4A16-A175-FD5F162335C2}"/>
              </a:ext>
            </a:extLst>
          </p:cNvPr>
          <p:cNvCxnSpPr>
            <a:cxnSpLocks/>
          </p:cNvCxnSpPr>
          <p:nvPr/>
        </p:nvCxnSpPr>
        <p:spPr>
          <a:xfrm flipH="1">
            <a:off x="7192652" y="2444526"/>
            <a:ext cx="1205061" cy="478728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5" name="Google Shape;1399;p120">
            <a:extLst>
              <a:ext uri="{FF2B5EF4-FFF2-40B4-BE49-F238E27FC236}">
                <a16:creationId xmlns:a16="http://schemas.microsoft.com/office/drawing/2014/main" xmlns="" id="{EC6328CE-7929-4090-BD0E-B0FA83A6D5AA}"/>
              </a:ext>
            </a:extLst>
          </p:cNvPr>
          <p:cNvCxnSpPr>
            <a:cxnSpLocks/>
          </p:cNvCxnSpPr>
          <p:nvPr/>
        </p:nvCxnSpPr>
        <p:spPr>
          <a:xfrm>
            <a:off x="9938672" y="2455227"/>
            <a:ext cx="0" cy="386001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6" name="Google Shape;1399;p120">
            <a:extLst>
              <a:ext uri="{FF2B5EF4-FFF2-40B4-BE49-F238E27FC236}">
                <a16:creationId xmlns:a16="http://schemas.microsoft.com/office/drawing/2014/main" xmlns="" id="{3D263656-C6DA-47F4-A85F-36A09EDDECAE}"/>
              </a:ext>
            </a:extLst>
          </p:cNvPr>
          <p:cNvCxnSpPr>
            <a:cxnSpLocks/>
          </p:cNvCxnSpPr>
          <p:nvPr/>
        </p:nvCxnSpPr>
        <p:spPr>
          <a:xfrm>
            <a:off x="9955492" y="3309014"/>
            <a:ext cx="0" cy="258769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8" name="Google Shape;1399;p120">
            <a:extLst>
              <a:ext uri="{FF2B5EF4-FFF2-40B4-BE49-F238E27FC236}">
                <a16:creationId xmlns:a16="http://schemas.microsoft.com/office/drawing/2014/main" xmlns="" id="{3A59616A-3034-4537-ABB2-51B6B7A1AD34}"/>
              </a:ext>
            </a:extLst>
          </p:cNvPr>
          <p:cNvCxnSpPr>
            <a:cxnSpLocks/>
          </p:cNvCxnSpPr>
          <p:nvPr/>
        </p:nvCxnSpPr>
        <p:spPr>
          <a:xfrm flipH="1">
            <a:off x="3079710" y="3326576"/>
            <a:ext cx="1" cy="27437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9" name="Google Shape;1399;p120">
            <a:extLst>
              <a:ext uri="{FF2B5EF4-FFF2-40B4-BE49-F238E27FC236}">
                <a16:creationId xmlns:a16="http://schemas.microsoft.com/office/drawing/2014/main" xmlns="" id="{7F830180-E76B-48F7-BE60-6AD65D277824}"/>
              </a:ext>
            </a:extLst>
          </p:cNvPr>
          <p:cNvCxnSpPr>
            <a:cxnSpLocks/>
          </p:cNvCxnSpPr>
          <p:nvPr/>
        </p:nvCxnSpPr>
        <p:spPr>
          <a:xfrm flipH="1">
            <a:off x="1390557" y="3321472"/>
            <a:ext cx="1" cy="262808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1" name="Google Shape;1399;p120">
            <a:extLst>
              <a:ext uri="{FF2B5EF4-FFF2-40B4-BE49-F238E27FC236}">
                <a16:creationId xmlns:a16="http://schemas.microsoft.com/office/drawing/2014/main" xmlns="" id="{8F3C8379-4BE6-4A90-9660-FE01BB3F5E0D}"/>
              </a:ext>
            </a:extLst>
          </p:cNvPr>
          <p:cNvCxnSpPr>
            <a:cxnSpLocks/>
          </p:cNvCxnSpPr>
          <p:nvPr/>
        </p:nvCxnSpPr>
        <p:spPr>
          <a:xfrm flipH="1">
            <a:off x="5377890" y="3326576"/>
            <a:ext cx="4232" cy="119662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3" name="Google Shape;1399;p120">
            <a:extLst>
              <a:ext uri="{FF2B5EF4-FFF2-40B4-BE49-F238E27FC236}">
                <a16:creationId xmlns:a16="http://schemas.microsoft.com/office/drawing/2014/main" xmlns="" id="{221869BE-89D0-4126-9762-3AEC25B35ACD}"/>
              </a:ext>
            </a:extLst>
          </p:cNvPr>
          <p:cNvCxnSpPr>
            <a:cxnSpLocks/>
          </p:cNvCxnSpPr>
          <p:nvPr/>
        </p:nvCxnSpPr>
        <p:spPr>
          <a:xfrm>
            <a:off x="6719371" y="3316608"/>
            <a:ext cx="0" cy="136268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5" name="Google Shape;1399;p120">
            <a:extLst>
              <a:ext uri="{FF2B5EF4-FFF2-40B4-BE49-F238E27FC236}">
                <a16:creationId xmlns:a16="http://schemas.microsoft.com/office/drawing/2014/main" xmlns="" id="{7014BAC7-ED8F-43ED-90F9-704E209A188E}"/>
              </a:ext>
            </a:extLst>
          </p:cNvPr>
          <p:cNvCxnSpPr>
            <a:cxnSpLocks/>
          </p:cNvCxnSpPr>
          <p:nvPr/>
        </p:nvCxnSpPr>
        <p:spPr>
          <a:xfrm>
            <a:off x="6741735" y="3909776"/>
            <a:ext cx="1" cy="10771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C3479778-5C43-494B-8A85-C74A8F685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>
          <a:xfrm>
            <a:off x="1390558" y="893546"/>
            <a:ext cx="9509414" cy="5341672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9387111" y="1062827"/>
            <a:ext cx="152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Более 2100</a:t>
            </a:r>
            <a:r>
              <a:rPr lang="ru-RU" dirty="0" smtClean="0">
                <a:solidFill>
                  <a:srgbClr val="39505E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6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63" y="19462"/>
            <a:ext cx="11710737" cy="838199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ФАГС + </a:t>
            </a:r>
            <a:r>
              <a:rPr lang="ru-RU" dirty="0" smtClean="0"/>
              <a:t>ФСГС</a:t>
            </a:r>
            <a:endParaRPr lang="ru-RU" dirty="0"/>
          </a:p>
        </p:txBody>
      </p:sp>
      <p:pic>
        <p:nvPicPr>
          <p:cNvPr id="92" name="Graphic 267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xmlns="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B842F9-CE70-4CDB-97D3-93E6B1CF2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71" y="1020858"/>
            <a:ext cx="9232777" cy="5193437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9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9B02FFA-7198-DC74-65E5-74785E73F57F}"/>
              </a:ext>
            </a:extLst>
          </p:cNvPr>
          <p:cNvSpPr txBox="1">
            <a:spLocks/>
          </p:cNvSpPr>
          <p:nvPr/>
        </p:nvSpPr>
        <p:spPr>
          <a:xfrm>
            <a:off x="699247" y="5"/>
            <a:ext cx="11492753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079473" algn="l"/>
              </a:tabLst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ru-RU" sz="2400" dirty="0" smtClean="0"/>
              <a:t>ОБРАБОТКА </a:t>
            </a:r>
            <a:r>
              <a:rPr lang="ru-RU" sz="2400" dirty="0"/>
              <a:t>ИЗМЕРЕНИЙ С ПУНКТОВ ВГС, СГС-1</a:t>
            </a:r>
            <a:r>
              <a:rPr lang="en-US" sz="2400" dirty="0"/>
              <a:t> </a:t>
            </a:r>
            <a:endParaRPr lang="ru-RU" sz="24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6BE66207-32E5-37C2-BECC-C25DF767C3EC}"/>
              </a:ext>
            </a:extLst>
          </p:cNvPr>
          <p:cNvGrpSpPr/>
          <p:nvPr/>
        </p:nvGrpSpPr>
        <p:grpSpPr>
          <a:xfrm>
            <a:off x="1570076" y="879469"/>
            <a:ext cx="9051847" cy="5404790"/>
            <a:chOff x="1570076" y="879469"/>
            <a:chExt cx="9051847" cy="540479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DB09B632-2823-0A62-76E2-98D522BCC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0076" y="879469"/>
              <a:ext cx="9051847" cy="5404790"/>
            </a:xfrm>
            <a:prstGeom prst="rect">
              <a:avLst/>
            </a:prstGeom>
            <a:effectLst>
              <a:outerShdw blurRad="63500" sx="102000" sy="102000" algn="ctr" rotWithShape="0">
                <a:schemeClr val="tx2">
                  <a:alpha val="40000"/>
                </a:scheme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241EF549-3A55-A8C0-C111-7C5EEF81F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64" t="87382" r="911"/>
            <a:stretch/>
          </p:blipFill>
          <p:spPr>
            <a:xfrm>
              <a:off x="8954488" y="5594913"/>
              <a:ext cx="1667435" cy="689346"/>
            </a:xfrm>
            <a:prstGeom prst="rect">
              <a:avLst/>
            </a:prstGeom>
          </p:spPr>
        </p:pic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BD7B54A1-5FA0-53EE-CB97-A72E10234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93442" y="6350036"/>
            <a:ext cx="3399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9505E"/>
                </a:solidFill>
              </a:rPr>
              <a:t>НИР «Геокарта-2030»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34713" y="838204"/>
            <a:ext cx="1585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2014-2022 гг.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71963" y="1359936"/>
            <a:ext cx="1672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ВГС – </a:t>
            </a:r>
            <a:r>
              <a:rPr lang="ru-RU" b="1" dirty="0" err="1" smtClean="0">
                <a:solidFill>
                  <a:srgbClr val="39505E"/>
                </a:solidFill>
              </a:rPr>
              <a:t>ок</a:t>
            </a:r>
            <a:r>
              <a:rPr lang="ru-RU" b="1" dirty="0" smtClean="0">
                <a:solidFill>
                  <a:srgbClr val="39505E"/>
                </a:solidFill>
              </a:rPr>
              <a:t>. 230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58917" y="1857416"/>
            <a:ext cx="2005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СГС-1 – </a:t>
            </a:r>
            <a:r>
              <a:rPr lang="ru-RU" b="1" dirty="0" err="1" smtClean="0">
                <a:solidFill>
                  <a:srgbClr val="39505E"/>
                </a:solidFill>
              </a:rPr>
              <a:t>ок</a:t>
            </a:r>
            <a:r>
              <a:rPr lang="ru-RU" b="1" dirty="0" smtClean="0">
                <a:solidFill>
                  <a:srgbClr val="39505E"/>
                </a:solidFill>
              </a:rPr>
              <a:t>. 1900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9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Перспективная схема развития сети ФАГС до 2030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0" y="1337480"/>
            <a:ext cx="7880179" cy="48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BB8187-BA71-4E9C-8489-1223BE8DD4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838201"/>
            <a:ext cx="12191999" cy="5480711"/>
          </a:xfrm>
          <a:prstGeom prst="rect">
            <a:avLst/>
          </a:prstGeom>
        </p:spPr>
      </p:pic>
      <p:sp>
        <p:nvSpPr>
          <p:cNvPr id="35" name="Google Shape;2216;p151">
            <a:extLst>
              <a:ext uri="{FF2B5EF4-FFF2-40B4-BE49-F238E27FC236}">
                <a16:creationId xmlns:a16="http://schemas.microsoft.com/office/drawing/2014/main" xmlns="" id="{26162893-5745-441B-B301-97B945D0DC57}"/>
              </a:ext>
            </a:extLst>
          </p:cNvPr>
          <p:cNvSpPr/>
          <p:nvPr/>
        </p:nvSpPr>
        <p:spPr>
          <a:xfrm>
            <a:off x="-3015" y="831864"/>
            <a:ext cx="12192000" cy="6024300"/>
          </a:xfrm>
          <a:prstGeom prst="rect">
            <a:avLst/>
          </a:prstGeom>
          <a:gradFill>
            <a:gsLst>
              <a:gs pos="0">
                <a:srgbClr val="0B82FF">
                  <a:alpha val="53725"/>
                </a:srgbClr>
              </a:gs>
              <a:gs pos="61000">
                <a:srgbClr val="0B82FF">
                  <a:alpha val="53725"/>
                </a:srgbClr>
              </a:gs>
              <a:gs pos="97000">
                <a:srgbClr val="49FEC4">
                  <a:alpha val="70588"/>
                </a:srgbClr>
              </a:gs>
              <a:gs pos="100000">
                <a:srgbClr val="49FEC4">
                  <a:alpha val="70588"/>
                </a:srgbClr>
              </a:gs>
            </a:gsLst>
            <a:lin ang="5999900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3901" y="3"/>
            <a:ext cx="12321517" cy="8381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СХЕМА СИСТЕМЫ ОТЧЕТА КООРДИНАТ</a:t>
            </a:r>
            <a:endParaRPr lang="ru-RU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xmlns="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1898;p137">
            <a:extLst>
              <a:ext uri="{FF2B5EF4-FFF2-40B4-BE49-F238E27FC236}">
                <a16:creationId xmlns:a16="http://schemas.microsoft.com/office/drawing/2014/main" xmlns="" id="{7056F43C-C410-4841-B91E-10247DE4ED7F}"/>
              </a:ext>
            </a:extLst>
          </p:cNvPr>
          <p:cNvSpPr/>
          <p:nvPr/>
        </p:nvSpPr>
        <p:spPr>
          <a:xfrm>
            <a:off x="649085" y="978493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ДИНАМИЧЕСКАЯ СИСТЕМА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1898;p137">
            <a:extLst>
              <a:ext uri="{FF2B5EF4-FFF2-40B4-BE49-F238E27FC236}">
                <a16:creationId xmlns:a16="http://schemas.microsoft.com/office/drawing/2014/main" xmlns="" id="{3CD32E39-AFBD-47A2-BE8F-728EB0B75B09}"/>
              </a:ext>
            </a:extLst>
          </p:cNvPr>
          <p:cNvSpPr/>
          <p:nvPr/>
        </p:nvSpPr>
        <p:spPr>
          <a:xfrm>
            <a:off x="5234518" y="978493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СТАТИЧЕСКАЯ СИСТЕМА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1898;p137">
            <a:extLst>
              <a:ext uri="{FF2B5EF4-FFF2-40B4-BE49-F238E27FC236}">
                <a16:creationId xmlns:a16="http://schemas.microsoft.com/office/drawing/2014/main" xmlns="" id="{6DD07125-CDC7-4ABC-9C0E-6F9785D8CF19}"/>
              </a:ext>
            </a:extLst>
          </p:cNvPr>
          <p:cNvSpPr/>
          <p:nvPr/>
        </p:nvSpPr>
        <p:spPr>
          <a:xfrm>
            <a:off x="9237895" y="973080"/>
            <a:ext cx="2578410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ГСК-2011, СК-95, СК-42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8">
            <a:extLst>
              <a:ext uri="{FF2B5EF4-FFF2-40B4-BE49-F238E27FC236}">
                <a16:creationId xmlns:a16="http://schemas.microsoft.com/office/drawing/2014/main" xmlns="" id="{E0218165-3133-4DCA-A779-EB27CB8D9BD5}"/>
              </a:ext>
            </a:extLst>
          </p:cNvPr>
          <p:cNvSpPr/>
          <p:nvPr/>
        </p:nvSpPr>
        <p:spPr>
          <a:xfrm>
            <a:off x="9647370" y="3089071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Сетка</a:t>
            </a:r>
          </a:p>
        </p:txBody>
      </p:sp>
      <p:cxnSp>
        <p:nvCxnSpPr>
          <p:cNvPr id="66" name="Google Shape;1399;p120">
            <a:extLst>
              <a:ext uri="{FF2B5EF4-FFF2-40B4-BE49-F238E27FC236}">
                <a16:creationId xmlns:a16="http://schemas.microsoft.com/office/drawing/2014/main" xmlns="" id="{3D263656-C6DA-47F4-A85F-36A09EDDECAE}"/>
              </a:ext>
            </a:extLst>
          </p:cNvPr>
          <p:cNvCxnSpPr>
            <a:cxnSpLocks/>
          </p:cNvCxnSpPr>
          <p:nvPr/>
        </p:nvCxnSpPr>
        <p:spPr>
          <a:xfrm>
            <a:off x="2244081" y="5469359"/>
            <a:ext cx="0" cy="322788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sp>
        <p:nvSpPr>
          <p:cNvPr id="37" name="Rectangle: Rounded Corners 34">
            <a:extLst>
              <a:ext uri="{FF2B5EF4-FFF2-40B4-BE49-F238E27FC236}">
                <a16:creationId xmlns:a16="http://schemas.microsoft.com/office/drawing/2014/main" xmlns="" id="{52DA1017-2644-42BD-877E-A04868EFCEEB}"/>
              </a:ext>
            </a:extLst>
          </p:cNvPr>
          <p:cNvSpPr/>
          <p:nvPr/>
        </p:nvSpPr>
        <p:spPr>
          <a:xfrm>
            <a:off x="657304" y="1825245"/>
            <a:ext cx="3115559" cy="3616976"/>
          </a:xfrm>
          <a:prstGeom prst="roundRect">
            <a:avLst>
              <a:gd name="adj" fmla="val 13311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9253">
              <a:defRPr/>
            </a:pPr>
            <a:endParaRPr lang="ru-RU" sz="2400" b="1" dirty="0">
              <a:solidFill>
                <a:srgbClr val="00CC99"/>
              </a:solidFill>
              <a:latin typeface="Arial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F752DF07-5088-37A1-AF9E-983D341ACBA2}"/>
              </a:ext>
            </a:extLst>
          </p:cNvPr>
          <p:cNvGrpSpPr/>
          <p:nvPr/>
        </p:nvGrpSpPr>
        <p:grpSpPr>
          <a:xfrm>
            <a:off x="1286079" y="2184153"/>
            <a:ext cx="1800000" cy="468000"/>
            <a:chOff x="1219542" y="2129562"/>
            <a:chExt cx="1892806" cy="468000"/>
          </a:xfrm>
        </p:grpSpPr>
        <p:sp>
          <p:nvSpPr>
            <p:cNvPr id="38" name="Google Shape;1170;p116">
              <a:extLst>
                <a:ext uri="{FF2B5EF4-FFF2-40B4-BE49-F238E27FC236}">
                  <a16:creationId xmlns:a16="http://schemas.microsoft.com/office/drawing/2014/main" xmlns="" id="{B0A89295-ACBE-492B-B8CB-5BE3B08EBBCD}"/>
                </a:ext>
              </a:extLst>
            </p:cNvPr>
            <p:cNvSpPr/>
            <p:nvPr/>
          </p:nvSpPr>
          <p:spPr>
            <a:xfrm>
              <a:off x="1219542" y="2129562"/>
              <a:ext cx="1892806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11B736A-84B5-4ADF-BD3C-7539DCFEA370}"/>
                </a:ext>
              </a:extLst>
            </p:cNvPr>
            <p:cNvSpPr txBox="1"/>
            <p:nvPr/>
          </p:nvSpPr>
          <p:spPr>
            <a:xfrm>
              <a:off x="1219542" y="2168182"/>
              <a:ext cx="1892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IGS</a:t>
              </a:r>
              <a:r>
                <a:rPr lang="ru-RU" dirty="0"/>
                <a:t>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E3BC26E-E7B4-3E33-7184-6529EDE7AA09}"/>
              </a:ext>
            </a:extLst>
          </p:cNvPr>
          <p:cNvGrpSpPr/>
          <p:nvPr/>
        </p:nvGrpSpPr>
        <p:grpSpPr>
          <a:xfrm>
            <a:off x="1267627" y="2927052"/>
            <a:ext cx="1800000" cy="523220"/>
            <a:chOff x="1569109" y="2689282"/>
            <a:chExt cx="1402479" cy="584956"/>
          </a:xfrm>
        </p:grpSpPr>
        <p:sp>
          <p:nvSpPr>
            <p:cNvPr id="49" name="Google Shape;1170;p116">
              <a:extLst>
                <a:ext uri="{FF2B5EF4-FFF2-40B4-BE49-F238E27FC236}">
                  <a16:creationId xmlns:a16="http://schemas.microsoft.com/office/drawing/2014/main" xmlns="" id="{01B5C391-4A6C-4836-A542-D8A444AE0002}"/>
                </a:ext>
              </a:extLst>
            </p:cNvPr>
            <p:cNvSpPr/>
            <p:nvPr/>
          </p:nvSpPr>
          <p:spPr>
            <a:xfrm>
              <a:off x="1576607" y="2740418"/>
              <a:ext cx="1394980" cy="52322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82DA068-CB91-455A-85CF-E57B731A30AE}"/>
                </a:ext>
              </a:extLst>
            </p:cNvPr>
            <p:cNvSpPr txBox="1"/>
            <p:nvPr/>
          </p:nvSpPr>
          <p:spPr>
            <a:xfrm>
              <a:off x="1569109" y="2689282"/>
              <a:ext cx="1402479" cy="584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ФАГС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000" dirty="0"/>
                <a:t>ОКР </a:t>
              </a:r>
              <a:r>
                <a:rPr lang="ru-RU" sz="1000" dirty="0" err="1"/>
                <a:t>Георелиф</a:t>
              </a:r>
              <a:r>
                <a:rPr lang="ru-RU" sz="1000" dirty="0"/>
                <a:t>-А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40097F58-EE56-295A-81E0-A698B2A708AD}"/>
              </a:ext>
            </a:extLst>
          </p:cNvPr>
          <p:cNvGrpSpPr/>
          <p:nvPr/>
        </p:nvGrpSpPr>
        <p:grpSpPr>
          <a:xfrm>
            <a:off x="1271061" y="3697539"/>
            <a:ext cx="1800000" cy="523220"/>
            <a:chOff x="1219538" y="3302288"/>
            <a:chExt cx="1800000" cy="523220"/>
          </a:xfrm>
        </p:grpSpPr>
        <p:sp>
          <p:nvSpPr>
            <p:cNvPr id="50" name="Google Shape;1170;p116">
              <a:extLst>
                <a:ext uri="{FF2B5EF4-FFF2-40B4-BE49-F238E27FC236}">
                  <a16:creationId xmlns:a16="http://schemas.microsoft.com/office/drawing/2014/main" xmlns="" id="{70333749-CFBD-4964-8461-BD90096DF148}"/>
                </a:ext>
              </a:extLst>
            </p:cNvPr>
            <p:cNvSpPr/>
            <p:nvPr/>
          </p:nvSpPr>
          <p:spPr>
            <a:xfrm>
              <a:off x="1219538" y="3326381"/>
              <a:ext cx="1800000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1A17B2F-85C0-489D-B8F0-9209E51DB369}"/>
                </a:ext>
              </a:extLst>
            </p:cNvPr>
            <p:cNvSpPr txBox="1"/>
            <p:nvPr/>
          </p:nvSpPr>
          <p:spPr>
            <a:xfrm>
              <a:off x="1219538" y="3302288"/>
              <a:ext cx="1799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КПДС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000" dirty="0"/>
                <a:t>ОКР Полигон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1DE1EED-F2C3-132E-F9F3-BC13E3F97A5C}"/>
              </a:ext>
            </a:extLst>
          </p:cNvPr>
          <p:cNvGrpSpPr/>
          <p:nvPr/>
        </p:nvGrpSpPr>
        <p:grpSpPr>
          <a:xfrm>
            <a:off x="1261674" y="4468026"/>
            <a:ext cx="1819152" cy="468000"/>
            <a:chOff x="1566927" y="3934914"/>
            <a:chExt cx="1266579" cy="459775"/>
          </a:xfrm>
        </p:grpSpPr>
        <p:sp>
          <p:nvSpPr>
            <p:cNvPr id="51" name="Google Shape;1170;p116">
              <a:extLst>
                <a:ext uri="{FF2B5EF4-FFF2-40B4-BE49-F238E27FC236}">
                  <a16:creationId xmlns:a16="http://schemas.microsoft.com/office/drawing/2014/main" xmlns="" id="{718BFEE6-D168-4A33-A353-971401E3E075}"/>
                </a:ext>
              </a:extLst>
            </p:cNvPr>
            <p:cNvSpPr/>
            <p:nvPr/>
          </p:nvSpPr>
          <p:spPr>
            <a:xfrm>
              <a:off x="1576606" y="3934914"/>
              <a:ext cx="1253245" cy="459775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7A9AD6B-B3A6-49AF-B020-C0E403B7A61A}"/>
                </a:ext>
              </a:extLst>
            </p:cNvPr>
            <p:cNvSpPr txBox="1"/>
            <p:nvPr/>
          </p:nvSpPr>
          <p:spPr>
            <a:xfrm>
              <a:off x="1566927" y="3963095"/>
              <a:ext cx="1266579" cy="36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ФСГС (</a:t>
              </a:r>
              <a:r>
                <a:rPr lang="en-US" dirty="0"/>
                <a:t>&gt;2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sp>
        <p:nvSpPr>
          <p:cNvPr id="25" name="Rectangle: Rounded Corners 34">
            <a:extLst>
              <a:ext uri="{FF2B5EF4-FFF2-40B4-BE49-F238E27FC236}">
                <a16:creationId xmlns:a16="http://schemas.microsoft.com/office/drawing/2014/main" xmlns="" id="{A00188F7-4040-49F7-9069-EAE46AF2DC3D}"/>
              </a:ext>
            </a:extLst>
          </p:cNvPr>
          <p:cNvSpPr/>
          <p:nvPr/>
        </p:nvSpPr>
        <p:spPr>
          <a:xfrm>
            <a:off x="4934031" y="1826706"/>
            <a:ext cx="3716535" cy="3599214"/>
          </a:xfrm>
          <a:prstGeom prst="roundRect">
            <a:avLst>
              <a:gd name="adj" fmla="val 13311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9253">
              <a:defRPr/>
            </a:pPr>
            <a:endParaRPr lang="ru-RU" sz="2400" b="1" dirty="0">
              <a:solidFill>
                <a:srgbClr val="00CC99"/>
              </a:solidFill>
              <a:latin typeface="Arial"/>
            </a:endParaRP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F66AAD33-A301-8509-E708-B26EF2F5B5D7}"/>
              </a:ext>
            </a:extLst>
          </p:cNvPr>
          <p:cNvGrpSpPr/>
          <p:nvPr/>
        </p:nvGrpSpPr>
        <p:grpSpPr>
          <a:xfrm>
            <a:off x="5373288" y="3980175"/>
            <a:ext cx="1800000" cy="369332"/>
            <a:chOff x="5373288" y="3775605"/>
            <a:chExt cx="1800000" cy="369332"/>
          </a:xfrm>
        </p:grpSpPr>
        <p:sp>
          <p:nvSpPr>
            <p:cNvPr id="27" name="Google Shape;1170;p116">
              <a:extLst>
                <a:ext uri="{FF2B5EF4-FFF2-40B4-BE49-F238E27FC236}">
                  <a16:creationId xmlns:a16="http://schemas.microsoft.com/office/drawing/2014/main" xmlns="" id="{CD60EB14-20CE-417E-83C8-A5934FB290EA}"/>
                </a:ext>
              </a:extLst>
            </p:cNvPr>
            <p:cNvSpPr/>
            <p:nvPr/>
          </p:nvSpPr>
          <p:spPr>
            <a:xfrm>
              <a:off x="5373288" y="3784937"/>
              <a:ext cx="1800000" cy="360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B1160E4-A31F-48A5-A016-3929950C55E2}"/>
                </a:ext>
              </a:extLst>
            </p:cNvPr>
            <p:cNvSpPr txBox="1"/>
            <p:nvPr/>
          </p:nvSpPr>
          <p:spPr>
            <a:xfrm>
              <a:off x="5373288" y="3775605"/>
              <a:ext cx="179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ВГС</a:t>
              </a: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EC60B4AC-777B-36C3-25F8-107E7D73099F}"/>
              </a:ext>
            </a:extLst>
          </p:cNvPr>
          <p:cNvGrpSpPr/>
          <p:nvPr/>
        </p:nvGrpSpPr>
        <p:grpSpPr>
          <a:xfrm>
            <a:off x="5362763" y="4464890"/>
            <a:ext cx="1810525" cy="385816"/>
            <a:chOff x="5354831" y="4260320"/>
            <a:chExt cx="1810525" cy="385816"/>
          </a:xfrm>
        </p:grpSpPr>
        <p:sp>
          <p:nvSpPr>
            <p:cNvPr id="28" name="Google Shape;1170;p116">
              <a:extLst>
                <a:ext uri="{FF2B5EF4-FFF2-40B4-BE49-F238E27FC236}">
                  <a16:creationId xmlns:a16="http://schemas.microsoft.com/office/drawing/2014/main" xmlns="" id="{32385956-7BA6-403B-BF39-CC33D431F292}"/>
                </a:ext>
              </a:extLst>
            </p:cNvPr>
            <p:cNvSpPr/>
            <p:nvPr/>
          </p:nvSpPr>
          <p:spPr>
            <a:xfrm>
              <a:off x="5354831" y="4260320"/>
              <a:ext cx="1800000" cy="360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631FF1-48AF-46F7-9648-EE5BA9716B3E}"/>
                </a:ext>
              </a:extLst>
            </p:cNvPr>
            <p:cNvSpPr txBox="1"/>
            <p:nvPr/>
          </p:nvSpPr>
          <p:spPr>
            <a:xfrm>
              <a:off x="5365356" y="4276804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СГС-1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1456533D-5054-CB0A-F073-0A9B2E1E8FFE}"/>
              </a:ext>
            </a:extLst>
          </p:cNvPr>
          <p:cNvGrpSpPr/>
          <p:nvPr/>
        </p:nvGrpSpPr>
        <p:grpSpPr>
          <a:xfrm>
            <a:off x="5365356" y="4933985"/>
            <a:ext cx="1807932" cy="395062"/>
            <a:chOff x="5365356" y="4729415"/>
            <a:chExt cx="1807932" cy="395062"/>
          </a:xfrm>
        </p:grpSpPr>
        <p:sp>
          <p:nvSpPr>
            <p:cNvPr id="29" name="Google Shape;1170;p116">
              <a:extLst>
                <a:ext uri="{FF2B5EF4-FFF2-40B4-BE49-F238E27FC236}">
                  <a16:creationId xmlns:a16="http://schemas.microsoft.com/office/drawing/2014/main" xmlns="" id="{49764CE1-80D9-4769-A72A-DD35E1F6C48D}"/>
                </a:ext>
              </a:extLst>
            </p:cNvPr>
            <p:cNvSpPr/>
            <p:nvPr/>
          </p:nvSpPr>
          <p:spPr>
            <a:xfrm>
              <a:off x="5365356" y="4729415"/>
              <a:ext cx="1800000" cy="360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E6B9524-0CFB-4CAD-90EF-D3D90FDA179D}"/>
                </a:ext>
              </a:extLst>
            </p:cNvPr>
            <p:cNvSpPr txBox="1"/>
            <p:nvPr/>
          </p:nvSpPr>
          <p:spPr>
            <a:xfrm>
              <a:off x="5373288" y="4755145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 smtClean="0"/>
                <a:t>«</a:t>
              </a:r>
              <a:r>
                <a:rPr lang="ru-RU" dirty="0" smtClean="0"/>
                <a:t>……</a:t>
              </a:r>
              <a:r>
                <a:rPr lang="ru-RU" dirty="0" smtClean="0"/>
                <a:t>»</a:t>
              </a:r>
              <a:endParaRPr lang="ru-RU" sz="800" dirty="0"/>
            </a:p>
          </p:txBody>
        </p:sp>
      </p:grpSp>
      <p:sp>
        <p:nvSpPr>
          <p:cNvPr id="33" name="Google Shape;1170;p116">
            <a:extLst>
              <a:ext uri="{FF2B5EF4-FFF2-40B4-BE49-F238E27FC236}">
                <a16:creationId xmlns:a16="http://schemas.microsoft.com/office/drawing/2014/main" xmlns="" id="{E63D8FFA-030C-4F19-881A-77DDDE2284A5}"/>
              </a:ext>
            </a:extLst>
          </p:cNvPr>
          <p:cNvSpPr/>
          <p:nvPr/>
        </p:nvSpPr>
        <p:spPr>
          <a:xfrm>
            <a:off x="7345679" y="3050472"/>
            <a:ext cx="1254422" cy="492443"/>
          </a:xfrm>
          <a:prstGeom prst="round2DiagRect">
            <a:avLst>
              <a:gd name="adj1" fmla="val 16667"/>
              <a:gd name="adj2" fmla="val 0"/>
            </a:avLst>
          </a:prstGeom>
          <a:noFill/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1642ED2-C326-4F11-9EA5-4108A4C20AC0}"/>
              </a:ext>
            </a:extLst>
          </p:cNvPr>
          <p:cNvSpPr txBox="1"/>
          <p:nvPr/>
        </p:nvSpPr>
        <p:spPr>
          <a:xfrm>
            <a:off x="7313179" y="3101212"/>
            <a:ext cx="137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dirty="0"/>
              <a:t>АГС (ГВО)</a:t>
            </a:r>
            <a:endParaRPr lang="ru-RU" sz="800" dirty="0"/>
          </a:p>
        </p:txBody>
      </p:sp>
      <p:cxnSp>
        <p:nvCxnSpPr>
          <p:cNvPr id="46" name="Соединитель: уступ 108">
            <a:extLst>
              <a:ext uri="{FF2B5EF4-FFF2-40B4-BE49-F238E27FC236}">
                <a16:creationId xmlns:a16="http://schemas.microsoft.com/office/drawing/2014/main" xmlns="" id="{1654FA19-F262-4804-B7AA-CD03ED3379FC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7173288" y="3541393"/>
            <a:ext cx="971237" cy="1602988"/>
          </a:xfrm>
          <a:prstGeom prst="bentConnector2">
            <a:avLst/>
          </a:prstGeom>
          <a:ln w="28575">
            <a:solidFill>
              <a:srgbClr val="5CFED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B1C23C-867B-4429-B903-A190BCF9B492}"/>
              </a:ext>
            </a:extLst>
          </p:cNvPr>
          <p:cNvSpPr txBox="1"/>
          <p:nvPr/>
        </p:nvSpPr>
        <p:spPr>
          <a:xfrm>
            <a:off x="7513082" y="3495927"/>
            <a:ext cx="677108" cy="1628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1600" b="1" dirty="0"/>
              <a:t>После ГНСС- наблюдений</a:t>
            </a:r>
          </a:p>
        </p:txBody>
      </p:sp>
      <p:sp>
        <p:nvSpPr>
          <p:cNvPr id="64" name="Скругленный прямоугольник 8">
            <a:extLst>
              <a:ext uri="{FF2B5EF4-FFF2-40B4-BE49-F238E27FC236}">
                <a16:creationId xmlns:a16="http://schemas.microsoft.com/office/drawing/2014/main" xmlns="" id="{946306FA-852C-46C8-8C9B-6CFCCFCB5747}"/>
              </a:ext>
            </a:extLst>
          </p:cNvPr>
          <p:cNvSpPr/>
          <p:nvPr/>
        </p:nvSpPr>
        <p:spPr>
          <a:xfrm>
            <a:off x="9652197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ГСК – 20..</a:t>
            </a:r>
          </a:p>
        </p:txBody>
      </p:sp>
      <p:sp>
        <p:nvSpPr>
          <p:cNvPr id="67" name="Скругленный прямоугольник 8">
            <a:extLst>
              <a:ext uri="{FF2B5EF4-FFF2-40B4-BE49-F238E27FC236}">
                <a16:creationId xmlns:a16="http://schemas.microsoft.com/office/drawing/2014/main" xmlns="" id="{006D58AD-1ABF-40DD-8A3C-573F4DE04798}"/>
              </a:ext>
            </a:extLst>
          </p:cNvPr>
          <p:cNvSpPr/>
          <p:nvPr/>
        </p:nvSpPr>
        <p:spPr>
          <a:xfrm>
            <a:off x="5136075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Y, Z 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(ТЭ)</a:t>
            </a:r>
          </a:p>
        </p:txBody>
      </p:sp>
      <p:sp>
        <p:nvSpPr>
          <p:cNvPr id="68" name="Скругленный прямоугольник 8">
            <a:extLst>
              <a:ext uri="{FF2B5EF4-FFF2-40B4-BE49-F238E27FC236}">
                <a16:creationId xmlns:a16="http://schemas.microsoft.com/office/drawing/2014/main" xmlns="" id="{F29069B5-28C8-46EF-A8AA-3621D1814379}"/>
              </a:ext>
            </a:extLst>
          </p:cNvPr>
          <p:cNvSpPr/>
          <p:nvPr/>
        </p:nvSpPr>
        <p:spPr>
          <a:xfrm>
            <a:off x="7365385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скоростей</a:t>
            </a:r>
          </a:p>
        </p:txBody>
      </p:sp>
      <p:sp>
        <p:nvSpPr>
          <p:cNvPr id="69" name="Скругленный прямоугольник 8">
            <a:extLst>
              <a:ext uri="{FF2B5EF4-FFF2-40B4-BE49-F238E27FC236}">
                <a16:creationId xmlns:a16="http://schemas.microsoft.com/office/drawing/2014/main" xmlns="" id="{028DC95D-6F5F-4036-B75A-3F071EEA1926}"/>
              </a:ext>
            </a:extLst>
          </p:cNvPr>
          <p:cNvSpPr/>
          <p:nvPr/>
        </p:nvSpPr>
        <p:spPr>
          <a:xfrm>
            <a:off x="1372226" y="5802239"/>
            <a:ext cx="174675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RuTRF</a:t>
            </a:r>
            <a:endParaRPr lang="ru-RU" sz="1400" dirty="0">
              <a:solidFill>
                <a:srgbClr val="395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C6D9C46C-DB1C-4472-AABD-3FBCEE3D2F40}"/>
              </a:ext>
            </a:extLst>
          </p:cNvPr>
          <p:cNvCxnSpPr>
            <a:cxnSpLocks/>
            <a:stCxn id="41" idx="1"/>
            <a:endCxn id="37" idx="0"/>
          </p:cNvCxnSpPr>
          <p:nvPr/>
        </p:nvCxnSpPr>
        <p:spPr>
          <a:xfrm>
            <a:off x="2206865" y="1484239"/>
            <a:ext cx="8219" cy="34100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xmlns="" id="{066D7287-A137-45BE-A7AA-74E7EECE25BC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0520749" y="1489616"/>
            <a:ext cx="0" cy="1599455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xmlns="" id="{22384048-4AA0-4062-9C9C-46E347330B91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10525575" y="3531232"/>
            <a:ext cx="1" cy="2271007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xmlns="" id="{39C6F1F6-3112-49A0-B750-08453650EEF2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8584621" y="3315993"/>
            <a:ext cx="1062749" cy="1348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xmlns="" id="{2CE45214-8AF8-4F98-813F-DD1C8FE4259E}"/>
              </a:ext>
            </a:extLst>
          </p:cNvPr>
          <p:cNvCxnSpPr>
            <a:cxnSpLocks/>
            <a:stCxn id="64" idx="1"/>
            <a:endCxn id="68" idx="3"/>
          </p:cNvCxnSpPr>
          <p:nvPr/>
        </p:nvCxnSpPr>
        <p:spPr>
          <a:xfrm flipH="1">
            <a:off x="9112143" y="6029161"/>
            <a:ext cx="540054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xmlns="" id="{1970B513-4F70-4D99-A5CF-C2D4661C3DD4}"/>
              </a:ext>
            </a:extLst>
          </p:cNvPr>
          <p:cNvCxnSpPr>
            <a:cxnSpLocks/>
          </p:cNvCxnSpPr>
          <p:nvPr/>
        </p:nvCxnSpPr>
        <p:spPr>
          <a:xfrm flipH="1">
            <a:off x="6895352" y="6019546"/>
            <a:ext cx="479112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xmlns="" id="{B770700C-07F2-4AE3-801C-29EE6C1DC800}"/>
              </a:ext>
            </a:extLst>
          </p:cNvPr>
          <p:cNvCxnSpPr>
            <a:cxnSpLocks/>
            <a:endCxn id="69" idx="3"/>
          </p:cNvCxnSpPr>
          <p:nvPr/>
        </p:nvCxnSpPr>
        <p:spPr>
          <a:xfrm flipH="1">
            <a:off x="3118984" y="6028383"/>
            <a:ext cx="2029610" cy="778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oogle Shape;1399;p120">
            <a:extLst>
              <a:ext uri="{FF2B5EF4-FFF2-40B4-BE49-F238E27FC236}">
                <a16:creationId xmlns:a16="http://schemas.microsoft.com/office/drawing/2014/main" xmlns="" id="{165F8594-58AA-4724-8A91-B7F985813AD9}"/>
              </a:ext>
            </a:extLst>
          </p:cNvPr>
          <p:cNvCxnSpPr>
            <a:cxnSpLocks/>
          </p:cNvCxnSpPr>
          <p:nvPr/>
        </p:nvCxnSpPr>
        <p:spPr>
          <a:xfrm>
            <a:off x="6009454" y="5399153"/>
            <a:ext cx="2751" cy="394223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97456644-7E4A-4FA9-93A0-25C3AF94DC56}"/>
              </a:ext>
            </a:extLst>
          </p:cNvPr>
          <p:cNvSpPr txBox="1"/>
          <p:nvPr/>
        </p:nvSpPr>
        <p:spPr>
          <a:xfrm>
            <a:off x="4715716" y="5361059"/>
            <a:ext cx="303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ИС ФСГС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F69533D3-14CA-4161-A3B4-789BD59213F5}"/>
              </a:ext>
            </a:extLst>
          </p:cNvPr>
          <p:cNvSpPr txBox="1"/>
          <p:nvPr/>
        </p:nvSpPr>
        <p:spPr>
          <a:xfrm>
            <a:off x="9889623" y="6477060"/>
            <a:ext cx="127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ФФПД</a:t>
            </a: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xmlns="" id="{83B446C8-AEFD-52A2-1114-5B1AD84FC3F6}"/>
              </a:ext>
            </a:extLst>
          </p:cNvPr>
          <p:cNvGrpSpPr/>
          <p:nvPr/>
        </p:nvGrpSpPr>
        <p:grpSpPr>
          <a:xfrm>
            <a:off x="5382910" y="1919339"/>
            <a:ext cx="1800000" cy="402009"/>
            <a:chOff x="1219542" y="2129562"/>
            <a:chExt cx="1892806" cy="475102"/>
          </a:xfrm>
        </p:grpSpPr>
        <p:sp>
          <p:nvSpPr>
            <p:cNvPr id="77" name="Google Shape;1170;p116">
              <a:extLst>
                <a:ext uri="{FF2B5EF4-FFF2-40B4-BE49-F238E27FC236}">
                  <a16:creationId xmlns:a16="http://schemas.microsoft.com/office/drawing/2014/main" xmlns="" id="{85A2D28A-91F3-ECF5-800A-3EFC72182862}"/>
                </a:ext>
              </a:extLst>
            </p:cNvPr>
            <p:cNvSpPr/>
            <p:nvPr/>
          </p:nvSpPr>
          <p:spPr>
            <a:xfrm>
              <a:off x="1219542" y="2129562"/>
              <a:ext cx="1892806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BBFFB49B-3035-CCAE-6C13-33D620BDC5CC}"/>
                </a:ext>
              </a:extLst>
            </p:cNvPr>
            <p:cNvSpPr txBox="1"/>
            <p:nvPr/>
          </p:nvSpPr>
          <p:spPr>
            <a:xfrm>
              <a:off x="1219542" y="2168181"/>
              <a:ext cx="1892805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IGS</a:t>
              </a:r>
              <a:r>
                <a:rPr lang="ru-RU" dirty="0"/>
                <a:t>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xmlns="" id="{7250E881-2C6F-E0FE-4840-75834AABA16D}"/>
              </a:ext>
            </a:extLst>
          </p:cNvPr>
          <p:cNvGrpSpPr/>
          <p:nvPr/>
        </p:nvGrpSpPr>
        <p:grpSpPr>
          <a:xfrm>
            <a:off x="5373287" y="2392123"/>
            <a:ext cx="1800000" cy="523220"/>
            <a:chOff x="1569109" y="2689281"/>
            <a:chExt cx="1402479" cy="653976"/>
          </a:xfrm>
        </p:grpSpPr>
        <p:sp>
          <p:nvSpPr>
            <p:cNvPr id="80" name="Google Shape;1170;p116">
              <a:extLst>
                <a:ext uri="{FF2B5EF4-FFF2-40B4-BE49-F238E27FC236}">
                  <a16:creationId xmlns:a16="http://schemas.microsoft.com/office/drawing/2014/main" xmlns="" id="{E86D1B26-D044-554C-B4CA-FEE662301E8C}"/>
                </a:ext>
              </a:extLst>
            </p:cNvPr>
            <p:cNvSpPr/>
            <p:nvPr/>
          </p:nvSpPr>
          <p:spPr>
            <a:xfrm>
              <a:off x="1576607" y="2740418"/>
              <a:ext cx="1394980" cy="52322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294644E6-DFDB-BEC5-6AC8-66F529093188}"/>
                </a:ext>
              </a:extLst>
            </p:cNvPr>
            <p:cNvSpPr txBox="1"/>
            <p:nvPr/>
          </p:nvSpPr>
          <p:spPr>
            <a:xfrm>
              <a:off x="1569109" y="2689281"/>
              <a:ext cx="1402479" cy="65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ФАГС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000" dirty="0"/>
                <a:t>ОКР </a:t>
              </a:r>
              <a:r>
                <a:rPr lang="ru-RU" sz="1000" dirty="0" err="1"/>
                <a:t>Георелиф</a:t>
              </a:r>
              <a:r>
                <a:rPr lang="ru-RU" sz="1000" dirty="0"/>
                <a:t>-А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52302563-2D1E-1873-9A58-7388E7D8C483}"/>
              </a:ext>
            </a:extLst>
          </p:cNvPr>
          <p:cNvGrpSpPr/>
          <p:nvPr/>
        </p:nvGrpSpPr>
        <p:grpSpPr>
          <a:xfrm>
            <a:off x="5368733" y="2958549"/>
            <a:ext cx="1825930" cy="523220"/>
            <a:chOff x="1219538" y="3311273"/>
            <a:chExt cx="1825930" cy="563468"/>
          </a:xfrm>
        </p:grpSpPr>
        <p:sp>
          <p:nvSpPr>
            <p:cNvPr id="83" name="Google Shape;1170;p116">
              <a:extLst>
                <a:ext uri="{FF2B5EF4-FFF2-40B4-BE49-F238E27FC236}">
                  <a16:creationId xmlns:a16="http://schemas.microsoft.com/office/drawing/2014/main" xmlns="" id="{82E8E9BD-7B72-8537-5F13-558D5CA3E58E}"/>
                </a:ext>
              </a:extLst>
            </p:cNvPr>
            <p:cNvSpPr/>
            <p:nvPr/>
          </p:nvSpPr>
          <p:spPr>
            <a:xfrm>
              <a:off x="1219538" y="3326381"/>
              <a:ext cx="1800000" cy="4680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542A65DE-A295-49D3-17C1-32A03FDC1F2B}"/>
                </a:ext>
              </a:extLst>
            </p:cNvPr>
            <p:cNvSpPr txBox="1"/>
            <p:nvPr/>
          </p:nvSpPr>
          <p:spPr>
            <a:xfrm>
              <a:off x="1245469" y="3311273"/>
              <a:ext cx="1799999" cy="563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/>
              <a:r>
                <a:rPr lang="ru-RU" dirty="0"/>
                <a:t>КПДС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  <a:p>
              <a:pPr algn="ctr"/>
              <a:r>
                <a:rPr lang="ru-RU" sz="1000" dirty="0"/>
                <a:t>ОКР Полигон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xmlns="" id="{0B0A0EB2-38FC-12CE-3294-50D7138D277A}"/>
              </a:ext>
            </a:extLst>
          </p:cNvPr>
          <p:cNvGrpSpPr/>
          <p:nvPr/>
        </p:nvGrpSpPr>
        <p:grpSpPr>
          <a:xfrm>
            <a:off x="5327746" y="3529396"/>
            <a:ext cx="1837610" cy="369332"/>
            <a:chOff x="1546264" y="3933786"/>
            <a:chExt cx="1283587" cy="471692"/>
          </a:xfrm>
        </p:grpSpPr>
        <p:sp>
          <p:nvSpPr>
            <p:cNvPr id="86" name="Google Shape;1170;p116">
              <a:extLst>
                <a:ext uri="{FF2B5EF4-FFF2-40B4-BE49-F238E27FC236}">
                  <a16:creationId xmlns:a16="http://schemas.microsoft.com/office/drawing/2014/main" xmlns="" id="{A8AC898C-C378-A25B-CE82-7A278D63FFE9}"/>
                </a:ext>
              </a:extLst>
            </p:cNvPr>
            <p:cNvSpPr/>
            <p:nvPr/>
          </p:nvSpPr>
          <p:spPr>
            <a:xfrm>
              <a:off x="1576606" y="3934914"/>
              <a:ext cx="1253245" cy="459775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38E59464-F4D7-6786-BCF1-18173A1BFEDD}"/>
                </a:ext>
              </a:extLst>
            </p:cNvPr>
            <p:cNvSpPr txBox="1"/>
            <p:nvPr/>
          </p:nvSpPr>
          <p:spPr>
            <a:xfrm>
              <a:off x="1546264" y="3933786"/>
              <a:ext cx="1266579" cy="47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ФСГС (</a:t>
              </a:r>
              <a:r>
                <a:rPr lang="en-US" dirty="0"/>
                <a:t>&lt;2 </a:t>
              </a:r>
              <a:r>
                <a:rPr lang="ru-RU" dirty="0"/>
                <a:t>лет</a:t>
              </a:r>
              <a:r>
                <a:rPr lang="en-US" dirty="0"/>
                <a:t>)</a:t>
              </a:r>
              <a:endParaRPr lang="ru-RU" dirty="0"/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10231ED8-CB3E-C835-F935-6DDB95584BDB}"/>
              </a:ext>
            </a:extLst>
          </p:cNvPr>
          <p:cNvSpPr txBox="1"/>
          <p:nvPr/>
        </p:nvSpPr>
        <p:spPr>
          <a:xfrm>
            <a:off x="1444982" y="6484257"/>
            <a:ext cx="159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b="1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</a:t>
            </a:r>
          </a:p>
        </p:txBody>
      </p:sp>
      <p:cxnSp>
        <p:nvCxnSpPr>
          <p:cNvPr id="116" name="Google Shape;1399;p120">
            <a:extLst>
              <a:ext uri="{FF2B5EF4-FFF2-40B4-BE49-F238E27FC236}">
                <a16:creationId xmlns:a16="http://schemas.microsoft.com/office/drawing/2014/main" xmlns="" id="{7F275266-B0CD-4667-2E5E-0DA004E49161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2244080" y="6256083"/>
            <a:ext cx="1525" cy="310096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cxnSp>
        <p:nvCxnSpPr>
          <p:cNvPr id="125" name="Google Shape;1399;p120">
            <a:extLst>
              <a:ext uri="{FF2B5EF4-FFF2-40B4-BE49-F238E27FC236}">
                <a16:creationId xmlns:a16="http://schemas.microsoft.com/office/drawing/2014/main" xmlns="" id="{1CA07D39-FA65-18BB-D496-822E26E8D7BD}"/>
              </a:ext>
            </a:extLst>
          </p:cNvPr>
          <p:cNvCxnSpPr>
            <a:cxnSpLocks/>
          </p:cNvCxnSpPr>
          <p:nvPr/>
        </p:nvCxnSpPr>
        <p:spPr>
          <a:xfrm>
            <a:off x="10527100" y="6239425"/>
            <a:ext cx="0" cy="269813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arrow" w="med" len="med"/>
          </a:ln>
        </p:spPr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xmlns="" id="{21B666F1-A811-B1EA-5014-974BC3370413}"/>
              </a:ext>
            </a:extLst>
          </p:cNvPr>
          <p:cNvCxnSpPr>
            <a:cxnSpLocks/>
          </p:cNvCxnSpPr>
          <p:nvPr/>
        </p:nvCxnSpPr>
        <p:spPr>
          <a:xfrm>
            <a:off x="6792297" y="1491457"/>
            <a:ext cx="8219" cy="341006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2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raphic 267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xmlns="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8FE853C-E39F-441F-8642-BFF09657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1948" y="1150664"/>
            <a:ext cx="9206890" cy="5504953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</p:pic>
      <p:sp>
        <p:nvSpPr>
          <p:cNvPr id="13" name="Прямоугольная выноска 3">
            <a:extLst>
              <a:ext uri="{FF2B5EF4-FFF2-40B4-BE49-F238E27FC236}">
                <a16:creationId xmlns:a16="http://schemas.microsoft.com/office/drawing/2014/main" xmlns="" id="{6393658C-6C25-40D1-992D-85EFBA7D2267}"/>
              </a:ext>
            </a:extLst>
          </p:cNvPr>
          <p:cNvSpPr/>
          <p:nvPr/>
        </p:nvSpPr>
        <p:spPr bwMode="auto">
          <a:xfrm>
            <a:off x="7279923" y="1283949"/>
            <a:ext cx="4878405" cy="2846592"/>
          </a:xfrm>
          <a:prstGeom prst="wedgeRectCallout">
            <a:avLst>
              <a:gd name="adj1" fmla="val -78179"/>
              <a:gd name="adj2" fmla="val 126574"/>
            </a:avLst>
          </a:prstGeom>
          <a:solidFill>
            <a:schemeClr val="tx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E404B1E-3EDE-4685-9F8F-ECEAC4AF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7203" y="1332588"/>
            <a:ext cx="4694826" cy="27523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BC06514-6408-4EA0-ACC5-5B8B2AC50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797152" y="4394596"/>
            <a:ext cx="1872862" cy="18562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B19E01-7E02-4605-B495-986B339C2665}"/>
              </a:ext>
            </a:extLst>
          </p:cNvPr>
          <p:cNvSpPr txBox="1"/>
          <p:nvPr/>
        </p:nvSpPr>
        <p:spPr>
          <a:xfrm>
            <a:off x="1107723" y="204935"/>
            <a:ext cx="61722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3600" b="1" i="1" u="sng" dirty="0">
                <a:latin typeface="+mj-lt"/>
                <a:cs typeface="Segoe UI" panose="020B0502040204020203" pitchFamily="34" charset="0"/>
              </a:rPr>
              <a:t>https://cgkipd.ru</a:t>
            </a:r>
            <a:endParaRPr lang="en-US" sz="3600" b="1" i="1" u="sng" dirty="0">
              <a:latin typeface="+mj-lt"/>
              <a:cs typeface="Segoe UI" panose="020B0502040204020203" pitchFamily="34" charset="0"/>
              <a:hlinkClick r:id="rId6"/>
            </a:endParaRPr>
          </a:p>
        </p:txBody>
      </p:sp>
      <p:sp>
        <p:nvSpPr>
          <p:cNvPr id="19" name="Прямоугольник 28">
            <a:extLst>
              <a:ext uri="{FF2B5EF4-FFF2-40B4-BE49-F238E27FC236}">
                <a16:creationId xmlns:a16="http://schemas.microsoft.com/office/drawing/2014/main" xmlns="" id="{8B314741-F052-4221-B372-E14D8128D31D}"/>
              </a:ext>
            </a:extLst>
          </p:cNvPr>
          <p:cNvSpPr/>
          <p:nvPr/>
        </p:nvSpPr>
        <p:spPr bwMode="auto">
          <a:xfrm>
            <a:off x="6751371" y="204935"/>
            <a:ext cx="532065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3600" b="1" i="1" u="sng" dirty="0">
                <a:latin typeface="+mj-lt"/>
                <a:cs typeface="Segoe UI" panose="020B0502040204020203" pitchFamily="34" charset="0"/>
              </a:rPr>
              <a:t>https://fsgs.cgkipd.ru/</a:t>
            </a:r>
            <a:r>
              <a:rPr lang="ru-RU" sz="3600" b="1" i="1" u="sng" dirty="0">
                <a:latin typeface="+mj-lt"/>
                <a:cs typeface="Segoe UI" panose="020B0502040204020203" pitchFamily="34" charset="0"/>
              </a:rPr>
              <a:t> </a:t>
            </a:r>
            <a:endParaRPr lang="ru-RU" sz="3600" i="1" u="sng" dirty="0">
              <a:latin typeface="+mj-lt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BB8187-BA71-4E9C-8489-1223BE8DD4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838201"/>
            <a:ext cx="12191999" cy="5480711"/>
          </a:xfrm>
          <a:prstGeom prst="rect">
            <a:avLst/>
          </a:prstGeom>
        </p:spPr>
      </p:pic>
      <p:sp>
        <p:nvSpPr>
          <p:cNvPr id="35" name="Google Shape;2216;p151">
            <a:extLst>
              <a:ext uri="{FF2B5EF4-FFF2-40B4-BE49-F238E27FC236}">
                <a16:creationId xmlns:a16="http://schemas.microsoft.com/office/drawing/2014/main" xmlns="" id="{26162893-5745-441B-B301-97B945D0DC57}"/>
              </a:ext>
            </a:extLst>
          </p:cNvPr>
          <p:cNvSpPr/>
          <p:nvPr/>
        </p:nvSpPr>
        <p:spPr>
          <a:xfrm>
            <a:off x="-7331" y="811697"/>
            <a:ext cx="12192000" cy="6024300"/>
          </a:xfrm>
          <a:prstGeom prst="rect">
            <a:avLst/>
          </a:prstGeom>
          <a:gradFill>
            <a:gsLst>
              <a:gs pos="0">
                <a:srgbClr val="0B82FF">
                  <a:alpha val="53725"/>
                </a:srgbClr>
              </a:gs>
              <a:gs pos="61000">
                <a:srgbClr val="0B82FF">
                  <a:alpha val="53725"/>
                </a:srgbClr>
              </a:gs>
              <a:gs pos="97000">
                <a:srgbClr val="49FEC4">
                  <a:alpha val="70588"/>
                </a:srgbClr>
              </a:gs>
              <a:gs pos="100000">
                <a:srgbClr val="49FEC4">
                  <a:alpha val="70588"/>
                </a:srgbClr>
              </a:gs>
            </a:gsLst>
            <a:lin ang="5999900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656" y="-1255"/>
            <a:ext cx="12187325" cy="83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ГЕОДЕЗИЧЕСКОЕ ОБЕСПЕЧЕНИЕ РОССИЙСКОЙ ФЕДЕРАЦИИ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xmlns="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xmlns="" id="{2EDF2372-AE5B-4FD0-BD07-13254C6441FE}"/>
              </a:ext>
            </a:extLst>
          </p:cNvPr>
          <p:cNvSpPr/>
          <p:nvPr/>
        </p:nvSpPr>
        <p:spPr>
          <a:xfrm>
            <a:off x="687944" y="2855170"/>
            <a:ext cx="1376525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АГС 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25" name="Скругленный прямоугольник 8">
            <a:extLst>
              <a:ext uri="{FF2B5EF4-FFF2-40B4-BE49-F238E27FC236}">
                <a16:creationId xmlns:a16="http://schemas.microsoft.com/office/drawing/2014/main" xmlns="" id="{8D8F7D39-B7A0-4AA0-A390-2BEFA5104351}"/>
              </a:ext>
            </a:extLst>
          </p:cNvPr>
          <p:cNvSpPr/>
          <p:nvPr/>
        </p:nvSpPr>
        <p:spPr>
          <a:xfrm>
            <a:off x="2358061" y="2855170"/>
            <a:ext cx="1443301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ГВО 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26" name="Скругленный прямоугольник 8">
            <a:extLst>
              <a:ext uri="{FF2B5EF4-FFF2-40B4-BE49-F238E27FC236}">
                <a16:creationId xmlns:a16="http://schemas.microsoft.com/office/drawing/2014/main" xmlns="" id="{BCDD2127-ED65-4B75-8983-0560E866B0BF}"/>
              </a:ext>
            </a:extLst>
          </p:cNvPr>
          <p:cNvSpPr/>
          <p:nvPr/>
        </p:nvSpPr>
        <p:spPr>
          <a:xfrm>
            <a:off x="583570" y="3596925"/>
            <a:ext cx="1495251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ГГС 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xmlns="" id="{A0FAE1A1-1FF1-4AED-A686-01F5F97C1556}"/>
              </a:ext>
            </a:extLst>
          </p:cNvPr>
          <p:cNvSpPr/>
          <p:nvPr/>
        </p:nvSpPr>
        <p:spPr>
          <a:xfrm>
            <a:off x="2387806" y="3600946"/>
            <a:ext cx="1585548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ГНС 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  <p:sp>
        <p:nvSpPr>
          <p:cNvPr id="31" name="Скругленный прямоугольник 8">
            <a:extLst>
              <a:ext uri="{FF2B5EF4-FFF2-40B4-BE49-F238E27FC236}">
                <a16:creationId xmlns:a16="http://schemas.microsoft.com/office/drawing/2014/main" xmlns="" id="{4F31E0BF-E306-4252-AB15-851C14E3F927}"/>
              </a:ext>
            </a:extLst>
          </p:cNvPr>
          <p:cNvSpPr/>
          <p:nvPr/>
        </p:nvSpPr>
        <p:spPr>
          <a:xfrm>
            <a:off x="4883086" y="2855170"/>
            <a:ext cx="2309566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ФАГС</a:t>
            </a:r>
          </a:p>
        </p:txBody>
      </p:sp>
      <p:sp>
        <p:nvSpPr>
          <p:cNvPr id="32" name="Скругленный прямоугольник 8">
            <a:extLst>
              <a:ext uri="{FF2B5EF4-FFF2-40B4-BE49-F238E27FC236}">
                <a16:creationId xmlns:a16="http://schemas.microsoft.com/office/drawing/2014/main" xmlns="" id="{551816DC-02B6-41DE-9EA6-22D85F6AF814}"/>
              </a:ext>
            </a:extLst>
          </p:cNvPr>
          <p:cNvSpPr/>
          <p:nvPr/>
        </p:nvSpPr>
        <p:spPr>
          <a:xfrm>
            <a:off x="6060958" y="3455932"/>
            <a:ext cx="1319964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ВГС</a:t>
            </a:r>
          </a:p>
        </p:txBody>
      </p:sp>
      <p:sp>
        <p:nvSpPr>
          <p:cNvPr id="33" name="Скругленный прямоугольник 8">
            <a:extLst>
              <a:ext uri="{FF2B5EF4-FFF2-40B4-BE49-F238E27FC236}">
                <a16:creationId xmlns:a16="http://schemas.microsoft.com/office/drawing/2014/main" xmlns="" id="{18544666-E42E-4269-8B28-EE8F9FC93063}"/>
              </a:ext>
            </a:extLst>
          </p:cNvPr>
          <p:cNvSpPr/>
          <p:nvPr/>
        </p:nvSpPr>
        <p:spPr>
          <a:xfrm>
            <a:off x="6070385" y="4030028"/>
            <a:ext cx="1319964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СГС -1</a:t>
            </a:r>
          </a:p>
        </p:txBody>
      </p:sp>
      <p:sp>
        <p:nvSpPr>
          <p:cNvPr id="34" name="Скругленный прямоугольник 8">
            <a:extLst>
              <a:ext uri="{FF2B5EF4-FFF2-40B4-BE49-F238E27FC236}">
                <a16:creationId xmlns:a16="http://schemas.microsoft.com/office/drawing/2014/main" xmlns="" id="{9130F3F6-EF8E-4E43-9534-4737F09CCC01}"/>
              </a:ext>
            </a:extLst>
          </p:cNvPr>
          <p:cNvSpPr/>
          <p:nvPr/>
        </p:nvSpPr>
        <p:spPr>
          <a:xfrm>
            <a:off x="4432170" y="4536094"/>
            <a:ext cx="2309566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ДГС (ГССН)</a:t>
            </a:r>
          </a:p>
        </p:txBody>
      </p:sp>
      <p:sp>
        <p:nvSpPr>
          <p:cNvPr id="40" name="Google Shape;1898;p137">
            <a:extLst>
              <a:ext uri="{FF2B5EF4-FFF2-40B4-BE49-F238E27FC236}">
                <a16:creationId xmlns:a16="http://schemas.microsoft.com/office/drawing/2014/main" xmlns="" id="{35E1D1C6-051D-4D43-8F30-1EFFC05D2E3C}"/>
              </a:ext>
            </a:extLst>
          </p:cNvPr>
          <p:cNvSpPr/>
          <p:nvPr/>
        </p:nvSpPr>
        <p:spPr>
          <a:xfrm>
            <a:off x="4131132" y="1201762"/>
            <a:ext cx="3859654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ГЕОДЕЗИЧЕСКИЕ СЕТИ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898;p137">
            <a:extLst>
              <a:ext uri="{FF2B5EF4-FFF2-40B4-BE49-F238E27FC236}">
                <a16:creationId xmlns:a16="http://schemas.microsoft.com/office/drawing/2014/main" xmlns="" id="{7056F43C-C410-4841-B91E-10247DE4ED7F}"/>
              </a:ext>
            </a:extLst>
          </p:cNvPr>
          <p:cNvSpPr/>
          <p:nvPr/>
        </p:nvSpPr>
        <p:spPr>
          <a:xfrm>
            <a:off x="702298" y="1938780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ПЛАНОВЫЕ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ВЫСОТНЫЕ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1898;p137">
            <a:extLst>
              <a:ext uri="{FF2B5EF4-FFF2-40B4-BE49-F238E27FC236}">
                <a16:creationId xmlns:a16="http://schemas.microsoft.com/office/drawing/2014/main" xmlns="" id="{3CD32E39-AFBD-47A2-BE8F-728EB0B75B09}"/>
              </a:ext>
            </a:extLst>
          </p:cNvPr>
          <p:cNvSpPr/>
          <p:nvPr/>
        </p:nvSpPr>
        <p:spPr>
          <a:xfrm>
            <a:off x="4503179" y="1938779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ПРОСТРАНСТВЕННЫЕ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Google Shape;1898;p137">
            <a:extLst>
              <a:ext uri="{FF2B5EF4-FFF2-40B4-BE49-F238E27FC236}">
                <a16:creationId xmlns:a16="http://schemas.microsoft.com/office/drawing/2014/main" xmlns="" id="{6DD07125-CDC7-4ABC-9C0E-6F9785D8CF19}"/>
              </a:ext>
            </a:extLst>
          </p:cNvPr>
          <p:cNvSpPr/>
          <p:nvPr/>
        </p:nvSpPr>
        <p:spPr>
          <a:xfrm>
            <a:off x="8318663" y="1933366"/>
            <a:ext cx="3115559" cy="5057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 defTabSz="303444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ГРАВИМЕТРИЧЕСКИЕ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8">
            <a:extLst>
              <a:ext uri="{FF2B5EF4-FFF2-40B4-BE49-F238E27FC236}">
                <a16:creationId xmlns:a16="http://schemas.microsoft.com/office/drawing/2014/main" xmlns="" id="{E0218165-3133-4DCA-A779-EB27CB8D9BD5}"/>
              </a:ext>
            </a:extLst>
          </p:cNvPr>
          <p:cNvSpPr/>
          <p:nvPr/>
        </p:nvSpPr>
        <p:spPr>
          <a:xfrm>
            <a:off x="8800709" y="2855170"/>
            <a:ext cx="2309566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ФУНДАМЕНТАЛЬНЫЕ</a:t>
            </a:r>
          </a:p>
        </p:txBody>
      </p:sp>
      <p:sp>
        <p:nvSpPr>
          <p:cNvPr id="45" name="Скругленный прямоугольник 8">
            <a:extLst>
              <a:ext uri="{FF2B5EF4-FFF2-40B4-BE49-F238E27FC236}">
                <a16:creationId xmlns:a16="http://schemas.microsoft.com/office/drawing/2014/main" xmlns="" id="{1C4F5F57-ABBC-4B8C-B2F8-EED754A665B8}"/>
              </a:ext>
            </a:extLst>
          </p:cNvPr>
          <p:cNvSpPr/>
          <p:nvPr/>
        </p:nvSpPr>
        <p:spPr>
          <a:xfrm>
            <a:off x="8785458" y="3567783"/>
            <a:ext cx="2309566" cy="4538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395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</a:t>
            </a:r>
          </a:p>
        </p:txBody>
      </p:sp>
      <p:sp>
        <p:nvSpPr>
          <p:cNvPr id="48" name="Google Shape;1159;p115">
            <a:extLst>
              <a:ext uri="{FF2B5EF4-FFF2-40B4-BE49-F238E27FC236}">
                <a16:creationId xmlns:a16="http://schemas.microsoft.com/office/drawing/2014/main" xmlns="" id="{2F9F1C4A-C414-4FCF-A8D4-3B477561F749}"/>
              </a:ext>
            </a:extLst>
          </p:cNvPr>
          <p:cNvSpPr/>
          <p:nvPr/>
        </p:nvSpPr>
        <p:spPr>
          <a:xfrm>
            <a:off x="-2" y="5577913"/>
            <a:ext cx="12199331" cy="827979"/>
          </a:xfrm>
          <a:prstGeom prst="homePlate">
            <a:avLst>
              <a:gd name="adj" fmla="val 24763"/>
            </a:avLst>
          </a:prstGeom>
          <a:gradFill>
            <a:gsLst>
              <a:gs pos="0">
                <a:srgbClr val="038DFF">
                  <a:alpha val="63921"/>
                </a:srgbClr>
              </a:gs>
              <a:gs pos="33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1399;p120">
            <a:extLst>
              <a:ext uri="{FF2B5EF4-FFF2-40B4-BE49-F238E27FC236}">
                <a16:creationId xmlns:a16="http://schemas.microsoft.com/office/drawing/2014/main" xmlns="" id="{602FC1A6-E94B-45F6-92A3-E44E18C58974}"/>
              </a:ext>
            </a:extLst>
          </p:cNvPr>
          <p:cNvCxnSpPr>
            <a:cxnSpLocks/>
          </p:cNvCxnSpPr>
          <p:nvPr/>
        </p:nvCxnSpPr>
        <p:spPr>
          <a:xfrm>
            <a:off x="6096000" y="1707508"/>
            <a:ext cx="0" cy="231271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3" name="Google Shape;1399;p120">
            <a:extLst>
              <a:ext uri="{FF2B5EF4-FFF2-40B4-BE49-F238E27FC236}">
                <a16:creationId xmlns:a16="http://schemas.microsoft.com/office/drawing/2014/main" xmlns="" id="{9B96705A-FAD7-4143-9DA1-8299FEED1A70}"/>
              </a:ext>
            </a:extLst>
          </p:cNvPr>
          <p:cNvCxnSpPr>
            <a:cxnSpLocks/>
          </p:cNvCxnSpPr>
          <p:nvPr/>
        </p:nvCxnSpPr>
        <p:spPr>
          <a:xfrm flipH="1">
            <a:off x="3830353" y="1707508"/>
            <a:ext cx="300780" cy="222561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4" name="Google Shape;1399;p120">
            <a:extLst>
              <a:ext uri="{FF2B5EF4-FFF2-40B4-BE49-F238E27FC236}">
                <a16:creationId xmlns:a16="http://schemas.microsoft.com/office/drawing/2014/main" xmlns="" id="{E08EF3C8-413B-4906-B4C7-783BB0A28381}"/>
              </a:ext>
            </a:extLst>
          </p:cNvPr>
          <p:cNvCxnSpPr>
            <a:cxnSpLocks/>
          </p:cNvCxnSpPr>
          <p:nvPr/>
        </p:nvCxnSpPr>
        <p:spPr>
          <a:xfrm>
            <a:off x="7961486" y="1683653"/>
            <a:ext cx="409464" cy="236684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" name="Google Shape;1399;p120">
            <a:extLst>
              <a:ext uri="{FF2B5EF4-FFF2-40B4-BE49-F238E27FC236}">
                <a16:creationId xmlns:a16="http://schemas.microsoft.com/office/drawing/2014/main" xmlns="" id="{90557D61-C0BB-4120-B629-9D7363D642CE}"/>
              </a:ext>
            </a:extLst>
          </p:cNvPr>
          <p:cNvCxnSpPr>
            <a:cxnSpLocks/>
          </p:cNvCxnSpPr>
          <p:nvPr/>
        </p:nvCxnSpPr>
        <p:spPr>
          <a:xfrm flipH="1">
            <a:off x="1376205" y="2467641"/>
            <a:ext cx="1" cy="368723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7" name="Google Shape;1399;p120">
            <a:extLst>
              <a:ext uri="{FF2B5EF4-FFF2-40B4-BE49-F238E27FC236}">
                <a16:creationId xmlns:a16="http://schemas.microsoft.com/office/drawing/2014/main" xmlns="" id="{703E42E6-B2A0-47C0-A03E-25F0A5121209}"/>
              </a:ext>
            </a:extLst>
          </p:cNvPr>
          <p:cNvCxnSpPr>
            <a:cxnSpLocks/>
          </p:cNvCxnSpPr>
          <p:nvPr/>
        </p:nvCxnSpPr>
        <p:spPr>
          <a:xfrm flipH="1">
            <a:off x="3079711" y="2496848"/>
            <a:ext cx="1" cy="34438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8" name="Google Shape;1399;p120">
            <a:extLst>
              <a:ext uri="{FF2B5EF4-FFF2-40B4-BE49-F238E27FC236}">
                <a16:creationId xmlns:a16="http://schemas.microsoft.com/office/drawing/2014/main" xmlns="" id="{93546FBD-18B5-437B-B00A-364EE3511EB1}"/>
              </a:ext>
            </a:extLst>
          </p:cNvPr>
          <p:cNvCxnSpPr>
            <a:cxnSpLocks/>
          </p:cNvCxnSpPr>
          <p:nvPr/>
        </p:nvCxnSpPr>
        <p:spPr>
          <a:xfrm flipH="1">
            <a:off x="6096001" y="2460024"/>
            <a:ext cx="1" cy="39514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9" name="Google Shape;1399;p120">
            <a:extLst>
              <a:ext uri="{FF2B5EF4-FFF2-40B4-BE49-F238E27FC236}">
                <a16:creationId xmlns:a16="http://schemas.microsoft.com/office/drawing/2014/main" xmlns="" id="{05DCFAF2-D17D-4D9E-A2B4-9B762F31EA5B}"/>
              </a:ext>
            </a:extLst>
          </p:cNvPr>
          <p:cNvCxnSpPr>
            <a:cxnSpLocks/>
          </p:cNvCxnSpPr>
          <p:nvPr/>
        </p:nvCxnSpPr>
        <p:spPr>
          <a:xfrm>
            <a:off x="3801361" y="2467641"/>
            <a:ext cx="1096651" cy="406622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1" name="Google Shape;1399;p120">
            <a:extLst>
              <a:ext uri="{FF2B5EF4-FFF2-40B4-BE49-F238E27FC236}">
                <a16:creationId xmlns:a16="http://schemas.microsoft.com/office/drawing/2014/main" xmlns="" id="{D5D95EFD-4C82-4A16-A175-FD5F162335C2}"/>
              </a:ext>
            </a:extLst>
          </p:cNvPr>
          <p:cNvCxnSpPr>
            <a:cxnSpLocks/>
          </p:cNvCxnSpPr>
          <p:nvPr/>
        </p:nvCxnSpPr>
        <p:spPr>
          <a:xfrm flipH="1">
            <a:off x="7192652" y="2444526"/>
            <a:ext cx="1205061" cy="478728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5" name="Google Shape;1399;p120">
            <a:extLst>
              <a:ext uri="{FF2B5EF4-FFF2-40B4-BE49-F238E27FC236}">
                <a16:creationId xmlns:a16="http://schemas.microsoft.com/office/drawing/2014/main" xmlns="" id="{EC6328CE-7929-4090-BD0E-B0FA83A6D5AA}"/>
              </a:ext>
            </a:extLst>
          </p:cNvPr>
          <p:cNvCxnSpPr>
            <a:cxnSpLocks/>
          </p:cNvCxnSpPr>
          <p:nvPr/>
        </p:nvCxnSpPr>
        <p:spPr>
          <a:xfrm>
            <a:off x="9938672" y="2455227"/>
            <a:ext cx="0" cy="386001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6" name="Google Shape;1399;p120">
            <a:extLst>
              <a:ext uri="{FF2B5EF4-FFF2-40B4-BE49-F238E27FC236}">
                <a16:creationId xmlns:a16="http://schemas.microsoft.com/office/drawing/2014/main" xmlns="" id="{3D263656-C6DA-47F4-A85F-36A09EDDECAE}"/>
              </a:ext>
            </a:extLst>
          </p:cNvPr>
          <p:cNvCxnSpPr>
            <a:cxnSpLocks/>
          </p:cNvCxnSpPr>
          <p:nvPr/>
        </p:nvCxnSpPr>
        <p:spPr>
          <a:xfrm>
            <a:off x="9955492" y="3309014"/>
            <a:ext cx="0" cy="258769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8" name="Google Shape;1399;p120">
            <a:extLst>
              <a:ext uri="{FF2B5EF4-FFF2-40B4-BE49-F238E27FC236}">
                <a16:creationId xmlns:a16="http://schemas.microsoft.com/office/drawing/2014/main" xmlns="" id="{3A59616A-3034-4537-ABB2-51B6B7A1AD34}"/>
              </a:ext>
            </a:extLst>
          </p:cNvPr>
          <p:cNvCxnSpPr>
            <a:cxnSpLocks/>
          </p:cNvCxnSpPr>
          <p:nvPr/>
        </p:nvCxnSpPr>
        <p:spPr>
          <a:xfrm flipH="1">
            <a:off x="3079710" y="3326576"/>
            <a:ext cx="1" cy="27437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69" name="Google Shape;1399;p120">
            <a:extLst>
              <a:ext uri="{FF2B5EF4-FFF2-40B4-BE49-F238E27FC236}">
                <a16:creationId xmlns:a16="http://schemas.microsoft.com/office/drawing/2014/main" xmlns="" id="{7F830180-E76B-48F7-BE60-6AD65D277824}"/>
              </a:ext>
            </a:extLst>
          </p:cNvPr>
          <p:cNvCxnSpPr>
            <a:cxnSpLocks/>
          </p:cNvCxnSpPr>
          <p:nvPr/>
        </p:nvCxnSpPr>
        <p:spPr>
          <a:xfrm flipH="1">
            <a:off x="1390557" y="3321472"/>
            <a:ext cx="1" cy="262808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3" name="Google Shape;1399;p120">
            <a:extLst>
              <a:ext uri="{FF2B5EF4-FFF2-40B4-BE49-F238E27FC236}">
                <a16:creationId xmlns:a16="http://schemas.microsoft.com/office/drawing/2014/main" xmlns="" id="{221869BE-89D0-4126-9762-3AEC25B35ACD}"/>
              </a:ext>
            </a:extLst>
          </p:cNvPr>
          <p:cNvCxnSpPr>
            <a:cxnSpLocks/>
          </p:cNvCxnSpPr>
          <p:nvPr/>
        </p:nvCxnSpPr>
        <p:spPr>
          <a:xfrm>
            <a:off x="6719371" y="3316608"/>
            <a:ext cx="0" cy="136268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5" name="Google Shape;1399;p120">
            <a:extLst>
              <a:ext uri="{FF2B5EF4-FFF2-40B4-BE49-F238E27FC236}">
                <a16:creationId xmlns:a16="http://schemas.microsoft.com/office/drawing/2014/main" xmlns="" id="{7014BAC7-ED8F-43ED-90F9-704E209A188E}"/>
              </a:ext>
            </a:extLst>
          </p:cNvPr>
          <p:cNvCxnSpPr>
            <a:cxnSpLocks/>
          </p:cNvCxnSpPr>
          <p:nvPr/>
        </p:nvCxnSpPr>
        <p:spPr>
          <a:xfrm>
            <a:off x="6741735" y="3909776"/>
            <a:ext cx="1" cy="107715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42356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92922F8-19ED-B534-0A63-D13631121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>
                <a:solidFill>
                  <a:srgbClr val="333333"/>
                </a:solidFill>
              </a:rPr>
              <a:t>3</a:t>
            </a:fld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9973FA8-98B0-9B78-45A0-62922E62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7" y="5"/>
            <a:ext cx="11466441" cy="838199"/>
          </a:xfrm>
        </p:spPr>
        <p:txBody>
          <a:bodyPr/>
          <a:lstStyle/>
          <a:p>
            <a:r>
              <a:rPr lang="ru-RU" dirty="0" smtClean="0"/>
              <a:t>Предпосылки создания новой </a:t>
            </a:r>
            <a:r>
              <a:rPr lang="ru-RU" dirty="0"/>
              <a:t>геодезической системы отсчёта координат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E9A86A1-6E5D-2073-9DB3-ABF5B8900AFF}"/>
              </a:ext>
            </a:extLst>
          </p:cNvPr>
          <p:cNvGrpSpPr/>
          <p:nvPr/>
        </p:nvGrpSpPr>
        <p:grpSpPr>
          <a:xfrm>
            <a:off x="6229350" y="1161643"/>
            <a:ext cx="5863965" cy="4796706"/>
            <a:chOff x="5925793" y="1084632"/>
            <a:chExt cx="6207215" cy="5253287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143EBD30-9928-2682-2B3A-99074BC5253F}"/>
                </a:ext>
              </a:extLst>
            </p:cNvPr>
            <p:cNvSpPr/>
            <p:nvPr/>
          </p:nvSpPr>
          <p:spPr>
            <a:xfrm>
              <a:off x="6746351" y="2045890"/>
              <a:ext cx="4139380" cy="413938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>
              <a:outerShdw blurRad="228600" dist="38100" dir="2700000" sx="106000" sy="106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3752130A-F81E-2CB6-EEEB-3FA7855B2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60" b="95047" l="2344" r="93750">
                          <a14:foregroundMark x1="29297" y1="90280" x2="36563" y2="93925"/>
                          <a14:foregroundMark x1="36563" y1="93925" x2="50078" y2="95140"/>
                          <a14:foregroundMark x1="50078" y1="95140" x2="61641" y2="90841"/>
                          <a14:foregroundMark x1="43984" y1="5047" x2="45156" y2="7196"/>
                          <a14:foregroundMark x1="44141" y1="5140" x2="45391" y2="7383"/>
                          <a14:foregroundMark x1="44375" y1="6822" x2="45703" y2="7477"/>
                          <a14:foregroundMark x1="44063" y1="5140" x2="44609" y2="6636"/>
                          <a14:foregroundMark x1="44063" y1="4860" x2="45781" y2="7196"/>
                          <a14:foregroundMark x1="44219" y1="4953" x2="45781" y2="4860"/>
                          <a14:foregroundMark x1="45469" y1="5140" x2="45391" y2="7290"/>
                          <a14:foregroundMark x1="43828" y1="5701" x2="45703" y2="7757"/>
                          <a14:foregroundMark x1="43906" y1="6355" x2="43906" y2="7570"/>
                          <a14:foregroundMark x1="45391" y1="7664" x2="43984" y2="7570"/>
                          <a14:foregroundMark x1="54844" y1="16355" x2="64922" y2="16449"/>
                          <a14:foregroundMark x1="64922" y1="16449" x2="54609" y2="15607"/>
                          <a14:foregroundMark x1="54531" y1="15327" x2="64375" y2="14766"/>
                          <a14:foregroundMark x1="64375" y1="14766" x2="56016" y2="16449"/>
                          <a14:foregroundMark x1="56016" y1="16449" x2="54688" y2="15514"/>
                          <a14:foregroundMark x1="54297" y1="15047" x2="65313" y2="17009"/>
                          <a14:foregroundMark x1="65313" y1="17009" x2="54375" y2="14766"/>
                          <a14:foregroundMark x1="64453" y1="15514" x2="70078" y2="15607"/>
                          <a14:foregroundMark x1="65469" y1="16636" x2="70391" y2="16542"/>
                          <a14:foregroundMark x1="64453" y1="14766" x2="69141" y2="16822"/>
                          <a14:foregroundMark x1="64922" y1="14953" x2="70000" y2="16355"/>
                          <a14:foregroundMark x1="65703" y1="15140" x2="70547" y2="15140"/>
                          <a14:foregroundMark x1="54531" y1="15327" x2="65156" y2="17290"/>
                          <a14:foregroundMark x1="65156" y1="17290" x2="70625" y2="17009"/>
                          <a14:foregroundMark x1="54531" y1="15701" x2="54609" y2="16636"/>
                          <a14:foregroundMark x1="54609" y1="16822" x2="60781" y2="17009"/>
                          <a14:foregroundMark x1="74531" y1="29159" x2="84453" y2="18972"/>
                          <a14:foregroundMark x1="73984" y1="29065" x2="84375" y2="18131"/>
                          <a14:foregroundMark x1="84922" y1="14953" x2="92422" y2="17477"/>
                          <a14:foregroundMark x1="92422" y1="17477" x2="84688" y2="14953"/>
                          <a14:foregroundMark x1="84688" y1="14953" x2="84688" y2="14953"/>
                          <a14:foregroundMark x1="85469" y1="17757" x2="93828" y2="17664"/>
                          <a14:foregroundMark x1="85078" y1="14766" x2="93516" y2="14579"/>
                          <a14:foregroundMark x1="93516" y1="14673" x2="93516" y2="16822"/>
                          <a14:foregroundMark x1="93516" y1="17664" x2="93516" y2="16355"/>
                          <a14:foregroundMark x1="84688" y1="15047" x2="84688" y2="17009"/>
                          <a14:foregroundMark x1="84609" y1="15327" x2="84453" y2="17290"/>
                          <a14:foregroundMark x1="21484" y1="66729" x2="26563" y2="70561"/>
                          <a14:foregroundMark x1="64219" y1="74019" x2="67266" y2="66729"/>
                          <a14:foregroundMark x1="63594" y1="66916" x2="63594" y2="70093"/>
                          <a14:foregroundMark x1="73828" y1="74953" x2="85078" y2="79813"/>
                          <a14:foregroundMark x1="86563" y1="80187" x2="87656" y2="82617"/>
                          <a14:foregroundMark x1="86719" y1="80187" x2="86797" y2="80561"/>
                          <a14:foregroundMark x1="86797" y1="80093" x2="87422" y2="83551"/>
                          <a14:foregroundMark x1="86797" y1="80280" x2="88047" y2="82430"/>
                          <a14:foregroundMark x1="86797" y1="80187" x2="88125" y2="81869"/>
                          <a14:foregroundMark x1="87031" y1="80467" x2="88281" y2="81495"/>
                          <a14:foregroundMark x1="87422" y1="80374" x2="88516" y2="80374"/>
                          <a14:foregroundMark x1="86641" y1="80374" x2="88203" y2="80000"/>
                          <a14:foregroundMark x1="4531" y1="79720" x2="14922" y2="75140"/>
                          <a14:foregroundMark x1="2344" y1="79720" x2="4141" y2="82897"/>
                          <a14:foregroundMark x1="3750" y1="79813" x2="2344" y2="82710"/>
                          <a14:foregroundMark x1="2891" y1="79533" x2="4063" y2="82056"/>
                          <a14:foregroundMark x1="3750" y1="80187" x2="4219" y2="79159"/>
                        </a14:backgroundRemoval>
                      </a14:imgEffect>
                    </a14:imgLayer>
                  </a14:imgProps>
                </a:ext>
              </a:extLst>
            </a:blip>
            <a:srcRect l="1908" t="3741" r="4586"/>
            <a:stretch/>
          </p:blipFill>
          <p:spPr>
            <a:xfrm>
              <a:off x="5925793" y="1084632"/>
              <a:ext cx="6207215" cy="525328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76C434-6AAA-9E1B-21C6-B3DCC0B28698}"/>
              </a:ext>
            </a:extLst>
          </p:cNvPr>
          <p:cNvSpPr txBox="1"/>
          <p:nvPr/>
        </p:nvSpPr>
        <p:spPr bwMode="auto">
          <a:xfrm>
            <a:off x="611566" y="1161643"/>
            <a:ext cx="658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ru-RU" b="1" kern="0" dirty="0">
                <a:solidFill>
                  <a:schemeClr val="accent2"/>
                </a:solidFill>
                <a:latin typeface="Arial" panose="020B0604020202020204" pitchFamily="34" charset="0"/>
                <a:ea typeface="Segoe UI Symbol"/>
                <a:cs typeface="Segoe UI"/>
              </a:rPr>
              <a:t>МАЛОЕ КОЛИЧЕСТВО ПУНКТОВ </a:t>
            </a:r>
          </a:p>
          <a:p>
            <a:pPr defTabSz="914354">
              <a:defRPr/>
            </a:pPr>
            <a:r>
              <a:rPr lang="ru-RU" dirty="0">
                <a:solidFill>
                  <a:srgbClr val="39505E"/>
                </a:solidFill>
                <a:latin typeface="Arial"/>
              </a:rPr>
              <a:t>О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пора ГСК-2011 </a:t>
            </a:r>
            <a:r>
              <a:rPr lang="ru-RU" dirty="0" smtClean="0">
                <a:solidFill>
                  <a:srgbClr val="39505E"/>
                </a:solidFill>
                <a:latin typeface="Arial"/>
              </a:rPr>
              <a:t>из </a:t>
            </a:r>
            <a:r>
              <a:rPr lang="ru-RU" b="1" dirty="0">
                <a:solidFill>
                  <a:srgbClr val="39505E"/>
                </a:solidFill>
                <a:latin typeface="Arial"/>
              </a:rPr>
              <a:t>46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 (на территории РФ 38) пунктов, участвовавших </a:t>
            </a:r>
            <a:r>
              <a:rPr lang="ru-RU" dirty="0" smtClean="0">
                <a:solidFill>
                  <a:srgbClr val="39505E"/>
                </a:solidFill>
                <a:latin typeface="Arial"/>
              </a:rPr>
              <a:t>в 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первоначальном уравнивании ГСК-2011, в 2023 году функционируют только </a:t>
            </a:r>
            <a:r>
              <a:rPr lang="ru-RU" b="1" dirty="0">
                <a:solidFill>
                  <a:srgbClr val="39505E"/>
                </a:solidFill>
                <a:latin typeface="Arial"/>
              </a:rPr>
              <a:t>25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 (</a:t>
            </a:r>
            <a:r>
              <a:rPr lang="ru-RU" sz="1600" dirty="0">
                <a:solidFill>
                  <a:srgbClr val="39505E"/>
                </a:solidFill>
                <a:latin typeface="Arial"/>
              </a:rPr>
              <a:t>на территории РФ 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18) </a:t>
            </a:r>
            <a:endParaRPr lang="ru-RU" sz="1600" dirty="0">
              <a:solidFill>
                <a:srgbClr val="39505E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8D8155-0A6D-1BAA-E513-18C29FBB3B05}"/>
              </a:ext>
            </a:extLst>
          </p:cNvPr>
          <p:cNvSpPr txBox="1"/>
          <p:nvPr/>
        </p:nvSpPr>
        <p:spPr bwMode="auto">
          <a:xfrm>
            <a:off x="611566" y="2789951"/>
            <a:ext cx="4232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ru-RU" b="1" kern="0" dirty="0">
                <a:solidFill>
                  <a:schemeClr val="accent2"/>
                </a:solidFill>
                <a:latin typeface="Arial" panose="020B0604020202020204" pitchFamily="34" charset="0"/>
                <a:ea typeface="Segoe UI Symbol"/>
                <a:cs typeface="Segoe UI"/>
              </a:rPr>
              <a:t>УВЕЛИЧЕНИЕ ПУНКТОВ ФАГС</a:t>
            </a:r>
          </a:p>
          <a:p>
            <a:pPr defTabSz="914354">
              <a:defRPr/>
            </a:pPr>
            <a:r>
              <a:rPr lang="ru-RU" dirty="0">
                <a:solidFill>
                  <a:srgbClr val="39505E"/>
                </a:solidFill>
                <a:latin typeface="Arial"/>
              </a:rPr>
              <a:t>в </a:t>
            </a:r>
            <a:r>
              <a:rPr lang="ru-RU" b="1" dirty="0">
                <a:solidFill>
                  <a:srgbClr val="39505E"/>
                </a:solidFill>
                <a:latin typeface="Arial"/>
              </a:rPr>
              <a:t>2023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 году количество пунктов ФАГС </a:t>
            </a:r>
          </a:p>
          <a:p>
            <a:pPr defTabSz="914354">
              <a:defRPr/>
            </a:pPr>
            <a:r>
              <a:rPr lang="ru-RU" dirty="0">
                <a:solidFill>
                  <a:srgbClr val="39505E"/>
                </a:solidFill>
                <a:latin typeface="Arial"/>
              </a:rPr>
              <a:t>составляет </a:t>
            </a:r>
            <a:r>
              <a:rPr lang="ru-RU" b="1" dirty="0">
                <a:solidFill>
                  <a:srgbClr val="39505E"/>
                </a:solidFill>
                <a:latin typeface="Arial"/>
              </a:rPr>
              <a:t>99</a:t>
            </a:r>
            <a:r>
              <a:rPr lang="ru-RU" dirty="0">
                <a:solidFill>
                  <a:srgbClr val="39505E"/>
                </a:solidFill>
                <a:latin typeface="Arial"/>
              </a:rPr>
              <a:t> пунктов</a:t>
            </a:r>
            <a:endParaRPr lang="ru-RU" sz="1600" dirty="0">
              <a:solidFill>
                <a:srgbClr val="39505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534BF7-53ED-3E6B-D9FF-0DE0AF9E17A6}"/>
              </a:ext>
            </a:extLst>
          </p:cNvPr>
          <p:cNvSpPr txBox="1"/>
          <p:nvPr/>
        </p:nvSpPr>
        <p:spPr bwMode="auto">
          <a:xfrm>
            <a:off x="611566" y="4265772"/>
            <a:ext cx="57439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ru-RU" b="1" kern="0" dirty="0">
                <a:solidFill>
                  <a:schemeClr val="accent2"/>
                </a:solidFill>
                <a:latin typeface="Arial" panose="020B0604020202020204" pitchFamily="34" charset="0"/>
                <a:ea typeface="Segoe UI Symbol"/>
                <a:cs typeface="Segoe UI"/>
              </a:rPr>
              <a:t>ЗНАЧИТЕЛЬНЫЙ РОСТ ДИФФЕРЕНЦИАЛЬНЫХ ГЕОДЕЗИЧЕСКИХ СТАНЦИЙ (ДГС)</a:t>
            </a:r>
          </a:p>
          <a:p>
            <a:pPr defTabSz="914354">
              <a:defRPr/>
            </a:pPr>
            <a:r>
              <a:rPr lang="ru-RU" dirty="0">
                <a:solidFill>
                  <a:srgbClr val="39505E"/>
                </a:solidFill>
                <a:latin typeface="Arial"/>
              </a:rPr>
              <a:t>с введением в эксплуатацию информационной системы федеральной сети геодезических станций (ИС ФСГС), обеспечивается вычисление координат станций ДГС как единое построение</a:t>
            </a:r>
            <a:endParaRPr lang="ru-RU" b="1" kern="0" dirty="0">
              <a:solidFill>
                <a:schemeClr val="accent2"/>
              </a:solidFill>
              <a:latin typeface="Arial" panose="020B0604020202020204" pitchFamily="34" charset="0"/>
              <a:ea typeface="Segoe UI Symbol"/>
              <a:cs typeface="Segoe UI"/>
            </a:endParaRPr>
          </a:p>
          <a:p>
            <a:pPr defTabSz="914354">
              <a:defRPr/>
            </a:pPr>
            <a:endParaRPr lang="ru-RU" b="1" kern="0" dirty="0">
              <a:solidFill>
                <a:schemeClr val="accent2"/>
              </a:solidFill>
              <a:latin typeface="Arial" panose="020B0604020202020204" pitchFamily="34" charset="0"/>
              <a:ea typeface="Segoe UI Symbol"/>
              <a:cs typeface="Segoe U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3ACC15B-363D-4167-36DA-486564C07975}"/>
              </a:ext>
            </a:extLst>
          </p:cNvPr>
          <p:cNvSpPr/>
          <p:nvPr/>
        </p:nvSpPr>
        <p:spPr>
          <a:xfrm>
            <a:off x="433602" y="1179545"/>
            <a:ext cx="45719" cy="479670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0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232" y="-4602"/>
            <a:ext cx="11722767" cy="838199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ПУНКТЫ, </a:t>
            </a:r>
            <a:r>
              <a:rPr lang="ru-RU" dirty="0"/>
              <a:t>УЧАСТВОВАВШИЕ В ПЕРВИЧНОМ ПОСТРОЕНИИ СИСТЕМЫ КООРДИНАТ ГСК-2011</a:t>
            </a:r>
          </a:p>
        </p:txBody>
      </p:sp>
      <p:pic>
        <p:nvPicPr>
          <p:cNvPr id="92" name="Graphic 267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xmlns="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324148-9A6F-3C46-6D1E-B26E6165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" t="10275" r="1441" b="10581"/>
          <a:stretch/>
        </p:blipFill>
        <p:spPr>
          <a:xfrm>
            <a:off x="1410748" y="893757"/>
            <a:ext cx="9370504" cy="5427678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853877" y="1326082"/>
            <a:ext cx="1338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46</a:t>
            </a:r>
            <a:r>
              <a:rPr lang="ru-RU" dirty="0" smtClean="0">
                <a:solidFill>
                  <a:srgbClr val="39505E"/>
                </a:solidFill>
              </a:rPr>
              <a:t> (</a:t>
            </a:r>
            <a:r>
              <a:rPr lang="ru-RU" sz="1600" dirty="0" smtClean="0">
                <a:solidFill>
                  <a:srgbClr val="39505E"/>
                </a:solidFill>
              </a:rPr>
              <a:t>РФ-</a:t>
            </a:r>
            <a:r>
              <a:rPr lang="ru-RU" dirty="0" smtClean="0">
                <a:solidFill>
                  <a:srgbClr val="39505E"/>
                </a:solidFill>
              </a:rPr>
              <a:t>38)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2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xmlns="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30"/>
            <a:ext cx="12191999" cy="838199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ДЕЙСТВУЮЩИЕ В 2023 ГОДУ ПУНКТЫ, </a:t>
            </a:r>
            <a:br>
              <a:rPr lang="ru-RU" dirty="0"/>
            </a:br>
            <a:r>
              <a:rPr lang="ru-RU" dirty="0"/>
              <a:t>УЧАСТВОВАВШИЕ В ПОСТРОЕНИИ ГСК-2011</a:t>
            </a:r>
          </a:p>
        </p:txBody>
      </p:sp>
      <p:pic>
        <p:nvPicPr>
          <p:cNvPr id="92" name="Graphic 267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386293-6747-6D14-D488-DC5C56FF5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" t="11053" r="1568" b="9678"/>
          <a:stretch/>
        </p:blipFill>
        <p:spPr>
          <a:xfrm>
            <a:off x="1425676" y="919884"/>
            <a:ext cx="9340645" cy="5436260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853877" y="1326082"/>
            <a:ext cx="1338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25</a:t>
            </a:r>
            <a:r>
              <a:rPr lang="ru-RU" dirty="0" smtClean="0">
                <a:solidFill>
                  <a:srgbClr val="39505E"/>
                </a:solidFill>
              </a:rPr>
              <a:t> (</a:t>
            </a:r>
            <a:r>
              <a:rPr lang="ru-RU" sz="1600" dirty="0" smtClean="0">
                <a:solidFill>
                  <a:srgbClr val="39505E"/>
                </a:solidFill>
              </a:rPr>
              <a:t>РФ-</a:t>
            </a:r>
            <a:r>
              <a:rPr lang="ru-RU" dirty="0" smtClean="0">
                <a:solidFill>
                  <a:srgbClr val="39505E"/>
                </a:solidFill>
              </a:rPr>
              <a:t>18</a:t>
            </a:r>
            <a:r>
              <a:rPr lang="ru-RU" dirty="0">
                <a:solidFill>
                  <a:srgbClr val="39505E"/>
                </a:solidFill>
              </a:rPr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258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4733E86-7743-B553-6704-D6B1F25FD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>
                <a:solidFill>
                  <a:srgbClr val="333333"/>
                </a:solidFill>
              </a:rPr>
              <a:t>6</a:t>
            </a:fld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6188ADA-FC9B-03E2-644F-9D835C0E2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5530D1-4A70-E446-81EC-312021BD3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3" y="5"/>
            <a:ext cx="11280540" cy="62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717A5AD-4CF4-D48A-B2C2-6C57D97AA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>
                <a:solidFill>
                  <a:srgbClr val="333333"/>
                </a:solidFill>
              </a:rPr>
              <a:t>7</a:t>
            </a:fld>
            <a:endParaRPr lang="ru-RU" dirty="0">
              <a:solidFill>
                <a:srgbClr val="33333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BA5362-BFC3-DB08-C8CE-04CACAF6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70" y="1001547"/>
            <a:ext cx="10607299" cy="499473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BC176F4C-D6F1-85D7-72BC-C71D8664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0"/>
            <a:ext cx="10534650" cy="83820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algn="ctr" defTabSz="914332">
              <a:lnSpc>
                <a:spcPct val="90000"/>
              </a:lnSpc>
              <a:spcBef>
                <a:spcPct val="0"/>
              </a:spcBef>
              <a:tabLst>
                <a:tab pos="1079473" algn="l"/>
              </a:tabLst>
            </a:pPr>
            <a:r>
              <a:rPr lang="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ДЕГРАДАЦИЯ ГСК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lang="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2011 СО ВРЕМЕНЕМ</a:t>
            </a:r>
          </a:p>
        </p:txBody>
      </p:sp>
    </p:spTree>
    <p:extLst>
      <p:ext uri="{BB962C8B-B14F-4D97-AF65-F5344CB8AC3E}">
        <p14:creationId xmlns:p14="http://schemas.microsoft.com/office/powerpoint/2010/main" val="36076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38199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СОСТОЯНИЕ ФАГС НА 2021 ГОД</a:t>
            </a:r>
          </a:p>
        </p:txBody>
      </p:sp>
      <p:pic>
        <p:nvPicPr>
          <p:cNvPr id="92" name="Graphic 267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xmlns="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C2534B-9A1B-152D-7FAA-92F8CE54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10666" r="2099" b="11579"/>
          <a:stretch/>
        </p:blipFill>
        <p:spPr bwMode="auto">
          <a:xfrm>
            <a:off x="1379385" y="893757"/>
            <a:ext cx="9441015" cy="5339895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40286" y="137001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54</a:t>
            </a:r>
            <a:r>
              <a:rPr lang="ru-RU" dirty="0" smtClean="0">
                <a:solidFill>
                  <a:srgbClr val="39505E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75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3">
            <a:extLst>
              <a:ext uri="{FF2B5EF4-FFF2-40B4-BE49-F238E27FC236}">
                <a16:creationId xmlns:a16="http://schemas.microsoft.com/office/drawing/2014/main" xmlns="" id="{1A8FE009-F0BA-4D9E-86DD-9C7CA8BD5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E21CA-A3FE-4309-958A-99CD0056368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>
                  <a:glow rad="101600">
                    <a:srgbClr val="008C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>
                <a:glow rad="101600">
                  <a:srgbClr val="008CFF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602"/>
            <a:ext cx="12191999" cy="838199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СОСТОЯНИЕ ФАГС НА 2023 г. И ПЛАНЫ НА 2024 г.</a:t>
            </a:r>
          </a:p>
        </p:txBody>
      </p:sp>
      <p:pic>
        <p:nvPicPr>
          <p:cNvPr id="92" name="Graphic 267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5244049" y="4273274"/>
            <a:ext cx="367670" cy="37158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BECFA1-73D1-45F7-8B65-5E728FC19253}"/>
              </a:ext>
            </a:extLst>
          </p:cNvPr>
          <p:cNvSpPr txBox="1"/>
          <p:nvPr/>
        </p:nvSpPr>
        <p:spPr bwMode="auto">
          <a:xfrm>
            <a:off x="5514435" y="4305191"/>
            <a:ext cx="253230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Значимый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эффект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C2220C-1F3D-4B7D-A1A5-A95E156BB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10716" r="1635" b="10325"/>
          <a:stretch/>
        </p:blipFill>
        <p:spPr bwMode="auto">
          <a:xfrm>
            <a:off x="1287262" y="893757"/>
            <a:ext cx="9617475" cy="5300566"/>
          </a:xfrm>
          <a:prstGeom prst="rect">
            <a:avLst/>
          </a:prstGeom>
          <a:effectLst>
            <a:outerShdw blurRad="63500" sx="102000" sy="102000" algn="ctr" rotWithShape="0">
              <a:schemeClr val="tx2">
                <a:alpha val="40000"/>
              </a:scheme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160948" y="1326082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9505E"/>
                </a:solidFill>
              </a:rPr>
              <a:t>99+2+2</a:t>
            </a:r>
            <a:r>
              <a:rPr lang="ru-RU" dirty="0" smtClean="0">
                <a:solidFill>
                  <a:srgbClr val="39505E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038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heme/theme1.xml><?xml version="1.0" encoding="utf-8"?>
<a:theme xmlns:a="http://schemas.openxmlformats.org/drawingml/2006/main" name="5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2.xml><?xml version="1.0" encoding="utf-8"?>
<a:theme xmlns:a="http://schemas.openxmlformats.org/drawingml/2006/main" name="1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1000">
                <a:srgbClr val="0DAEFF"/>
              </a:gs>
              <a:gs pos="100000">
                <a:schemeClr val="tx2"/>
              </a:gs>
            </a:gsLst>
            <a:lin ang="16200000" scaled="1"/>
            <a:tileRect/>
          </a:gradFill>
        </a:ln>
        <a:effectLst>
          <a:glow rad="63500">
            <a:schemeClr val="accent1">
              <a:satMod val="175000"/>
              <a:alpha val="40000"/>
            </a:schemeClr>
          </a:glo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7">
    <a:dk1>
      <a:srgbClr val="008CFF"/>
    </a:dk1>
    <a:lt1>
      <a:srgbClr val="FFFFFF"/>
    </a:lt1>
    <a:dk2>
      <a:srgbClr val="008CFF"/>
    </a:dk2>
    <a:lt2>
      <a:srgbClr val="FFFFFF"/>
    </a:lt2>
    <a:accent1>
      <a:srgbClr val="008CFF"/>
    </a:accent1>
    <a:accent2>
      <a:srgbClr val="00CC99"/>
    </a:accent2>
    <a:accent3>
      <a:srgbClr val="FF7900"/>
    </a:accent3>
    <a:accent4>
      <a:srgbClr val="85C0FB"/>
    </a:accent4>
    <a:accent5>
      <a:srgbClr val="92D050"/>
    </a:accent5>
    <a:accent6>
      <a:srgbClr val="FFC000"/>
    </a:accent6>
    <a:hlink>
      <a:srgbClr val="E17900"/>
    </a:hlink>
    <a:folHlink>
      <a:srgbClr val="4472C4"/>
    </a:folHlink>
  </a:clrScheme>
</a:themeOverride>
</file>

<file path=ppt/theme/themeOverride2.xml><?xml version="1.0" encoding="utf-8"?>
<a:themeOverride xmlns:a="http://schemas.openxmlformats.org/drawingml/2006/main">
  <a:clrScheme name="Custom 17">
    <a:dk1>
      <a:srgbClr val="008CFF"/>
    </a:dk1>
    <a:lt1>
      <a:srgbClr val="FFFFFF"/>
    </a:lt1>
    <a:dk2>
      <a:srgbClr val="008CFF"/>
    </a:dk2>
    <a:lt2>
      <a:srgbClr val="FFFFFF"/>
    </a:lt2>
    <a:accent1>
      <a:srgbClr val="008CFF"/>
    </a:accent1>
    <a:accent2>
      <a:srgbClr val="00CC99"/>
    </a:accent2>
    <a:accent3>
      <a:srgbClr val="FF7900"/>
    </a:accent3>
    <a:accent4>
      <a:srgbClr val="85C0FB"/>
    </a:accent4>
    <a:accent5>
      <a:srgbClr val="92D050"/>
    </a:accent5>
    <a:accent6>
      <a:srgbClr val="FFC000"/>
    </a:accent6>
    <a:hlink>
      <a:srgbClr val="E17900"/>
    </a:hlink>
    <a:folHlink>
      <a:srgbClr val="4472C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ЕВМ_ППК_Ключевые результаты_ОС_V2</Template>
  <TotalTime>19927</TotalTime>
  <Words>460</Words>
  <Application>Microsoft Office PowerPoint</Application>
  <PresentationFormat>Широкоэкранный</PresentationFormat>
  <Paragraphs>112</Paragraphs>
  <Slides>15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Segoe UI</vt:lpstr>
      <vt:lpstr>Segoe UI Symbol</vt:lpstr>
      <vt:lpstr>Trebuchet MS</vt:lpstr>
      <vt:lpstr>5_Шаблон</vt:lpstr>
      <vt:lpstr>1_Шаблон</vt:lpstr>
      <vt:lpstr>think-cell Slide</vt:lpstr>
      <vt:lpstr>К новой реализации государственной геодезической системы отсчёта координат</vt:lpstr>
      <vt:lpstr>ГЕОДЕЗИЧЕСКОЕ ОБЕСПЕЧЕНИЕ РОССИЙСКОЙ ФЕДЕРАЦИИ</vt:lpstr>
      <vt:lpstr>Предпосылки создания новой геодезической системы отсчёта координат</vt:lpstr>
      <vt:lpstr>ПУНКТЫ, УЧАСТВОВАВШИЕ В ПЕРВИЧНОМ ПОСТРОЕНИИ СИСТЕМЫ КООРДИНАТ ГСК-2011</vt:lpstr>
      <vt:lpstr>ДЕЙСТВУЮЩИЕ В 2023 ГОДУ ПУНКТЫ,  УЧАСТВОВАВШИЕ В ПОСТРОЕНИИ ГСК-2011</vt:lpstr>
      <vt:lpstr>Презентация PowerPoint</vt:lpstr>
      <vt:lpstr>ДЕГРАДАЦИЯ ГСК-2011 СО ВРЕМЕНЕМ</vt:lpstr>
      <vt:lpstr>СОСТОЯНИЕ ФАГС НА 2021 ГОД</vt:lpstr>
      <vt:lpstr>СОСТОЯНИЕ ФАГС НА 2023 г. И ПЛАНЫ НА 2024 г.</vt:lpstr>
      <vt:lpstr>ФСГС</vt:lpstr>
      <vt:lpstr>ФАГС + ФСГС</vt:lpstr>
      <vt:lpstr>Презентация PowerPoint</vt:lpstr>
      <vt:lpstr>Перспективная схема развития сети ФАГС до 2030</vt:lpstr>
      <vt:lpstr>СХЕМА СИСТЕМЫ ОТЧЕТА КООРДИНАТ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Данила Городилов</dc:creator>
  <cp:lastModifiedBy>Учетная запись Майкрософт</cp:lastModifiedBy>
  <cp:revision>1601</cp:revision>
  <cp:lastPrinted>2023-08-28T10:28:02Z</cp:lastPrinted>
  <dcterms:created xsi:type="dcterms:W3CDTF">2020-12-18T15:49:39Z</dcterms:created>
  <dcterms:modified xsi:type="dcterms:W3CDTF">2023-10-16T15:19:20Z</dcterms:modified>
</cp:coreProperties>
</file>