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70" r:id="rId4"/>
    <p:sldId id="260" r:id="rId5"/>
    <p:sldId id="261" r:id="rId6"/>
    <p:sldId id="269" r:id="rId7"/>
    <p:sldId id="262" r:id="rId8"/>
    <p:sldId id="271" r:id="rId9"/>
    <p:sldId id="265" r:id="rId10"/>
    <p:sldId id="312" r:id="rId11"/>
    <p:sldId id="264" r:id="rId12"/>
    <p:sldId id="290" r:id="rId13"/>
    <p:sldId id="267" r:id="rId14"/>
    <p:sldId id="268" r:id="rId15"/>
    <p:sldId id="276" r:id="rId16"/>
    <p:sldId id="286" r:id="rId17"/>
    <p:sldId id="287" r:id="rId18"/>
    <p:sldId id="288" r:id="rId19"/>
    <p:sldId id="289" r:id="rId20"/>
    <p:sldId id="266" r:id="rId21"/>
    <p:sldId id="273" r:id="rId22"/>
    <p:sldId id="263" r:id="rId23"/>
    <p:sldId id="274" r:id="rId24"/>
    <p:sldId id="275" r:id="rId25"/>
    <p:sldId id="272" r:id="rId26"/>
    <p:sldId id="306" r:id="rId27"/>
    <p:sldId id="295" r:id="rId28"/>
    <p:sldId id="294" r:id="rId29"/>
    <p:sldId id="280" r:id="rId30"/>
    <p:sldId id="297" r:id="rId31"/>
    <p:sldId id="298" r:id="rId32"/>
    <p:sldId id="308" r:id="rId33"/>
    <p:sldId id="278" r:id="rId34"/>
    <p:sldId id="292" r:id="rId35"/>
    <p:sldId id="296" r:id="rId36"/>
    <p:sldId id="291" r:id="rId37"/>
    <p:sldId id="281" r:id="rId38"/>
    <p:sldId id="299" r:id="rId39"/>
    <p:sldId id="282" r:id="rId40"/>
    <p:sldId id="293" r:id="rId41"/>
    <p:sldId id="283" r:id="rId42"/>
    <p:sldId id="300" r:id="rId43"/>
    <p:sldId id="303" r:id="rId44"/>
    <p:sldId id="304" r:id="rId45"/>
    <p:sldId id="305" r:id="rId46"/>
    <p:sldId id="310" r:id="rId47"/>
    <p:sldId id="309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84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91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2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47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7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34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04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434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84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9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631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98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62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57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2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63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324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23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45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04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3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53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0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82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08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95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50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10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904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58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501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13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7205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092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75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13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907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1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7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4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6147" y="1349854"/>
            <a:ext cx="7064750" cy="2387600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5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Проблемы координатных определений c использованием ГНСС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арктической зоне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C57EB-EB4B-4617-A33F-574C5086D27B}"/>
              </a:ext>
            </a:extLst>
          </p:cNvPr>
          <p:cNvSpPr txBox="1"/>
          <p:nvPr/>
        </p:nvSpPr>
        <p:spPr>
          <a:xfrm>
            <a:off x="3607266" y="5087308"/>
            <a:ext cx="46132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Евстафьев Олег Валерьевич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Ведущий инженер-геодезист АО «Роскартография»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Аспирант кафедры прикладной геодезии </a:t>
            </a:r>
            <a:r>
              <a:rPr lang="ru-RU" sz="1400" i="1" dirty="0" err="1">
                <a:solidFill>
                  <a:srgbClr val="002060"/>
                </a:solidFill>
              </a:rPr>
              <a:t>МИИГАиК</a:t>
            </a:r>
            <a:endParaRPr lang="ru-RU" sz="1400" i="1" dirty="0">
              <a:solidFill>
                <a:srgbClr val="002060"/>
              </a:solidFill>
            </a:endParaRPr>
          </a:p>
          <a:p>
            <a:endParaRPr lang="ru-RU" sz="1400" i="1" dirty="0">
              <a:solidFill>
                <a:srgbClr val="002060"/>
              </a:solidFill>
            </a:endParaRPr>
          </a:p>
          <a:p>
            <a:r>
              <a:rPr lang="ru-RU" sz="1400" b="1" i="1" dirty="0">
                <a:solidFill>
                  <a:srgbClr val="002060"/>
                </a:solidFill>
              </a:rPr>
              <a:t>Куприянов Андрей Олегович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Кандидат технических наук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Заведующий кафедрой прикладной геодезии </a:t>
            </a:r>
            <a:r>
              <a:rPr lang="ru-RU" sz="1400" i="1" dirty="0" err="1">
                <a:solidFill>
                  <a:srgbClr val="002060"/>
                </a:solidFill>
              </a:rPr>
              <a:t>МИИГАиК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Требования к некоторым видам работ в Арктике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9" name="Таблица 7">
            <a:extLst>
              <a:ext uri="{FF2B5EF4-FFF2-40B4-BE49-F238E27FC236}">
                <a16:creationId xmlns:a16="http://schemas.microsoft.com/office/drawing/2014/main" id="{A46AB6A0-BE15-4DEA-83C4-DD2973A25577}"/>
              </a:ext>
            </a:extLst>
          </p:cNvPr>
          <p:cNvGraphicFramePr>
            <a:graphicFrameLocks noGrp="1"/>
          </p:cNvGraphicFramePr>
          <p:nvPr/>
        </p:nvGraphicFramePr>
        <p:xfrm>
          <a:off x="294289" y="1122363"/>
          <a:ext cx="11603421" cy="544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046">
                  <a:extLst>
                    <a:ext uri="{9D8B030D-6E8A-4147-A177-3AD203B41FA5}">
                      <a16:colId xmlns:a16="http://schemas.microsoft.com/office/drawing/2014/main" val="957554446"/>
                    </a:ext>
                  </a:extLst>
                </a:gridCol>
                <a:gridCol w="2202426">
                  <a:extLst>
                    <a:ext uri="{9D8B030D-6E8A-4147-A177-3AD203B41FA5}">
                      <a16:colId xmlns:a16="http://schemas.microsoft.com/office/drawing/2014/main" val="2695325733"/>
                    </a:ext>
                  </a:extLst>
                </a:gridCol>
                <a:gridCol w="5142949">
                  <a:extLst>
                    <a:ext uri="{9D8B030D-6E8A-4147-A177-3AD203B41FA5}">
                      <a16:colId xmlns:a16="http://schemas.microsoft.com/office/drawing/2014/main" val="982345237"/>
                    </a:ext>
                  </a:extLst>
                </a:gridCol>
              </a:tblGrid>
              <a:tr h="550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Требуемая точность в плане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016931"/>
                  </a:ext>
                </a:extLst>
              </a:tr>
              <a:tr h="7948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Проводка судов во льдах с помощью ледокола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Netherlands Regulatory Framework (</a:t>
                      </a:r>
                      <a:r>
                        <a:rPr lang="en-US" sz="15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NeRF</a:t>
                      </a: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 (2002). Revised Maritime</a:t>
                      </a:r>
                      <a:endParaRPr lang="ru-RU" sz="15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Policy and Requirements for a Future GNSS.</a:t>
                      </a:r>
                      <a:endParaRPr lang="ru-RU" sz="15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2447069"/>
                  </a:ext>
                </a:extLst>
              </a:tr>
              <a:tr h="7948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Автоматическое причаливание судов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Netherlands Regulatory Framework (</a:t>
                      </a:r>
                      <a:r>
                        <a:rPr lang="en-US" sz="15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NeRF</a:t>
                      </a: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 (2002). Revised Maritime</a:t>
                      </a:r>
                      <a:endParaRPr lang="ru-RU" sz="15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Policy and Requirements for a Future GNSS.</a:t>
                      </a:r>
                      <a:endParaRPr lang="ru-RU" sz="15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149529"/>
                  </a:ext>
                </a:extLst>
              </a:tr>
              <a:tr h="11503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координат пунктов ФАГС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1800"/>
                        </a:spcAft>
                      </a:pPr>
                      <a:endParaRPr lang="ru-RU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Погрешность взаимного положения пунктов (Приказ Росреестра от 19 сентября 2022 года № П/0344)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56328"/>
                  </a:ext>
                </a:extLst>
              </a:tr>
              <a:tr h="1076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координат центров проекции аэрофотоснимков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ru-RU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0.30 </a:t>
                      </a: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 создании ЦОФП М1:2000 (ГОСТ Р 59562-2021 Съемка аэрофототопографическая. Технические требования)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250726"/>
                  </a:ext>
                </a:extLst>
              </a:tr>
              <a:tr h="888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Кадастровые работы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 – 5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1200"/>
                        </a:spcAft>
                      </a:pPr>
                      <a:r>
                        <a:rPr lang="ru-RU" sz="15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 ближайших пунктов ГГС в зависимости от категории земель и разрешенного использования земельных участков</a:t>
                      </a:r>
                      <a:r>
                        <a:rPr lang="ru-RU" sz="15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(ПРИКАЗ Росреестра от 23 октября 2020 года № П/0393)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333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82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Глобальные навигационный спутниковые системы (ГНСС)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BC4F4A7B-EB74-4631-BBE7-CAAB231AC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129885"/>
              </p:ext>
            </p:extLst>
          </p:nvPr>
        </p:nvGraphicFramePr>
        <p:xfrm>
          <a:off x="525100" y="2225848"/>
          <a:ext cx="10324043" cy="4041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7923">
                  <a:extLst>
                    <a:ext uri="{9D8B030D-6E8A-4147-A177-3AD203B41FA5}">
                      <a16:colId xmlns:a16="http://schemas.microsoft.com/office/drawing/2014/main" val="2102390266"/>
                    </a:ext>
                  </a:extLst>
                </a:gridCol>
                <a:gridCol w="1881530">
                  <a:extLst>
                    <a:ext uri="{9D8B030D-6E8A-4147-A177-3AD203B41FA5}">
                      <a16:colId xmlns:a16="http://schemas.microsoft.com/office/drawing/2014/main" val="3941614240"/>
                    </a:ext>
                  </a:extLst>
                </a:gridCol>
                <a:gridCol w="1881530">
                  <a:extLst>
                    <a:ext uri="{9D8B030D-6E8A-4147-A177-3AD203B41FA5}">
                      <a16:colId xmlns:a16="http://schemas.microsoft.com/office/drawing/2014/main" val="2853127288"/>
                    </a:ext>
                  </a:extLst>
                </a:gridCol>
                <a:gridCol w="1881530">
                  <a:extLst>
                    <a:ext uri="{9D8B030D-6E8A-4147-A177-3AD203B41FA5}">
                      <a16:colId xmlns:a16="http://schemas.microsoft.com/office/drawing/2014/main" val="3239032734"/>
                    </a:ext>
                  </a:extLst>
                </a:gridCol>
                <a:gridCol w="1881530">
                  <a:extLst>
                    <a:ext uri="{9D8B030D-6E8A-4147-A177-3AD203B41FA5}">
                      <a16:colId xmlns:a16="http://schemas.microsoft.com/office/drawing/2014/main" val="1851690693"/>
                    </a:ext>
                  </a:extLst>
                </a:gridCol>
              </a:tblGrid>
              <a:tr h="97798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ГЛОНАСС </a:t>
                      </a:r>
                      <a:br>
                        <a:rPr lang="ru-RU" sz="2000" u="none" strike="noStrike" dirty="0">
                          <a:effectLst/>
                        </a:rPr>
                      </a:br>
                      <a:r>
                        <a:rPr lang="ru-RU" sz="2000" u="none" strike="noStrike" dirty="0">
                          <a:effectLst/>
                        </a:rPr>
                        <a:t>(Россия)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GPS 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(</a:t>
                      </a:r>
                      <a:r>
                        <a:rPr lang="ru-RU" sz="2000" u="none" strike="noStrike" dirty="0">
                          <a:effectLst/>
                        </a:rPr>
                        <a:t>США)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GALILEO 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(</a:t>
                      </a:r>
                      <a:r>
                        <a:rPr lang="ru-RU" sz="2000" u="none" strike="noStrike" dirty="0">
                          <a:effectLst/>
                        </a:rPr>
                        <a:t>Евросоюз)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BEIDOU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 (</a:t>
                      </a:r>
                      <a:r>
                        <a:rPr lang="ru-RU" sz="2000" u="none" strike="noStrike" dirty="0">
                          <a:effectLst/>
                        </a:rPr>
                        <a:t>КНР)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533504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Количество спутников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49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extLst>
                  <a:ext uri="{0D108BD9-81ED-4DB2-BD59-A6C34878D82A}">
                    <a16:rowId xmlns:a16="http://schemas.microsoft.com/office/drawing/2014/main" val="2345596228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Высота орбиты (км)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19 100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20 200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23 222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21 528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38600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Большая полуось (км)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25 518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26 560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29 600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21 528 / 35 786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extLst>
                  <a:ext uri="{0D108BD9-81ED-4DB2-BD59-A6C34878D82A}">
                    <a16:rowId xmlns:a16="http://schemas.microsoft.com/office/drawing/2014/main" val="4109224673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Период (ч:мин:сек)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11:15:44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11:58:00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14:04:45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12:53:24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371783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Наклонение (⁰)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64,8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56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55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/>
                </a:tc>
                <a:extLst>
                  <a:ext uri="{0D108BD9-81ED-4DB2-BD59-A6C34878D82A}">
                    <a16:rowId xmlns:a16="http://schemas.microsoft.com/office/drawing/2014/main" val="2889306297"/>
                  </a:ext>
                </a:extLst>
              </a:tr>
              <a:tr h="51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Количество плоскостей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0" marR="4870" marT="48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5736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963A97C-BFBF-41C7-821D-AF75E066C96D}"/>
              </a:ext>
            </a:extLst>
          </p:cNvPr>
          <p:cNvSpPr txBox="1"/>
          <p:nvPr/>
        </p:nvSpPr>
        <p:spPr>
          <a:xfrm>
            <a:off x="4346477" y="6384702"/>
            <a:ext cx="2681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https://glonass-iac.ru/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CFA954-8DB7-4699-B982-7B792222D6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778"/>
          <a:stretch/>
        </p:blipFill>
        <p:spPr>
          <a:xfrm>
            <a:off x="525100" y="726902"/>
            <a:ext cx="2806322" cy="24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9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Спутниковые методы определений координат с помощью ГНСС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9CCD037-5156-4E75-B5DC-1943F68B6DFE}"/>
              </a:ext>
            </a:extLst>
          </p:cNvPr>
          <p:cNvSpPr txBox="1">
            <a:spLocks/>
          </p:cNvSpPr>
          <p:nvPr/>
        </p:nvSpPr>
        <p:spPr>
          <a:xfrm>
            <a:off x="773586" y="1330132"/>
            <a:ext cx="10930734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ru-RU" u="sng" dirty="0"/>
              <a:t>Методы определения абсолютных координат</a:t>
            </a:r>
            <a:r>
              <a:rPr lang="ru-RU" dirty="0"/>
              <a:t>: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Абсолютный метод спутниковых определений</a:t>
            </a:r>
            <a:r>
              <a:rPr lang="en-US" dirty="0"/>
              <a:t> (</a:t>
            </a:r>
            <a:r>
              <a:rPr lang="en-US" dirty="0">
                <a:solidFill>
                  <a:srgbClr val="002060"/>
                </a:solidFill>
              </a:rPr>
              <a:t>Absolute Positioning</a:t>
            </a:r>
            <a:r>
              <a:rPr lang="en-US" dirty="0"/>
              <a:t>)</a:t>
            </a:r>
            <a:endParaRPr lang="ru-RU" dirty="0"/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Высокоточный метод абсолютных спутниковых определений (</a:t>
            </a:r>
            <a:r>
              <a:rPr lang="ru-RU" dirty="0" err="1">
                <a:solidFill>
                  <a:srgbClr val="002060"/>
                </a:solidFill>
              </a:rPr>
              <a:t>Precise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Point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Position</a:t>
            </a:r>
            <a:r>
              <a:rPr lang="en-US" dirty="0" err="1">
                <a:solidFill>
                  <a:srgbClr val="002060"/>
                </a:solidFill>
              </a:rPr>
              <a:t>ing</a:t>
            </a:r>
            <a:r>
              <a:rPr lang="en-US" dirty="0"/>
              <a:t>)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ru-RU" u="sng" dirty="0"/>
              <a:t>Методы определения относительных координат</a:t>
            </a:r>
            <a:r>
              <a:rPr lang="ru-RU" dirty="0"/>
              <a:t>: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Дифференциальный метод</a:t>
            </a:r>
            <a:r>
              <a:rPr lang="en-US" dirty="0"/>
              <a:t> (</a:t>
            </a:r>
            <a:r>
              <a:rPr lang="en-US" dirty="0">
                <a:solidFill>
                  <a:srgbClr val="002060"/>
                </a:solidFill>
              </a:rPr>
              <a:t>Differential Positioning (DGNSS))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u-RU" dirty="0"/>
              <a:t>Относительный метод (</a:t>
            </a:r>
            <a:r>
              <a:rPr lang="en-US" dirty="0">
                <a:solidFill>
                  <a:srgbClr val="002060"/>
                </a:solidFill>
              </a:rPr>
              <a:t>Relative Positioning)</a:t>
            </a:r>
          </a:p>
          <a:p>
            <a:pPr algn="l">
              <a:spcAft>
                <a:spcPts val="1800"/>
              </a:spcAft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02B877-1E19-48B8-93FE-6BC85D70D0EE}"/>
              </a:ext>
            </a:extLst>
          </p:cNvPr>
          <p:cNvSpPr txBox="1"/>
          <p:nvPr/>
        </p:nvSpPr>
        <p:spPr>
          <a:xfrm>
            <a:off x="773586" y="5022539"/>
            <a:ext cx="10757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/>
              <a:t>ГОСТ Р 53607-2009 Глобальная навигационная спутниковая система. Методы и технологии выполнения геодезических и землеустроительных работ. Определение относительных координат по измерениям псевдодальностей. Основные 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13350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Особенности спутниковых определений в Арктике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8B7970FF-4E84-44A0-B613-3B100C37B9AC}"/>
              </a:ext>
            </a:extLst>
          </p:cNvPr>
          <p:cNvSpPr txBox="1">
            <a:spLocks/>
          </p:cNvSpPr>
          <p:nvPr/>
        </p:nvSpPr>
        <p:spPr>
          <a:xfrm>
            <a:off x="525100" y="1387145"/>
            <a:ext cx="11005966" cy="4466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Неудовлетворительный геометрический фактор </a:t>
            </a:r>
            <a:r>
              <a:rPr lang="en-US" dirty="0"/>
              <a:t>GDOP</a:t>
            </a:r>
            <a:r>
              <a:rPr lang="ru-RU" dirty="0"/>
              <a:t>. </a:t>
            </a:r>
            <a:endParaRPr lang="en-US" dirty="0"/>
          </a:p>
          <a:p>
            <a:pPr algn="l"/>
            <a:r>
              <a:rPr lang="ru-RU" dirty="0">
                <a:solidFill>
                  <a:srgbClr val="002060"/>
                </a:solidFill>
              </a:rPr>
              <a:t>Снижение точности из-за плохой геометрии расположения навигационных спутников. </a:t>
            </a:r>
            <a:endParaRPr lang="en-US" dirty="0">
              <a:solidFill>
                <a:srgbClr val="002060"/>
              </a:solidFill>
            </a:endParaRPr>
          </a:p>
          <a:p>
            <a:pPr algn="l"/>
            <a:endParaRPr lang="ru-RU" dirty="0"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Слабая геодезическая и технологическая инфраструктура. </a:t>
            </a:r>
            <a:endParaRPr lang="en-US" dirty="0"/>
          </a:p>
          <a:p>
            <a:pPr algn="l"/>
            <a:r>
              <a:rPr lang="ru-RU" dirty="0">
                <a:solidFill>
                  <a:srgbClr val="002060"/>
                </a:solidFill>
              </a:rPr>
              <a:t>Недоступность пунктов спутниковых геодезических сетей, отсутствие дифференциальных станций, связи и Интернет.</a:t>
            </a:r>
            <a:endParaRPr lang="en-US" dirty="0">
              <a:solidFill>
                <a:srgbClr val="002060"/>
              </a:solidFill>
            </a:endParaRPr>
          </a:p>
          <a:p>
            <a:pPr algn="l"/>
            <a:endParaRPr lang="en-US" dirty="0"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/>
              <a:t>Ионосферные возмущения в полярных областях</a:t>
            </a:r>
            <a:r>
              <a:rPr lang="en-US" dirty="0"/>
              <a:t>.</a:t>
            </a:r>
            <a:r>
              <a:rPr lang="ru-RU" dirty="0"/>
              <a:t> </a:t>
            </a:r>
            <a:endParaRPr lang="en-US" dirty="0"/>
          </a:p>
          <a:p>
            <a:pPr algn="l"/>
            <a:r>
              <a:rPr lang="ru-RU" dirty="0">
                <a:solidFill>
                  <a:srgbClr val="002060"/>
                </a:solidFill>
              </a:rPr>
              <a:t>Снижение точности до десятков метров или полная недоступность сигналов ГНСС.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  <a:p>
            <a:pPr algn="l">
              <a:spcAft>
                <a:spcPts val="1800"/>
              </a:spcAft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2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Особенности орбит ГНСС</a:t>
            </a:r>
            <a:r>
              <a:rPr lang="en-US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спутников связи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1C26A-B5AF-46A4-A0EE-5BCA419544D5}"/>
              </a:ext>
            </a:extLst>
          </p:cNvPr>
          <p:cNvSpPr txBox="1"/>
          <p:nvPr/>
        </p:nvSpPr>
        <p:spPr>
          <a:xfrm>
            <a:off x="3762266" y="1073440"/>
            <a:ext cx="18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ГЛОНАСС 64.8</a:t>
            </a:r>
            <a:r>
              <a:rPr lang="ru-RU" dirty="0">
                <a:solidFill>
                  <a:srgbClr val="0070C0"/>
                </a:solidFill>
                <a:sym typeface="Symbol" panose="05050102010706020507" pitchFamily="18" charset="2"/>
              </a:rPr>
              <a:t>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6C9FC6-3E8D-4BDC-9183-4533B488DDED}"/>
              </a:ext>
            </a:extLst>
          </p:cNvPr>
          <p:cNvSpPr txBox="1"/>
          <p:nvPr/>
        </p:nvSpPr>
        <p:spPr>
          <a:xfrm>
            <a:off x="5826152" y="1354945"/>
            <a:ext cx="193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GPS</a:t>
            </a:r>
            <a:r>
              <a:rPr lang="ru-RU" dirty="0"/>
              <a:t>, </a:t>
            </a:r>
            <a:r>
              <a:rPr lang="en-US" dirty="0"/>
              <a:t>BEIDOU</a:t>
            </a:r>
            <a:r>
              <a:rPr lang="ru-RU" dirty="0"/>
              <a:t> 55</a:t>
            </a:r>
            <a:r>
              <a:rPr lang="ru-RU" dirty="0">
                <a:sym typeface="Symbol" panose="05050102010706020507" pitchFamily="18" charset="2"/>
              </a:rPr>
              <a:t>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E5D8CE-B9D1-490D-A548-F8763D6FD0B1}"/>
              </a:ext>
            </a:extLst>
          </p:cNvPr>
          <p:cNvSpPr txBox="1"/>
          <p:nvPr/>
        </p:nvSpPr>
        <p:spPr>
          <a:xfrm>
            <a:off x="5835675" y="872997"/>
            <a:ext cx="153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GALILEO</a:t>
            </a:r>
            <a:r>
              <a:rPr lang="ru-RU" dirty="0">
                <a:solidFill>
                  <a:srgbClr val="FFC000"/>
                </a:solidFill>
              </a:rPr>
              <a:t> 56</a:t>
            </a:r>
            <a:r>
              <a:rPr lang="ru-RU" dirty="0">
                <a:solidFill>
                  <a:srgbClr val="FFC000"/>
                </a:solidFill>
                <a:sym typeface="Symbol" panose="05050102010706020507" pitchFamily="18" charset="2"/>
              </a:rPr>
              <a:t>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0D5AD1-D789-42E3-9A1B-7D500B0A2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0"/>
          <a:stretch/>
        </p:blipFill>
        <p:spPr>
          <a:xfrm>
            <a:off x="377337" y="1930400"/>
            <a:ext cx="6109875" cy="34637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EC5B09-9D5F-44E1-941F-BBFFF6BB3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/>
          <a:stretch/>
        </p:blipFill>
        <p:spPr>
          <a:xfrm>
            <a:off x="1750880" y="3559545"/>
            <a:ext cx="8281189" cy="3368895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ACA4F25-6973-409A-AAA0-DBDCEEB215AC}"/>
              </a:ext>
            </a:extLst>
          </p:cNvPr>
          <p:cNvCxnSpPr>
            <a:cxnSpLocks/>
          </p:cNvCxnSpPr>
          <p:nvPr/>
        </p:nvCxnSpPr>
        <p:spPr>
          <a:xfrm>
            <a:off x="799663" y="5187982"/>
            <a:ext cx="960611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193272D-4A79-4F30-9DEE-6995730352B6}"/>
              </a:ext>
            </a:extLst>
          </p:cNvPr>
          <p:cNvCxnSpPr>
            <a:cxnSpLocks/>
          </p:cNvCxnSpPr>
          <p:nvPr/>
        </p:nvCxnSpPr>
        <p:spPr>
          <a:xfrm flipV="1">
            <a:off x="2353311" y="1463894"/>
            <a:ext cx="2780664" cy="596499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44FDB69-428B-421E-AD12-8C74408F44BE}"/>
              </a:ext>
            </a:extLst>
          </p:cNvPr>
          <p:cNvCxnSpPr>
            <a:cxnSpLocks/>
          </p:cNvCxnSpPr>
          <p:nvPr/>
        </p:nvCxnSpPr>
        <p:spPr>
          <a:xfrm flipV="1">
            <a:off x="1923957" y="1652293"/>
            <a:ext cx="3911718" cy="564668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CD87EBB-B840-4649-A209-46F838E44296}"/>
              </a:ext>
            </a:extLst>
          </p:cNvPr>
          <p:cNvCxnSpPr>
            <a:cxnSpLocks/>
          </p:cNvCxnSpPr>
          <p:nvPr/>
        </p:nvCxnSpPr>
        <p:spPr>
          <a:xfrm flipV="1">
            <a:off x="2190934" y="1233251"/>
            <a:ext cx="3743141" cy="585996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E96DB5B-E3A7-4C98-816D-48552C1287F3}"/>
              </a:ext>
            </a:extLst>
          </p:cNvPr>
          <p:cNvSpPr txBox="1"/>
          <p:nvPr/>
        </p:nvSpPr>
        <p:spPr>
          <a:xfrm>
            <a:off x="9504861" y="4818650"/>
            <a:ext cx="633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0</a:t>
            </a:r>
            <a:r>
              <a:rPr lang="ru-RU" dirty="0">
                <a:sym typeface="Symbol" panose="05050102010706020507" pitchFamily="18" charset="2"/>
              </a:rPr>
              <a:t>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412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 fontScale="92500"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Суточное движение над Северным полюсом и геометрический фактор точности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12BDC6-1A03-4EA6-B02A-80CBEB619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3" t="7885" r="2418"/>
          <a:stretch/>
        </p:blipFill>
        <p:spPr>
          <a:xfrm>
            <a:off x="0" y="801524"/>
            <a:ext cx="10029712" cy="6056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4C298-3F22-42AA-BE4E-B48137D095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58" t="15340" r="26532" b="21396"/>
          <a:stretch/>
        </p:blipFill>
        <p:spPr>
          <a:xfrm>
            <a:off x="8555857" y="853948"/>
            <a:ext cx="3636143" cy="31398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8DE418-6106-49ED-A1E3-5CA469F30512}"/>
              </a:ext>
            </a:extLst>
          </p:cNvPr>
          <p:cNvSpPr/>
          <p:nvPr/>
        </p:nvSpPr>
        <p:spPr>
          <a:xfrm>
            <a:off x="3146237" y="891530"/>
            <a:ext cx="3338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ГЛОНАСС (25 спутников)</a:t>
            </a:r>
          </a:p>
        </p:txBody>
      </p:sp>
    </p:spTree>
    <p:extLst>
      <p:ext uri="{BB962C8B-B14F-4D97-AF65-F5344CB8AC3E}">
        <p14:creationId xmlns:p14="http://schemas.microsoft.com/office/powerpoint/2010/main" val="221399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 fontScale="92500"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Суточное движение над Северным полюсом и геометрический фактор точности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11EA29-E4FA-48D4-88D2-28FB13CCC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9" t="8029" r="1774" b="3512"/>
          <a:stretch/>
        </p:blipFill>
        <p:spPr>
          <a:xfrm>
            <a:off x="0" y="791496"/>
            <a:ext cx="10609006" cy="6066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8DC98D-32E2-435B-8B05-64DFE8228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98" t="15339" r="26693" b="19570"/>
          <a:stretch/>
        </p:blipFill>
        <p:spPr>
          <a:xfrm>
            <a:off x="8511039" y="791496"/>
            <a:ext cx="3680961" cy="327036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6A93366-DF16-4B4D-A6F0-D4598EB4EEE0}"/>
              </a:ext>
            </a:extLst>
          </p:cNvPr>
          <p:cNvSpPr/>
          <p:nvPr/>
        </p:nvSpPr>
        <p:spPr>
          <a:xfrm>
            <a:off x="3146237" y="891530"/>
            <a:ext cx="2478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GPS</a:t>
            </a:r>
            <a:r>
              <a:rPr lang="ru-RU" sz="2400" dirty="0"/>
              <a:t> (</a:t>
            </a:r>
            <a:r>
              <a:rPr lang="en-US" sz="2400" dirty="0"/>
              <a:t>32</a:t>
            </a:r>
            <a:r>
              <a:rPr lang="ru-RU" sz="2400" dirty="0"/>
              <a:t> спутника)</a:t>
            </a:r>
          </a:p>
        </p:txBody>
      </p:sp>
    </p:spTree>
    <p:extLst>
      <p:ext uri="{BB962C8B-B14F-4D97-AF65-F5344CB8AC3E}">
        <p14:creationId xmlns:p14="http://schemas.microsoft.com/office/powerpoint/2010/main" val="254118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 fontScale="92500"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Суточное движение над Северным полюсом и геометрический фактор точности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3267D-80AA-46FC-95FD-64C15E1E5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10" t="7312" r="1372" b="4373"/>
          <a:stretch/>
        </p:blipFill>
        <p:spPr>
          <a:xfrm>
            <a:off x="0" y="801329"/>
            <a:ext cx="10658167" cy="60566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33E7B6-8AF2-4101-A6DB-1D1AAE6707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39" t="14767" r="26451" b="21003"/>
          <a:stretch/>
        </p:blipFill>
        <p:spPr>
          <a:xfrm>
            <a:off x="8648085" y="801329"/>
            <a:ext cx="3543915" cy="310699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A718EE-B298-406F-BA6F-1BE5B1C20901}"/>
              </a:ext>
            </a:extLst>
          </p:cNvPr>
          <p:cNvSpPr/>
          <p:nvPr/>
        </p:nvSpPr>
        <p:spPr>
          <a:xfrm>
            <a:off x="3146237" y="891530"/>
            <a:ext cx="3205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GALILEO</a:t>
            </a:r>
            <a:r>
              <a:rPr lang="ru-RU" sz="2400" dirty="0"/>
              <a:t> (</a:t>
            </a:r>
            <a:r>
              <a:rPr lang="en-US" sz="2400" dirty="0"/>
              <a:t>28</a:t>
            </a:r>
            <a:r>
              <a:rPr lang="ru-RU" sz="2400" dirty="0"/>
              <a:t> спутников)</a:t>
            </a:r>
          </a:p>
        </p:txBody>
      </p:sp>
    </p:spTree>
    <p:extLst>
      <p:ext uri="{BB962C8B-B14F-4D97-AF65-F5344CB8AC3E}">
        <p14:creationId xmlns:p14="http://schemas.microsoft.com/office/powerpoint/2010/main" val="2055513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 fontScale="92500"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Суточное движение над Северным полюсом и геометрический фактор точности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5ECBD5-DE91-44FF-9D53-D595C352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8" t="8316" r="2743" b="3512"/>
          <a:stretch/>
        </p:blipFill>
        <p:spPr>
          <a:xfrm>
            <a:off x="0" y="811160"/>
            <a:ext cx="10500853" cy="6046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4267F-F337-45E2-8454-905D098CE4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39" t="15197" r="26371" b="20717"/>
          <a:stretch/>
        </p:blipFill>
        <p:spPr>
          <a:xfrm>
            <a:off x="8656025" y="811160"/>
            <a:ext cx="3535975" cy="3087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EBBA3C-69C3-4CE9-93A2-3DAAC69AA310}"/>
              </a:ext>
            </a:extLst>
          </p:cNvPr>
          <p:cNvSpPr/>
          <p:nvPr/>
        </p:nvSpPr>
        <p:spPr>
          <a:xfrm>
            <a:off x="3146237" y="891530"/>
            <a:ext cx="3131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BEIDOU (49 </a:t>
            </a:r>
            <a:r>
              <a:rPr lang="ru-RU" sz="2400" dirty="0"/>
              <a:t>спутников)</a:t>
            </a:r>
          </a:p>
        </p:txBody>
      </p:sp>
    </p:spTree>
    <p:extLst>
      <p:ext uri="{BB962C8B-B14F-4D97-AF65-F5344CB8AC3E}">
        <p14:creationId xmlns:p14="http://schemas.microsoft.com/office/powerpoint/2010/main" val="1609957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 fontScale="92500"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Суточное движение над Северным полюсом и геометрический фактор точности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6ED9EB-70FC-491E-8F2D-B7BE5BA82C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02"/>
          <a:stretch/>
        </p:blipFill>
        <p:spPr>
          <a:xfrm>
            <a:off x="0" y="855750"/>
            <a:ext cx="10481187" cy="63801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0F020A-94CA-4BFB-ADF1-6B7ABA04A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7786" y="855750"/>
            <a:ext cx="3529633" cy="34846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4D9C33-A79F-4EE7-92CC-4A7BE9562A81}"/>
              </a:ext>
            </a:extLst>
          </p:cNvPr>
          <p:cNvSpPr txBox="1"/>
          <p:nvPr/>
        </p:nvSpPr>
        <p:spPr>
          <a:xfrm>
            <a:off x="6044200" y="3158699"/>
            <a:ext cx="202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60</a:t>
            </a:r>
            <a:r>
              <a:rPr lang="ru-RU" sz="2400" dirty="0">
                <a:sym typeface="Symbol" panose="05050102010706020507" pitchFamily="18" charset="2"/>
              </a:rPr>
              <a:t> над горизонтом</a:t>
            </a:r>
            <a:endParaRPr lang="ru-RU" sz="24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D64627A-AF95-4C5F-A6ED-A4CCBA20F8B3}"/>
              </a:ext>
            </a:extLst>
          </p:cNvPr>
          <p:cNvCxnSpPr>
            <a:cxnSpLocks/>
          </p:cNvCxnSpPr>
          <p:nvPr/>
        </p:nvCxnSpPr>
        <p:spPr>
          <a:xfrm flipV="1">
            <a:off x="7730432" y="2736950"/>
            <a:ext cx="1966451" cy="7730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684571E-5E7C-4B32-BA85-19FF031305A7}"/>
              </a:ext>
            </a:extLst>
          </p:cNvPr>
          <p:cNvSpPr/>
          <p:nvPr/>
        </p:nvSpPr>
        <p:spPr>
          <a:xfrm>
            <a:off x="3146237" y="891530"/>
            <a:ext cx="4713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Все созвездия ГНСС (134 спутника)</a:t>
            </a:r>
          </a:p>
        </p:txBody>
      </p:sp>
    </p:spTree>
    <p:extLst>
      <p:ext uri="{BB962C8B-B14F-4D97-AF65-F5344CB8AC3E}">
        <p14:creationId xmlns:p14="http://schemas.microsoft.com/office/powerpoint/2010/main" val="375660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5BBDD4-71CD-440D-A934-44A942AF7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63"/>
            <a:ext cx="12192000" cy="590124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Арктика и арктическая зона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Спутниковые методы определений координат с помощью ГНСС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1593BC-6DC6-47B5-AE6B-512DB03DAE8A}"/>
              </a:ext>
            </a:extLst>
          </p:cNvPr>
          <p:cNvSpPr/>
          <p:nvPr/>
        </p:nvSpPr>
        <p:spPr>
          <a:xfrm>
            <a:off x="1102478" y="1280076"/>
            <a:ext cx="10563341" cy="312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«Ведущей системой позиционирования в Арктическом регионе остается ГНСС, но для достижения более высокой точности следует использовать другие дополнительные методы позиционирования.»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«Высокую точность позиционирования можно достигнуть за счет одновременного использования нескольких систем позиционирования.»</a:t>
            </a:r>
          </a:p>
          <a:p>
            <a:endParaRPr lang="ru-RU" sz="2000" b="1" dirty="0">
              <a:solidFill>
                <a:srgbClr val="C00000"/>
              </a:solidFill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Anastasia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Yastrebova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Marko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Höyhtyä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Sandrine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Boumard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Elena Simona Lohan.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Positioning in the Arctic Region: State-of-the-Art and Future Perspectives // IEEE Access 9:53964-53978. 2021. DOI: 10.1109/ACCESS.2021.3069315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4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6AC0B6-B776-4EFE-BC51-94F0E36CE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0" y="1122363"/>
            <a:ext cx="10258697" cy="5078173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5E7257A-D7E4-494C-B696-F9915D98DC54}"/>
              </a:ext>
            </a:extLst>
          </p:cNvPr>
          <p:cNvCxnSpPr/>
          <p:nvPr/>
        </p:nvCxnSpPr>
        <p:spPr>
          <a:xfrm flipV="1">
            <a:off x="525100" y="4509139"/>
            <a:ext cx="10134842" cy="26126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BD897E-92B1-453A-B55A-6082A14B8AE5}"/>
              </a:ext>
            </a:extLst>
          </p:cNvPr>
          <p:cNvSpPr/>
          <p:nvPr/>
        </p:nvSpPr>
        <p:spPr>
          <a:xfrm>
            <a:off x="6731963" y="1303208"/>
            <a:ext cx="34275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20 </a:t>
            </a:r>
            <a:r>
              <a:rPr lang="ru-RU" sz="2800" dirty="0">
                <a:solidFill>
                  <a:srgbClr val="002060"/>
                </a:solidFill>
              </a:rPr>
              <a:t>пунктов ФАГС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в арктической зоне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415166-C7A6-4446-A6FC-5DABFEC7BAF7}"/>
              </a:ext>
            </a:extLst>
          </p:cNvPr>
          <p:cNvSpPr/>
          <p:nvPr/>
        </p:nvSpPr>
        <p:spPr>
          <a:xfrm>
            <a:off x="4130877" y="5719175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https://portal.fppd.cgkipd.ru/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4EF62C-9788-4BCB-9A17-3919DCCDC66A}"/>
              </a:ext>
            </a:extLst>
          </p:cNvPr>
          <p:cNvSpPr/>
          <p:nvPr/>
        </p:nvSpPr>
        <p:spPr>
          <a:xfrm>
            <a:off x="6731962" y="2194974"/>
            <a:ext cx="3427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Среднее расстояние между пунктами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 400 до 1000 км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AD9FD-8B56-44CB-9EDA-F420DE571060}"/>
              </a:ext>
            </a:extLst>
          </p:cNvPr>
          <p:cNvSpPr txBox="1"/>
          <p:nvPr/>
        </p:nvSpPr>
        <p:spPr>
          <a:xfrm>
            <a:off x="2700857" y="132533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Остров Хейса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D08085-6DB2-4ECF-B447-D25C41CDAECF}"/>
              </a:ext>
            </a:extLst>
          </p:cNvPr>
          <p:cNvSpPr txBox="1"/>
          <p:nvPr/>
        </p:nvSpPr>
        <p:spPr>
          <a:xfrm>
            <a:off x="5014311" y="1749483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Мыс Баранова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7BDBB-9CF4-4A83-ACD0-729889CC55B5}"/>
              </a:ext>
            </a:extLst>
          </p:cNvPr>
          <p:cNvSpPr txBox="1"/>
          <p:nvPr/>
        </p:nvSpPr>
        <p:spPr>
          <a:xfrm>
            <a:off x="2388484" y="3190546"/>
            <a:ext cx="1742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Малые </a:t>
            </a:r>
            <a:r>
              <a:rPr lang="ru-RU" sz="1400" dirty="0" err="1"/>
              <a:t>Кармакулы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30222-AB0F-48B9-91D4-E10CCD7C85F0}"/>
              </a:ext>
            </a:extLst>
          </p:cNvPr>
          <p:cNvSpPr txBox="1"/>
          <p:nvPr/>
        </p:nvSpPr>
        <p:spPr>
          <a:xfrm>
            <a:off x="624676" y="2041085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Баренцбург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9415AF-243D-47AE-B802-696D4667C38A}"/>
              </a:ext>
            </a:extLst>
          </p:cNvPr>
          <p:cNvSpPr txBox="1"/>
          <p:nvPr/>
        </p:nvSpPr>
        <p:spPr>
          <a:xfrm>
            <a:off x="4258381" y="2974094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Диксон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33B24-0613-49DB-8710-BFF9851B878A}"/>
              </a:ext>
            </a:extLst>
          </p:cNvPr>
          <p:cNvSpPr txBox="1"/>
          <p:nvPr/>
        </p:nvSpPr>
        <p:spPr>
          <a:xfrm>
            <a:off x="6791435" y="3362690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Тикси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17BD9F-8D5F-4645-B42F-3A1724455249}"/>
              </a:ext>
            </a:extLst>
          </p:cNvPr>
          <p:cNvSpPr txBox="1"/>
          <p:nvPr/>
        </p:nvSpPr>
        <p:spPr>
          <a:xfrm>
            <a:off x="7730722" y="351657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Чокурдах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E55E2-5530-4DF3-8C2F-B4FCF11404BB}"/>
              </a:ext>
            </a:extLst>
          </p:cNvPr>
          <p:cNvSpPr txBox="1"/>
          <p:nvPr/>
        </p:nvSpPr>
        <p:spPr>
          <a:xfrm>
            <a:off x="8996662" y="356120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Певек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5BB35D-7B0A-4D71-82DB-7C5A88A2F5C2}"/>
              </a:ext>
            </a:extLst>
          </p:cNvPr>
          <p:cNvSpPr txBox="1"/>
          <p:nvPr/>
        </p:nvSpPr>
        <p:spPr>
          <a:xfrm>
            <a:off x="1488928" y="3832071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Мурманск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567D5F-1B7A-4ACC-99F3-811E96F0DBFB}"/>
              </a:ext>
            </a:extLst>
          </p:cNvPr>
          <p:cNvSpPr txBox="1"/>
          <p:nvPr/>
        </p:nvSpPr>
        <p:spPr>
          <a:xfrm>
            <a:off x="10593763" y="4165933"/>
            <a:ext cx="16957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8E766-0324-47A4-AB9E-C3AC75D51B3F}"/>
              </a:ext>
            </a:extLst>
          </p:cNvPr>
          <p:cNvSpPr txBox="1"/>
          <p:nvPr/>
        </p:nvSpPr>
        <p:spPr>
          <a:xfrm>
            <a:off x="9406351" y="380015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Рыркайпий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2A46A5-6683-43E8-B757-D91EABD89313}"/>
              </a:ext>
            </a:extLst>
          </p:cNvPr>
          <p:cNvSpPr txBox="1"/>
          <p:nvPr/>
        </p:nvSpPr>
        <p:spPr>
          <a:xfrm>
            <a:off x="5897311" y="3875269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Оленек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B8A101-E235-4CC5-8FD5-0922F5110F7F}"/>
              </a:ext>
            </a:extLst>
          </p:cNvPr>
          <p:cNvSpPr txBox="1"/>
          <p:nvPr/>
        </p:nvSpPr>
        <p:spPr>
          <a:xfrm>
            <a:off x="4769602" y="3782026"/>
            <a:ext cx="59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NRIL</a:t>
            </a:r>
            <a:endParaRPr lang="ru-RU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F192F4-2F1D-4D98-869E-607D70E8D9D9}"/>
              </a:ext>
            </a:extLst>
          </p:cNvPr>
          <p:cNvSpPr txBox="1"/>
          <p:nvPr/>
        </p:nvSpPr>
        <p:spPr>
          <a:xfrm>
            <a:off x="9807505" y="4632791"/>
            <a:ext cx="105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Лаврентия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CA15AD-5E06-40F0-A02D-DC49AEC001D7}"/>
              </a:ext>
            </a:extLst>
          </p:cNvPr>
          <p:cNvSpPr txBox="1"/>
          <p:nvPr/>
        </p:nvSpPr>
        <p:spPr>
          <a:xfrm>
            <a:off x="6865645" y="4049309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Верхоянск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6A242E-330D-4E69-A124-B40BD5AE977F}"/>
              </a:ext>
            </a:extLst>
          </p:cNvPr>
          <p:cNvSpPr txBox="1"/>
          <p:nvPr/>
        </p:nvSpPr>
        <p:spPr>
          <a:xfrm>
            <a:off x="8421509" y="4174925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Черский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BF5A8-3DC6-4117-92AE-C4959EFB6E1E}"/>
              </a:ext>
            </a:extLst>
          </p:cNvPr>
          <p:cNvSpPr txBox="1"/>
          <p:nvPr/>
        </p:nvSpPr>
        <p:spPr>
          <a:xfrm>
            <a:off x="3818291" y="3793392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Антипаюта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72DB42-03D8-4731-8EA6-15D83F267C00}"/>
              </a:ext>
            </a:extLst>
          </p:cNvPr>
          <p:cNvSpPr txBox="1"/>
          <p:nvPr/>
        </p:nvSpPr>
        <p:spPr>
          <a:xfrm>
            <a:off x="3776036" y="4242349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Салехард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5E261-AB13-4AF8-BF84-FE9CB94050DC}"/>
              </a:ext>
            </a:extLst>
          </p:cNvPr>
          <p:cNvSpPr txBox="1"/>
          <p:nvPr/>
        </p:nvSpPr>
        <p:spPr>
          <a:xfrm>
            <a:off x="4572594" y="4260614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Туруханск</a:t>
            </a:r>
          </a:p>
        </p:txBody>
      </p:sp>
    </p:spTree>
    <p:extLst>
      <p:ext uri="{BB962C8B-B14F-4D97-AF65-F5344CB8AC3E}">
        <p14:creationId xmlns:p14="http://schemas.microsoft.com/office/powerpoint/2010/main" val="133774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3B9B9C0-9E2F-438F-98B9-550BDA5B823B}"/>
              </a:ext>
            </a:extLst>
          </p:cNvPr>
          <p:cNvSpPr/>
          <p:nvPr/>
        </p:nvSpPr>
        <p:spPr>
          <a:xfrm>
            <a:off x="7366276" y="2558655"/>
            <a:ext cx="3427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Среднее расстояние между пунктами </a:t>
            </a:r>
          </a:p>
          <a:p>
            <a:pPr algn="ctr"/>
            <a:r>
              <a:rPr lang="ru-RU" sz="1600" b="1" dirty="0"/>
              <a:t>400 км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AD1DE-8504-4FE5-8D90-B936ABDBC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0" y="1122363"/>
            <a:ext cx="9936480" cy="476591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B8B5185-CA03-48E9-9D6F-6C3ADC457EC8}"/>
              </a:ext>
            </a:extLst>
          </p:cNvPr>
          <p:cNvCxnSpPr/>
          <p:nvPr/>
        </p:nvCxnSpPr>
        <p:spPr>
          <a:xfrm flipV="1">
            <a:off x="525100" y="4446203"/>
            <a:ext cx="10134842" cy="26126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C3BD5E-A08C-4B88-ABEA-A3D95CF48EC3}"/>
              </a:ext>
            </a:extLst>
          </p:cNvPr>
          <p:cNvSpPr/>
          <p:nvPr/>
        </p:nvSpPr>
        <p:spPr>
          <a:xfrm>
            <a:off x="6452817" y="1475503"/>
            <a:ext cx="39036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Около</a:t>
            </a:r>
            <a:r>
              <a:rPr lang="ru-RU" sz="2800" b="1" dirty="0">
                <a:solidFill>
                  <a:srgbClr val="002060"/>
                </a:solidFill>
              </a:rPr>
              <a:t> 50 </a:t>
            </a:r>
            <a:r>
              <a:rPr lang="ru-RU" sz="2800" dirty="0">
                <a:solidFill>
                  <a:srgbClr val="002060"/>
                </a:solidFill>
              </a:rPr>
              <a:t>пунктов ВГС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в арктической зоне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20B44-2132-4A13-BC76-6347BC5BCBDA}"/>
              </a:ext>
            </a:extLst>
          </p:cNvPr>
          <p:cNvSpPr txBox="1"/>
          <p:nvPr/>
        </p:nvSpPr>
        <p:spPr>
          <a:xfrm>
            <a:off x="10420891" y="4144783"/>
            <a:ext cx="16957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95290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093B0-9C06-41F9-BB13-B8D0D3A485AC}"/>
              </a:ext>
            </a:extLst>
          </p:cNvPr>
          <p:cNvSpPr txBox="1"/>
          <p:nvPr/>
        </p:nvSpPr>
        <p:spPr>
          <a:xfrm>
            <a:off x="10420891" y="4144783"/>
            <a:ext cx="16957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14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8649FB6-221F-42AF-A3AC-68F33986BB85}"/>
              </a:ext>
            </a:extLst>
          </p:cNvPr>
          <p:cNvSpPr txBox="1">
            <a:spLocks/>
          </p:cNvSpPr>
          <p:nvPr/>
        </p:nvSpPr>
        <p:spPr>
          <a:xfrm>
            <a:off x="3988609" y="5684344"/>
            <a:ext cx="4494106" cy="71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Пункт АГС, полуостров Ямал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18D4C-2027-4FCD-9BCC-677070F36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3" y="1122363"/>
            <a:ext cx="5593079" cy="41948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542157-3CC0-4AC2-B818-3A2645226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62" y="1122363"/>
            <a:ext cx="55778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8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44F623-1834-4A57-A911-5D97ACE1B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122363"/>
            <a:ext cx="10019075" cy="4688216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C4770213-30BD-4B97-9AB7-D7CDA209A28E}"/>
              </a:ext>
            </a:extLst>
          </p:cNvPr>
          <p:cNvSpPr txBox="1">
            <a:spLocks/>
          </p:cNvSpPr>
          <p:nvPr/>
        </p:nvSpPr>
        <p:spPr>
          <a:xfrm>
            <a:off x="8531971" y="1458614"/>
            <a:ext cx="3281531" cy="12083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Пункт ФАГС «Остров </a:t>
            </a:r>
            <a:r>
              <a:rPr lang="ru-RU" sz="2000" dirty="0" err="1">
                <a:solidFill>
                  <a:srgbClr val="002060"/>
                </a:solidFill>
              </a:rPr>
              <a:t>Хейса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Земля Франса Иосифа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N 80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36’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 57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52’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7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353FE-AD79-4655-AB77-537FBAD50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120029"/>
            <a:ext cx="8773802" cy="4935263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11B0D1B3-7A03-4518-ACC3-562BFE0201E4}"/>
              </a:ext>
            </a:extLst>
          </p:cNvPr>
          <p:cNvSpPr txBox="1">
            <a:spLocks/>
          </p:cNvSpPr>
          <p:nvPr/>
        </p:nvSpPr>
        <p:spPr>
          <a:xfrm>
            <a:off x="8531971" y="1458615"/>
            <a:ext cx="3281531" cy="15989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Пункт ФАГС «Малые </a:t>
            </a:r>
            <a:r>
              <a:rPr lang="ru-RU" sz="2000" dirty="0" err="1">
                <a:solidFill>
                  <a:srgbClr val="002060"/>
                </a:solidFill>
              </a:rPr>
              <a:t>Кармакулы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r>
              <a:rPr lang="ru-RU" sz="2000" dirty="0">
                <a:solidFill>
                  <a:srgbClr val="002060"/>
                </a:solidFill>
              </a:rPr>
              <a:t>(арх. Новая Земля)</a:t>
            </a:r>
          </a:p>
          <a:p>
            <a:r>
              <a:rPr lang="en-US" sz="2000" dirty="0">
                <a:solidFill>
                  <a:srgbClr val="002060"/>
                </a:solidFill>
              </a:rPr>
              <a:t>N </a:t>
            </a:r>
            <a:r>
              <a:rPr lang="ru-RU" sz="2000" dirty="0">
                <a:solidFill>
                  <a:srgbClr val="002060"/>
                </a:solidFill>
              </a:rPr>
              <a:t>72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22</a:t>
            </a:r>
            <a:r>
              <a:rPr lang="en-US" sz="2000" dirty="0">
                <a:solidFill>
                  <a:srgbClr val="002060"/>
                </a:solidFill>
              </a:rPr>
              <a:t>’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 5</a:t>
            </a:r>
            <a:r>
              <a:rPr lang="ru-RU" sz="2000" dirty="0">
                <a:solidFill>
                  <a:srgbClr val="002060"/>
                </a:solidFill>
              </a:rPr>
              <a:t>2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43</a:t>
            </a:r>
            <a:r>
              <a:rPr lang="en-US" sz="2000" dirty="0">
                <a:solidFill>
                  <a:srgbClr val="002060"/>
                </a:solidFill>
              </a:rPr>
              <a:t>’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83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757DA-9043-4B34-927B-E9F5DEA57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6"/>
          <a:stretch/>
        </p:blipFill>
        <p:spPr>
          <a:xfrm>
            <a:off x="525100" y="1135754"/>
            <a:ext cx="8352200" cy="51687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Геодезическая обеспеченность арктической зоны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11B0D1B3-7A03-4518-ACC3-562BFE0201E4}"/>
              </a:ext>
            </a:extLst>
          </p:cNvPr>
          <p:cNvSpPr txBox="1">
            <a:spLocks/>
          </p:cNvSpPr>
          <p:nvPr/>
        </p:nvSpPr>
        <p:spPr>
          <a:xfrm>
            <a:off x="8531971" y="1458615"/>
            <a:ext cx="3281531" cy="15989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Пункт ФАГС «Мыс </a:t>
            </a:r>
            <a:r>
              <a:rPr lang="ru-RU" sz="2000" dirty="0" err="1">
                <a:solidFill>
                  <a:srgbClr val="002060"/>
                </a:solidFill>
              </a:rPr>
              <a:t>Барнова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</a:p>
          <a:p>
            <a:r>
              <a:rPr lang="ru-RU" sz="2000" dirty="0">
                <a:solidFill>
                  <a:srgbClr val="002060"/>
                </a:solidFill>
              </a:rPr>
              <a:t>(о. Большевик)</a:t>
            </a:r>
          </a:p>
          <a:p>
            <a:r>
              <a:rPr lang="en-US" sz="2000" dirty="0">
                <a:solidFill>
                  <a:srgbClr val="002060"/>
                </a:solidFill>
              </a:rPr>
              <a:t>N </a:t>
            </a:r>
            <a:r>
              <a:rPr lang="ru-RU" sz="2000" dirty="0">
                <a:solidFill>
                  <a:srgbClr val="002060"/>
                </a:solidFill>
              </a:rPr>
              <a:t>79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17</a:t>
            </a:r>
            <a:r>
              <a:rPr lang="en-US" sz="2000" dirty="0">
                <a:solidFill>
                  <a:srgbClr val="002060"/>
                </a:solidFill>
              </a:rPr>
              <a:t>’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 </a:t>
            </a:r>
            <a:r>
              <a:rPr lang="ru-RU" sz="2000" dirty="0">
                <a:solidFill>
                  <a:srgbClr val="002060"/>
                </a:solidFill>
              </a:rPr>
              <a:t>101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38</a:t>
            </a:r>
            <a:r>
              <a:rPr lang="en-US" sz="2000" dirty="0">
                <a:solidFill>
                  <a:srgbClr val="002060"/>
                </a:solidFill>
              </a:rPr>
              <a:t>’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88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Дифференциальные геодезические станции на территории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5D8092-DDEC-4CFE-9857-8E0455DAE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99" y="1122362"/>
            <a:ext cx="9745681" cy="57356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B8FC4F-F7C1-4A82-B26F-C65FD0156073}"/>
              </a:ext>
            </a:extLst>
          </p:cNvPr>
          <p:cNvSpPr/>
          <p:nvPr/>
        </p:nvSpPr>
        <p:spPr>
          <a:xfrm>
            <a:off x="3888551" y="6535914"/>
            <a:ext cx="3018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https://bp.eft-cors.ru/basestations/map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109DC-4864-4422-9093-E4D8AB8D256B}"/>
              </a:ext>
            </a:extLst>
          </p:cNvPr>
          <p:cNvSpPr txBox="1"/>
          <p:nvPr/>
        </p:nvSpPr>
        <p:spPr>
          <a:xfrm>
            <a:off x="10270780" y="3846400"/>
            <a:ext cx="16957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88A346-3D78-4BE9-84D4-69FDA9857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122363"/>
            <a:ext cx="9745679" cy="57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Система передачи дифференциальных поправок вдоль СМП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970BE9-7274-4107-B36C-22CC2EC3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0" y="1122363"/>
            <a:ext cx="10065720" cy="409453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7F7D66-A7F9-401F-8E46-AD1C95006707}"/>
              </a:ext>
            </a:extLst>
          </p:cNvPr>
          <p:cNvSpPr/>
          <p:nvPr/>
        </p:nvSpPr>
        <p:spPr>
          <a:xfrm>
            <a:off x="417291" y="5393572"/>
            <a:ext cx="10584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Смолин В.М., </a:t>
            </a:r>
            <a:r>
              <a:rPr lang="ru-RU" sz="1600" i="1" dirty="0" err="1">
                <a:solidFill>
                  <a:schemeClr val="bg1">
                    <a:lumMod val="50000"/>
                  </a:schemeClr>
                </a:solidFill>
              </a:rPr>
              <a:t>Решетняк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 С.В., Онищенко О.Л. Проблемы высокоточного координирования гидрографических и других морских работ в акватории Северного морского пути в условиях </a:t>
            </a:r>
            <a:r>
              <a:rPr lang="ru-RU" sz="1600" i="1" dirty="0" err="1">
                <a:solidFill>
                  <a:schemeClr val="bg1">
                    <a:lumMod val="50000"/>
                  </a:schemeClr>
                </a:solidFill>
              </a:rPr>
              <a:t>санкционных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 ограничений и пути их решения. Часть I. Системы передачи дифференциальных корректирующих поправок и проблемы высокоточного координирования гидрографических и других морских работ в акватории Северного морского пути в условиях санкционных ограничений и пути их решения. // Навигация и гидрография, №69. 2022. С.7-25</a:t>
            </a:r>
          </a:p>
        </p:txBody>
      </p:sp>
    </p:spTree>
    <p:extLst>
      <p:ext uri="{BB962C8B-B14F-4D97-AF65-F5344CB8AC3E}">
        <p14:creationId xmlns:p14="http://schemas.microsoft.com/office/powerpoint/2010/main" val="357708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err="1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Широкозонные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системы дифференциальной коррекции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FC9327-4CF8-4298-B322-F19CE01EF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0" y="1396414"/>
            <a:ext cx="8402217" cy="4745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D7494-9447-444F-9C0F-0F1C2B5D8F44}"/>
              </a:ext>
            </a:extLst>
          </p:cNvPr>
          <p:cNvSpPr txBox="1"/>
          <p:nvPr/>
        </p:nvSpPr>
        <p:spPr>
          <a:xfrm>
            <a:off x="9451115" y="1975969"/>
            <a:ext cx="2740885" cy="32778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SBAS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ГЛОНАСС - СДКМ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GPS - WAAS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Galileo - EGNOS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Beidou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NAS	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QZSS – MSAS	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IRNSS – GAGAN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8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5BBDD4-71CD-440D-A934-44A942AF7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63"/>
            <a:ext cx="12192000" cy="590124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Арктика и арктическая зона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DDE19-51D4-4D4B-B323-A6076F016B63}"/>
              </a:ext>
            </a:extLst>
          </p:cNvPr>
          <p:cNvSpPr txBox="1"/>
          <p:nvPr/>
        </p:nvSpPr>
        <p:spPr>
          <a:xfrm>
            <a:off x="6675120" y="1623665"/>
            <a:ext cx="3068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EA02CB-72F8-4850-8274-E47B40BDF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94" y="1330461"/>
            <a:ext cx="5693730" cy="5558019"/>
          </a:xfrm>
          <a:prstGeom prst="rect">
            <a:avLst/>
          </a:prstGeom>
          <a:ln>
            <a:noFill/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1D3ACEAA-7DB6-4C7C-B3C2-96AD2939B90E}"/>
              </a:ext>
            </a:extLst>
          </p:cNvPr>
          <p:cNvSpPr/>
          <p:nvPr/>
        </p:nvSpPr>
        <p:spPr>
          <a:xfrm>
            <a:off x="2448560" y="2893498"/>
            <a:ext cx="2296603" cy="2421714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4954630-808D-4168-89E6-9706F92D8F3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745164" y="2316163"/>
            <a:ext cx="1929956" cy="1458211"/>
          </a:xfrm>
          <a:prstGeom prst="straightConnector1">
            <a:avLst/>
          </a:prstGeom>
          <a:ln w="254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374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err="1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Широкозонные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системы дифференциальной коррекции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378389-1134-4418-BCBC-5DA723644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370" y="1183167"/>
            <a:ext cx="8287703" cy="37884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F3752C-4182-491D-8A3C-8CDA4DF52717}"/>
              </a:ext>
            </a:extLst>
          </p:cNvPr>
          <p:cNvSpPr txBox="1"/>
          <p:nvPr/>
        </p:nvSpPr>
        <p:spPr>
          <a:xfrm>
            <a:off x="843496" y="5308084"/>
            <a:ext cx="1019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Теоретический </a:t>
            </a:r>
            <a:r>
              <a:rPr lang="en-US" dirty="0"/>
              <a:t>(76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N) </a:t>
            </a:r>
            <a:r>
              <a:rPr lang="ru-RU" dirty="0"/>
              <a:t>и практический </a:t>
            </a:r>
            <a:r>
              <a:rPr lang="en-US" dirty="0"/>
              <a:t>(72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N) </a:t>
            </a:r>
            <a:r>
              <a:rPr lang="ru-RU" dirty="0"/>
              <a:t>пределы широты видимости спутников</a:t>
            </a:r>
            <a:r>
              <a:rPr lang="en-US" dirty="0"/>
              <a:t> </a:t>
            </a:r>
            <a:r>
              <a:rPr lang="ru-RU" dirty="0"/>
              <a:t>связи на геостационарных орбитах (</a:t>
            </a:r>
            <a:r>
              <a:rPr lang="en-US" dirty="0"/>
              <a:t>GEO</a:t>
            </a:r>
            <a:r>
              <a:rPr lang="ru-RU" dirty="0"/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9031DF-B16A-452B-B679-FE2F4BDD6C40}"/>
              </a:ext>
            </a:extLst>
          </p:cNvPr>
          <p:cNvSpPr txBox="1"/>
          <p:nvPr/>
        </p:nvSpPr>
        <p:spPr>
          <a:xfrm>
            <a:off x="186927" y="6131876"/>
            <a:ext cx="1085149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bg1">
                    <a:lumMod val="50000"/>
                  </a:schemeClr>
                </a:solidFill>
              </a:rPr>
              <a:t>Смолин В.М., Решетняк С.В., Онищенко О.Л. Проблемы высокоточного координирования гидрографических и других морских работ в акватории Северного морского пути в условиях санкционных ограничений и пути их решения. Часть I. Системы передачи дифференциальных корректирующих поправок и проблемы высокоточного координирования гидрографических и других морских работ в акватории Северного морского пути в условиях санкционных ограничений и пути их решения. // Навигация и гидрография, №69. 2022. С.7-25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6FD111-4919-42F2-B690-2425EC5C4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27" y="1548092"/>
            <a:ext cx="3297953" cy="3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err="1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Широкозонные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системы дифференциальной коррекции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5F041-36C2-4D83-9667-1CB5F11D45BA}"/>
              </a:ext>
            </a:extLst>
          </p:cNvPr>
          <p:cNvSpPr txBox="1"/>
          <p:nvPr/>
        </p:nvSpPr>
        <p:spPr>
          <a:xfrm>
            <a:off x="1553217" y="1443976"/>
            <a:ext cx="8392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Сигналы геостационарных спутников связи, используемых для трансляции корректирующей информации, выше 72-ой параллели </a:t>
            </a:r>
            <a:r>
              <a:rPr lang="ru-RU" sz="2000" dirty="0">
                <a:solidFill>
                  <a:srgbClr val="FF0000"/>
                </a:solidFill>
              </a:rPr>
              <a:t>недоступны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4BF8F5-4573-4E90-B008-35C29EE6F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94" y="2498372"/>
            <a:ext cx="10370113" cy="37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80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Ионосферные </a:t>
            </a:r>
            <a:r>
              <a:rPr lang="ru-RU" sz="1800" dirty="0" err="1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сцинциляции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(мерцания, возмущения)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DEB64-1D0E-447E-BAF5-CD3719CEB402}"/>
              </a:ext>
            </a:extLst>
          </p:cNvPr>
          <p:cNvSpPr txBox="1"/>
          <p:nvPr/>
        </p:nvSpPr>
        <p:spPr>
          <a:xfrm>
            <a:off x="311188" y="3153874"/>
            <a:ext cx="49357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 в Арктике: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Снижение точности спутниковых определений до десятков метров или, иногда, полная недоступность сигналов ГНСС.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55165-C200-44F3-B26D-68829AD6F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377" y="1215584"/>
            <a:ext cx="6180102" cy="4285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B59DC-4282-48A0-9566-AB656A8F096C}"/>
              </a:ext>
            </a:extLst>
          </p:cNvPr>
          <p:cNvSpPr txBox="1"/>
          <p:nvPr/>
        </p:nvSpPr>
        <p:spPr>
          <a:xfrm>
            <a:off x="2184198" y="5316524"/>
            <a:ext cx="286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Овал полярных сияний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1919B-15FE-4157-AB78-E4A5CB2F5375}"/>
              </a:ext>
            </a:extLst>
          </p:cNvPr>
          <p:cNvSpPr txBox="1"/>
          <p:nvPr/>
        </p:nvSpPr>
        <p:spPr>
          <a:xfrm>
            <a:off x="5364076" y="5602069"/>
            <a:ext cx="5860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К. В.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Бакурский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А. А. Макаров, Р. Г. Никитин. Проблемы навигационного обеспечения в Арктической зоне // 76-я научно-техническая конференция Санкт-Петербургского НТО РЭС им. А.С. Попова, посвященная Дню радио.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167EB-5859-4D43-974D-7E32C0731588}"/>
              </a:ext>
            </a:extLst>
          </p:cNvPr>
          <p:cNvSpPr txBox="1"/>
          <p:nvPr/>
        </p:nvSpPr>
        <p:spPr>
          <a:xfrm>
            <a:off x="311188" y="1122363"/>
            <a:ext cx="5212189" cy="139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Заряженные потоки частиц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излучаемых Солнцем, создают повышенную </a:t>
            </a:r>
            <a:r>
              <a:rPr lang="ru-RU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концентрацию электронов, что влияет на условия распространения радиоволн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033858F-2A98-488B-BA42-3DC6B5914112}"/>
              </a:ext>
            </a:extLst>
          </p:cNvPr>
          <p:cNvCxnSpPr>
            <a:cxnSpLocks/>
          </p:cNvCxnSpPr>
          <p:nvPr/>
        </p:nvCxnSpPr>
        <p:spPr>
          <a:xfrm flipV="1">
            <a:off x="4909517" y="2912689"/>
            <a:ext cx="2656985" cy="25885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03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Абсолютный метод спутниковых определений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C975E-774D-4B62-B1EC-354103C77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67" y="789503"/>
            <a:ext cx="5608172" cy="56081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7CBCCF-5E91-49C9-AF05-82858FB74508}"/>
              </a:ext>
            </a:extLst>
          </p:cNvPr>
          <p:cNvSpPr/>
          <p:nvPr/>
        </p:nvSpPr>
        <p:spPr>
          <a:xfrm>
            <a:off x="6538856" y="6423689"/>
            <a:ext cx="5121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https://www.tallysman.com/gnss-positioning-techniques/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FBAAA-3D64-4602-B740-6DB859AB4ACE}"/>
              </a:ext>
            </a:extLst>
          </p:cNvPr>
          <p:cNvSpPr txBox="1"/>
          <p:nvPr/>
        </p:nvSpPr>
        <p:spPr>
          <a:xfrm>
            <a:off x="241455" y="5267397"/>
            <a:ext cx="6100916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dirty="0">
                <a:solidFill>
                  <a:srgbClr val="002060"/>
                </a:solidFill>
              </a:rPr>
              <a:t>Система ГЛОНАСС имеет сравнительно преимущественные показатели GDOP как в арктической зоне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0CEF7-0840-4DE0-A331-DD0598272D30}"/>
              </a:ext>
            </a:extLst>
          </p:cNvPr>
          <p:cNvSpPr txBox="1"/>
          <p:nvPr/>
        </p:nvSpPr>
        <p:spPr>
          <a:xfrm>
            <a:off x="158718" y="4043650"/>
            <a:ext cx="6266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Преимущества: автономность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(не нуждается в дополнительной инфраструктуре и аппаратуре)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0E687-2622-4970-9B68-6687ECB53327}"/>
              </a:ext>
            </a:extLst>
          </p:cNvPr>
          <p:cNvSpPr txBox="1"/>
          <p:nvPr/>
        </p:nvSpPr>
        <p:spPr>
          <a:xfrm>
            <a:off x="487828" y="1225594"/>
            <a:ext cx="56081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/>
              <a:t>СКП местоположения в Арктике при использовании одной из ГНСС </a:t>
            </a:r>
            <a:r>
              <a:rPr lang="ru-RU" sz="3200" b="1" dirty="0"/>
              <a:t>≈ 3 м</a:t>
            </a:r>
          </a:p>
        </p:txBody>
      </p:sp>
    </p:spTree>
    <p:extLst>
      <p:ext uri="{BB962C8B-B14F-4D97-AF65-F5344CB8AC3E}">
        <p14:creationId xmlns:p14="http://schemas.microsoft.com/office/powerpoint/2010/main" val="2218636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Дифференциальный метод спутниковых определений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6FA330-948B-466B-951F-0A477611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558" y="1930400"/>
            <a:ext cx="5637846" cy="3589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5C4583-2A4B-4C29-A527-C0C6E245708D}"/>
              </a:ext>
            </a:extLst>
          </p:cNvPr>
          <p:cNvSpPr txBox="1"/>
          <p:nvPr/>
        </p:nvSpPr>
        <p:spPr>
          <a:xfrm>
            <a:off x="713391" y="3725091"/>
            <a:ext cx="5051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 в Арктике: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Недоступность </a:t>
            </a:r>
            <a:r>
              <a:rPr lang="ru-RU" sz="2400" b="1" dirty="0" err="1">
                <a:solidFill>
                  <a:srgbClr val="FF0000"/>
                </a:solidFill>
              </a:rPr>
              <a:t>диффпоправок</a:t>
            </a:r>
            <a:r>
              <a:rPr lang="ru-RU" sz="2400" b="1" dirty="0">
                <a:solidFill>
                  <a:srgbClr val="FF0000"/>
                </a:solidFill>
              </a:rPr>
              <a:t> на большей части территории арктической зоны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FEC22-056E-4E69-8F62-D1E3936C5BD7}"/>
              </a:ext>
            </a:extLst>
          </p:cNvPr>
          <p:cNvSpPr txBox="1"/>
          <p:nvPr/>
        </p:nvSpPr>
        <p:spPr>
          <a:xfrm>
            <a:off x="1454399" y="1309200"/>
            <a:ext cx="35695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СКП местоположения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≈ 1 м</a:t>
            </a:r>
          </a:p>
        </p:txBody>
      </p:sp>
    </p:spTree>
    <p:extLst>
      <p:ext uri="{BB962C8B-B14F-4D97-AF65-F5344CB8AC3E}">
        <p14:creationId xmlns:p14="http://schemas.microsoft.com/office/powerpoint/2010/main" val="2341084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err="1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Широкозонные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системы дифференциальной коррекции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16803A-5745-44DB-A411-8986DC534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162" y="1854926"/>
            <a:ext cx="5652033" cy="4075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4905ED-4E9B-469B-85A4-5624E8C1F964}"/>
              </a:ext>
            </a:extLst>
          </p:cNvPr>
          <p:cNvSpPr txBox="1"/>
          <p:nvPr/>
        </p:nvSpPr>
        <p:spPr>
          <a:xfrm>
            <a:off x="1354931" y="1323188"/>
            <a:ext cx="3736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СКП местоположения</a:t>
            </a:r>
          </a:p>
          <a:p>
            <a:pPr algn="ctr"/>
            <a:r>
              <a:rPr lang="ru-RU" sz="2800" b="1" dirty="0"/>
              <a:t>≈ 0,5 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40285-912C-4454-AA8A-66DCCACA40F0}"/>
              </a:ext>
            </a:extLst>
          </p:cNvPr>
          <p:cNvSpPr txBox="1"/>
          <p:nvPr/>
        </p:nvSpPr>
        <p:spPr>
          <a:xfrm>
            <a:off x="513805" y="3753067"/>
            <a:ext cx="5418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 в Арктике: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Недоступность сигналов геостационарных спутников связи на большей части территории арктической зоны</a:t>
            </a:r>
          </a:p>
        </p:txBody>
      </p:sp>
    </p:spTree>
    <p:extLst>
      <p:ext uri="{BB962C8B-B14F-4D97-AF65-F5344CB8AC3E}">
        <p14:creationId xmlns:p14="http://schemas.microsoft.com/office/powerpoint/2010/main" val="1829395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Относительный метод спутниковых определений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DAC2E3-143D-4083-BA01-D212D1D84B41}"/>
              </a:ext>
            </a:extLst>
          </p:cNvPr>
          <p:cNvSpPr/>
          <p:nvPr/>
        </p:nvSpPr>
        <p:spPr>
          <a:xfrm>
            <a:off x="588995" y="6171324"/>
            <a:ext cx="9051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Anastasia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Yastrebova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Marko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Höyhtyä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Sandrine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Boumard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Elena Simona Lohan.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Positioning in the Arctic Region: State-of-the-Art and Future Perspectives // IEEE Access 9:53964-53978. 2021. DOI: 10.1109/ACCESS.2021.3069315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CB419-E15F-4F56-933F-5C3ABC0C3E9C}"/>
              </a:ext>
            </a:extLst>
          </p:cNvPr>
          <p:cNvSpPr txBox="1"/>
          <p:nvPr/>
        </p:nvSpPr>
        <p:spPr>
          <a:xfrm>
            <a:off x="1434267" y="1310755"/>
            <a:ext cx="35695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СКП местоположения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0.01 – 0.03 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00FA8-9C41-40F8-8370-1DC5BC5FC5AE}"/>
              </a:ext>
            </a:extLst>
          </p:cNvPr>
          <p:cNvSpPr txBox="1"/>
          <p:nvPr/>
        </p:nvSpPr>
        <p:spPr>
          <a:xfrm>
            <a:off x="509718" y="3728201"/>
            <a:ext cx="5418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 в Арктике: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Недостаточное количество геодезических пунктов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Отсутствие ДГС на территории арктической зоны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3797AB-E519-4173-8A81-923ACA4A8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36" t="23818" r="12522" b="2693"/>
          <a:stretch/>
        </p:blipFill>
        <p:spPr>
          <a:xfrm>
            <a:off x="6685320" y="2069849"/>
            <a:ext cx="5146116" cy="35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82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Высокоточный метод абсолютных спутниковых определений (PPP)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2C4006-E658-4271-86A6-554AB3316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93" y="1133632"/>
            <a:ext cx="5608172" cy="56081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FE7C19-B567-4E4D-964C-1B6193827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280" y="2080046"/>
            <a:ext cx="2257425" cy="847725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A56EDD2-5BA9-4AE6-9FF0-35F418013BFD}"/>
              </a:ext>
            </a:extLst>
          </p:cNvPr>
          <p:cNvCxnSpPr>
            <a:cxnSpLocks/>
          </p:cNvCxnSpPr>
          <p:nvPr/>
        </p:nvCxnSpPr>
        <p:spPr>
          <a:xfrm>
            <a:off x="7215132" y="2907541"/>
            <a:ext cx="1724399" cy="176544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9E3BCA-B928-4ECB-9A9E-5FBE7E2081CC}"/>
              </a:ext>
            </a:extLst>
          </p:cNvPr>
          <p:cNvSpPr txBox="1"/>
          <p:nvPr/>
        </p:nvSpPr>
        <p:spPr>
          <a:xfrm rot="2628943">
            <a:off x="6408639" y="3336387"/>
            <a:ext cx="2257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Эфемеридно-временная информация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A3E100-9F81-4EAC-8DF2-14321F8E4887}"/>
              </a:ext>
            </a:extLst>
          </p:cNvPr>
          <p:cNvSpPr txBox="1"/>
          <p:nvPr/>
        </p:nvSpPr>
        <p:spPr>
          <a:xfrm>
            <a:off x="314795" y="1325928"/>
            <a:ext cx="57559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СКП местоположения</a:t>
            </a:r>
          </a:p>
          <a:p>
            <a:pPr algn="ctr"/>
            <a:r>
              <a:rPr lang="ru-RU" sz="2800" b="1" dirty="0"/>
              <a:t>≈ 1 м - 2 см </a:t>
            </a:r>
          </a:p>
          <a:p>
            <a:pPr algn="ctr"/>
            <a:r>
              <a:rPr lang="ru-RU" dirty="0"/>
              <a:t>в зависимости от методики, </a:t>
            </a:r>
          </a:p>
          <a:p>
            <a:pPr algn="ctr"/>
            <a:r>
              <a:rPr lang="ru-RU" dirty="0"/>
              <a:t>набора дополнительных данных и</a:t>
            </a:r>
            <a:r>
              <a:rPr lang="en-US" dirty="0"/>
              <a:t> </a:t>
            </a:r>
            <a:r>
              <a:rPr lang="ru-RU" dirty="0"/>
              <a:t>времени сходимости ( от 1 часа до 5 минут)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763D3-32A9-4136-9059-319A998D455C}"/>
              </a:ext>
            </a:extLst>
          </p:cNvPr>
          <p:cNvSpPr txBox="1"/>
          <p:nvPr/>
        </p:nvSpPr>
        <p:spPr>
          <a:xfrm>
            <a:off x="483441" y="3746968"/>
            <a:ext cx="5418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 в Арктике: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Недоступность сигналов геостационарных спутников связи на большей части территории арктической зоны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Недоступность к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927147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Высокоточный метод абсолютных спутниковых определений (PPP)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7DB0A-2AFF-4820-81C9-17D161A247FE}"/>
              </a:ext>
            </a:extLst>
          </p:cNvPr>
          <p:cNvSpPr txBox="1"/>
          <p:nvPr/>
        </p:nvSpPr>
        <p:spPr>
          <a:xfrm>
            <a:off x="7370817" y="3334115"/>
            <a:ext cx="446063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Способы передачи данных:</a:t>
            </a:r>
          </a:p>
          <a:p>
            <a:pPr algn="ctr"/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Через геостационарные спутники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Спутники на высокоэллиптических орбитах </a:t>
            </a:r>
            <a:r>
              <a:rPr lang="en-US" dirty="0"/>
              <a:t>(Iridium) 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сети Интернет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D7167-59E5-4E09-9AA0-16A74F627D72}"/>
              </a:ext>
            </a:extLst>
          </p:cNvPr>
          <p:cNvSpPr txBox="1"/>
          <p:nvPr/>
        </p:nvSpPr>
        <p:spPr>
          <a:xfrm>
            <a:off x="761534" y="1256623"/>
            <a:ext cx="85278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Основные поставщики услуг высокоточного позиционирования </a:t>
            </a:r>
          </a:p>
          <a:p>
            <a:r>
              <a:rPr lang="ru-RU" dirty="0"/>
              <a:t>(провайдеры данных </a:t>
            </a:r>
            <a:r>
              <a:rPr lang="en-US" dirty="0"/>
              <a:t>PPP)</a:t>
            </a:r>
            <a:r>
              <a:rPr lang="ru-RU" dirty="0"/>
              <a:t>:</a:t>
            </a:r>
            <a:endParaRPr lang="en-US" dirty="0"/>
          </a:p>
          <a:p>
            <a:endParaRPr lang="en-US" dirty="0"/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Oceaneering International, Inc (C-NAV Correction Service)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Terrastar</a:t>
            </a:r>
            <a:endParaRPr lang="en-US" dirty="0"/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VERIPOS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OmniSTAR</a:t>
            </a:r>
            <a:endParaRPr lang="en-US" dirty="0"/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Hemisphere (Atlas GNSS global correction service)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Trimble (CenterPoint RTX Post-Processing service)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Navcom</a:t>
            </a:r>
            <a:r>
              <a:rPr lang="en-US" dirty="0"/>
              <a:t> (</a:t>
            </a:r>
            <a:r>
              <a:rPr lang="en-US" dirty="0" err="1"/>
              <a:t>StarFire</a:t>
            </a:r>
            <a:r>
              <a:rPr lang="en-US" dirty="0"/>
              <a:t>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FUGRO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MADOCA Real-Time PPP Service (JAXA)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IGS (Real-Time Service (RTS))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DE61F7-92F9-47E2-9125-CC6C65247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41" y="1399319"/>
            <a:ext cx="2437454" cy="18463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98AC81-8713-46C6-B9DD-2B9CECDC1A40}"/>
              </a:ext>
            </a:extLst>
          </p:cNvPr>
          <p:cNvSpPr txBox="1"/>
          <p:nvPr/>
        </p:nvSpPr>
        <p:spPr>
          <a:xfrm>
            <a:off x="891675" y="5554303"/>
            <a:ext cx="9913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Проблема: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невозможность использовать из-за санкционных ограничений</a:t>
            </a:r>
          </a:p>
        </p:txBody>
      </p:sp>
    </p:spTree>
    <p:extLst>
      <p:ext uri="{BB962C8B-B14F-4D97-AF65-F5344CB8AC3E}">
        <p14:creationId xmlns:p14="http://schemas.microsoft.com/office/powerpoint/2010/main" val="2717494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Результаты исследований метода PPP в Арктике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4EF9EC0-D6AE-41BE-9DCA-5455ACBB36C1}"/>
              </a:ext>
            </a:extLst>
          </p:cNvPr>
          <p:cNvSpPr txBox="1">
            <a:spLocks/>
          </p:cNvSpPr>
          <p:nvPr/>
        </p:nvSpPr>
        <p:spPr>
          <a:xfrm>
            <a:off x="369343" y="1041054"/>
            <a:ext cx="11654681" cy="42351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</a:t>
            </a:r>
            <a:r>
              <a:rPr lang="en-US" sz="2000" dirty="0">
                <a:solidFill>
                  <a:srgbClr val="002060"/>
                </a:solidFill>
              </a:rPr>
              <a:t>Precise Point Positioning (PPP) </a:t>
            </a:r>
            <a:r>
              <a:rPr lang="ru-RU" sz="2000" dirty="0">
                <a:solidFill>
                  <a:srgbClr val="002060"/>
                </a:solidFill>
              </a:rPr>
              <a:t>в настоящее время является стандартом для точного позиционирования в открытом море. При наличии более 100 навигационных спутников, большего числа ГНСС сигналов, улучшенного аппаратного и программного обеспечения спутниковой аппаратуры потребителя, эти проблемы будут значительно уменьшены.»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i="1" dirty="0" err="1"/>
              <a:t>Kees</a:t>
            </a:r>
            <a:r>
              <a:rPr lang="en-US" sz="1600" i="1" dirty="0"/>
              <a:t> de Jong, Matthew Goode, </a:t>
            </a:r>
            <a:r>
              <a:rPr lang="en-US" sz="1600" i="1" dirty="0" err="1"/>
              <a:t>Xianglin</a:t>
            </a:r>
            <a:r>
              <a:rPr lang="en-US" sz="1600" i="1" dirty="0"/>
              <a:t> Liu, and Mark Stone. Precise GNSS Positioning in Arctic Regions. // Arctic Technology Conference. 2014.</a:t>
            </a:r>
            <a:r>
              <a:rPr lang="ru-RU" sz="1600" i="1" dirty="0"/>
              <a:t> </a:t>
            </a:r>
            <a:r>
              <a:rPr lang="en-US" sz="1600" i="1" dirty="0"/>
              <a:t>URL:https://www.researchgate.net/publication/266670399_</a:t>
            </a:r>
            <a:r>
              <a:rPr lang="ru-RU" sz="1600" i="1" dirty="0"/>
              <a:t> </a:t>
            </a:r>
            <a:r>
              <a:rPr lang="en-US" sz="1600" i="1" dirty="0" err="1"/>
              <a:t>Precise_GNSS_Positioning_in_Arctic_Regions</a:t>
            </a:r>
            <a:endParaRPr lang="ru-RU" sz="1600" i="1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ru-RU" sz="1600" dirty="0"/>
          </a:p>
          <a:p>
            <a:pPr algn="l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«Результаты исследований показывают, что метод </a:t>
            </a:r>
            <a:r>
              <a:rPr lang="en-US" sz="2000" dirty="0">
                <a:solidFill>
                  <a:srgbClr val="002060"/>
                </a:solidFill>
              </a:rPr>
              <a:t>PPP </a:t>
            </a:r>
            <a:r>
              <a:rPr lang="ru-RU" sz="2000" dirty="0">
                <a:solidFill>
                  <a:srgbClr val="002060"/>
                </a:solidFill>
              </a:rPr>
              <a:t>в режиме реального времени (</a:t>
            </a:r>
            <a:r>
              <a:rPr lang="en-US" sz="2000" dirty="0">
                <a:solidFill>
                  <a:srgbClr val="002060"/>
                </a:solidFill>
              </a:rPr>
              <a:t>RT-PPP) </a:t>
            </a:r>
            <a:r>
              <a:rPr lang="ru-RU" sz="2000" dirty="0">
                <a:solidFill>
                  <a:srgbClr val="002060"/>
                </a:solidFill>
              </a:rPr>
              <a:t>с точностью, которую он обеспечивает в антарктическом регионе, стал сильной альтернативой дифференциальным методам позиционирования.»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i="1" dirty="0" err="1"/>
              <a:t>Reha</a:t>
            </a:r>
            <a:r>
              <a:rPr lang="en-US" sz="1600" i="1" dirty="0"/>
              <a:t> </a:t>
            </a:r>
            <a:r>
              <a:rPr lang="en-US" sz="1600" i="1" dirty="0" err="1"/>
              <a:t>Metin</a:t>
            </a:r>
            <a:r>
              <a:rPr lang="en-US" sz="1600" i="1" dirty="0"/>
              <a:t> </a:t>
            </a:r>
            <a:r>
              <a:rPr lang="en-US" sz="1600" i="1" dirty="0" err="1"/>
              <a:t>Alkan</a:t>
            </a:r>
            <a:r>
              <a:rPr lang="en-US" sz="1600" i="1" dirty="0"/>
              <a:t>, Serdar Erol, Bilal </a:t>
            </a:r>
            <a:r>
              <a:rPr lang="en-US" sz="1600" i="1" dirty="0" err="1"/>
              <a:t>Mutlu</a:t>
            </a:r>
            <a:r>
              <a:rPr lang="en-US" sz="1600" i="1" dirty="0"/>
              <a:t>. Real-time multi-GNSS Precise Point Positioning using IGS-RTS products in Antarctic region. // Polar Science. ol.32. 2022. URL: https://www.sciencedirect.com/science/</a:t>
            </a:r>
            <a:r>
              <a:rPr lang="ru-RU" sz="1600" i="1" dirty="0"/>
              <a:t> </a:t>
            </a:r>
            <a:r>
              <a:rPr lang="en-US" sz="1600" i="1" dirty="0"/>
              <a:t>article/abs/</a:t>
            </a:r>
            <a:r>
              <a:rPr lang="en-US" sz="1600" i="1" dirty="0" err="1"/>
              <a:t>pii</a:t>
            </a:r>
            <a:r>
              <a:rPr lang="en-US" sz="1600" i="1" dirty="0"/>
              <a:t>/S1873965222000949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1519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Арктика и арктическая зона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935F79-69E5-40E9-A5A8-240885652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5" y="2090419"/>
            <a:ext cx="9144000" cy="4622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0A5D8D-6E79-4FCC-84A4-B5FC973873CE}"/>
              </a:ext>
            </a:extLst>
          </p:cNvPr>
          <p:cNvSpPr txBox="1"/>
          <p:nvPr/>
        </p:nvSpPr>
        <p:spPr>
          <a:xfrm>
            <a:off x="8257202" y="4029054"/>
            <a:ext cx="20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E1958-30DE-47DF-B4EE-F845DEAFC676}"/>
              </a:ext>
            </a:extLst>
          </p:cNvPr>
          <p:cNvSpPr txBox="1"/>
          <p:nvPr/>
        </p:nvSpPr>
        <p:spPr>
          <a:xfrm>
            <a:off x="5937512" y="5697199"/>
            <a:ext cx="377172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0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регионов </a:t>
            </a:r>
            <a:r>
              <a:rPr lang="ru-RU" sz="2000" dirty="0">
                <a:solidFill>
                  <a:srgbClr val="2021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ru-RU" sz="20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земли и острова, расположенные в Северном Ледовитом океане</a:t>
            </a:r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BADE151-61C6-45A0-B844-3D84DA70DEF1}"/>
              </a:ext>
            </a:extLst>
          </p:cNvPr>
          <p:cNvSpPr txBox="1">
            <a:spLocks/>
          </p:cNvSpPr>
          <p:nvPr/>
        </p:nvSpPr>
        <p:spPr>
          <a:xfrm>
            <a:off x="187766" y="902401"/>
            <a:ext cx="11625736" cy="1696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Постановление Президиума Центрального Исполнительного Комитета СССР от 15 апреля 1926 г. "Об объявлении территорией Союза ССР земель и островов, расположенных в Северном Ледовитом океане" и других актах СССР.</a:t>
            </a:r>
          </a:p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Указ Президента РФ от 2 мая 2014 года № 296 “О сухопутных территориях Арктической зоны Российской Федерации.</a:t>
            </a:r>
          </a:p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Федеральный закон от 13 июля 2020 года № 193-ФЗ «О государственной поддержке предпринимательской деятельности в Арктической зоне Российской Федерации".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90127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Результаты </a:t>
            </a:r>
            <a:r>
              <a:rPr lang="ru-RU" sz="180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исследований метода </a:t>
            </a:r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PPP в Арктике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3F9D981-C79C-4E72-89AE-37A49BAD8B78}"/>
              </a:ext>
            </a:extLst>
          </p:cNvPr>
          <p:cNvSpPr txBox="1">
            <a:spLocks/>
          </p:cNvSpPr>
          <p:nvPr/>
        </p:nvSpPr>
        <p:spPr>
          <a:xfrm>
            <a:off x="322633" y="1122363"/>
            <a:ext cx="11739238" cy="43164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«Комбинация нескольких созвездий спутников ГНСС по сравнению с одним созвездием повышает точность позиционирования, а поскольку число доступных спутников в комбинациях с несколькими созвездиями значительно увеличивается, время конвергенции ускоряется»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i="1" dirty="0"/>
              <a:t>Jian Zhao, </a:t>
            </a:r>
            <a:r>
              <a:rPr lang="en-US" sz="1600" i="1" dirty="0" err="1"/>
              <a:t>Jiachun</a:t>
            </a:r>
            <a:r>
              <a:rPr lang="en-US" sz="1600" i="1" dirty="0"/>
              <a:t> An, Zemin Wang, </a:t>
            </a:r>
            <a:r>
              <a:rPr lang="en-US" sz="1600" i="1" dirty="0" err="1"/>
              <a:t>Songtao</a:t>
            </a:r>
            <a:r>
              <a:rPr lang="en-US" sz="1600" i="1" dirty="0"/>
              <a:t> Ai, ... </a:t>
            </a:r>
            <a:r>
              <a:rPr lang="en-US" sz="1600" i="1" dirty="0" err="1"/>
              <a:t>Baojun</a:t>
            </a:r>
            <a:r>
              <a:rPr lang="en-US" sz="1600" i="1" dirty="0"/>
              <a:t> Zhang. Signal quality and positioning performance of GPS/BDS-3/GLONASS/Galileo in </a:t>
            </a:r>
            <a:r>
              <a:rPr lang="ru-RU" sz="1600" i="1" dirty="0"/>
              <a:t>Р</a:t>
            </a:r>
            <a:r>
              <a:rPr lang="en-US" sz="1600" i="1" dirty="0" err="1"/>
              <a:t>olar</a:t>
            </a:r>
            <a:r>
              <a:rPr lang="en-US" sz="1600" i="1" dirty="0"/>
              <a:t> regions. // Advances in Space Research. – Vol. 69, Issue 6. – 2022. URL: https://www.sciencedirect.com/science/article/abs/pii/S027311772100942X. (</a:t>
            </a:r>
            <a:r>
              <a:rPr lang="ru-RU" sz="1600" i="1" dirty="0"/>
              <a:t>дата обращения: 16.01.2023)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ru-RU" sz="1600" dirty="0"/>
          </a:p>
          <a:p>
            <a:pPr algn="l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«При использовании методики </a:t>
            </a:r>
            <a:r>
              <a:rPr lang="en-US" sz="2000" dirty="0">
                <a:solidFill>
                  <a:srgbClr val="002060"/>
                </a:solidFill>
              </a:rPr>
              <a:t>multi–GNSS</a:t>
            </a:r>
            <a:r>
              <a:rPr lang="ru-RU" sz="2000" dirty="0">
                <a:solidFill>
                  <a:srgbClr val="002060"/>
                </a:solidFill>
              </a:rPr>
              <a:t> было показано, что средние среднеквадратичные значения двухчастотного </a:t>
            </a:r>
            <a:r>
              <a:rPr lang="en-US" sz="2000" dirty="0">
                <a:solidFill>
                  <a:srgbClr val="002060"/>
                </a:solidFill>
              </a:rPr>
              <a:t>PPP </a:t>
            </a:r>
            <a:r>
              <a:rPr lang="ru-RU" sz="2000" dirty="0">
                <a:solidFill>
                  <a:srgbClr val="002060"/>
                </a:solidFill>
              </a:rPr>
              <a:t>решения в режиме реального времени в плане и по высоте составляют 0,080 м и 0,057 м соответственно, демонстрируя улучшение примерно на 70% по сравнению с решениями с одним </a:t>
            </a:r>
            <a:r>
              <a:rPr lang="en-US" sz="2000" dirty="0">
                <a:solidFill>
                  <a:srgbClr val="002060"/>
                </a:solidFill>
              </a:rPr>
              <a:t>GPS.</a:t>
            </a:r>
            <a:r>
              <a:rPr lang="ru-RU" sz="2000" dirty="0">
                <a:solidFill>
                  <a:srgbClr val="002060"/>
                </a:solidFill>
              </a:rPr>
              <a:t>»</a:t>
            </a:r>
            <a:endParaRPr lang="en-US" sz="2000" dirty="0">
              <a:solidFill>
                <a:srgbClr val="002060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i="1" dirty="0" err="1"/>
              <a:t>Mingwei</a:t>
            </a:r>
            <a:r>
              <a:rPr lang="en-US" sz="1600" i="1" dirty="0"/>
              <a:t> Di, </a:t>
            </a:r>
            <a:r>
              <a:rPr lang="en-US" sz="1600" i="1" dirty="0" err="1"/>
              <a:t>Bofeng</a:t>
            </a:r>
            <a:r>
              <a:rPr lang="en-US" sz="1600" i="1" dirty="0"/>
              <a:t> Guo, </a:t>
            </a:r>
            <a:r>
              <a:rPr lang="en-US" sz="1600" i="1" dirty="0" err="1"/>
              <a:t>Jie</a:t>
            </a:r>
            <a:r>
              <a:rPr lang="en-US" sz="1600" i="1" dirty="0"/>
              <a:t> Ren, Xiang Wu, </a:t>
            </a:r>
            <a:r>
              <a:rPr lang="en-US" sz="1600" i="1" dirty="0" err="1"/>
              <a:t>Zhaoyi</a:t>
            </a:r>
            <a:r>
              <a:rPr lang="en-US" sz="1600" i="1" dirty="0"/>
              <a:t> Zhang, </a:t>
            </a:r>
            <a:r>
              <a:rPr lang="en-US" sz="1600" i="1" dirty="0" err="1"/>
              <a:t>Yicheng</a:t>
            </a:r>
            <a:r>
              <a:rPr lang="en-US" sz="1600" i="1" dirty="0"/>
              <a:t> Liu and </a:t>
            </a:r>
            <a:r>
              <a:rPr lang="en-US" sz="1600" i="1" dirty="0" err="1"/>
              <a:t>Qingju</a:t>
            </a:r>
            <a:r>
              <a:rPr lang="en-US" sz="1600" i="1" dirty="0"/>
              <a:t> Liu, </a:t>
            </a:r>
            <a:r>
              <a:rPr lang="en-US" sz="1600" i="1" dirty="0" err="1"/>
              <a:t>Anmin</a:t>
            </a:r>
            <a:r>
              <a:rPr lang="en-US" sz="1600" i="1" dirty="0"/>
              <a:t> Zhang.</a:t>
            </a:r>
            <a:r>
              <a:rPr lang="ru-RU" sz="1600" i="1" dirty="0"/>
              <a:t>//</a:t>
            </a:r>
            <a:r>
              <a:rPr lang="en-US" sz="1600" i="1" dirty="0"/>
              <a:t>«GNSS Real–Time Precise Point Positioning in Arctic Northeast Passage»</a:t>
            </a:r>
            <a:r>
              <a:rPr lang="ru-RU" sz="1600" i="1" dirty="0"/>
              <a:t>. </a:t>
            </a:r>
            <a:r>
              <a:rPr lang="en-US" sz="1600" i="1" dirty="0"/>
              <a:t>2022</a:t>
            </a:r>
            <a:r>
              <a:rPr lang="ru-RU" sz="1600" i="1" dirty="0"/>
              <a:t>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08001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Пути решения проблемы высокоточных координатных определений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1F9362F-F23C-4B72-97BE-F6890F205310}"/>
              </a:ext>
            </a:extLst>
          </p:cNvPr>
          <p:cNvSpPr txBox="1">
            <a:spLocks/>
          </p:cNvSpPr>
          <p:nvPr/>
        </p:nvSpPr>
        <p:spPr>
          <a:xfrm>
            <a:off x="525100" y="1122361"/>
            <a:ext cx="11467978" cy="5298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Запуск дополнительных группировок навигационных спутников на полярных орбитах</a:t>
            </a:r>
          </a:p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Создание современных отечественных спутниковых каналов связи и широкополосного доступа в Интернет типа </a:t>
            </a:r>
            <a:r>
              <a:rPr lang="en-US" sz="3200" dirty="0">
                <a:solidFill>
                  <a:srgbClr val="002060"/>
                </a:solidFill>
              </a:rPr>
              <a:t>Iridium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Starlink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ru-RU" sz="3200" dirty="0"/>
              <a:t>(низкоорбитальные и высокоэллиптические ИСЗ </a:t>
            </a:r>
            <a:r>
              <a:rPr lang="ru-RU" sz="3200" dirty="0">
                <a:solidFill>
                  <a:srgbClr val="002060"/>
                </a:solidFill>
              </a:rPr>
              <a:t>на базе космических аппаратов Беркут-С, Экспресс-РВ, СКИФ-Д в рамках проекта «СФЕРА</a:t>
            </a:r>
            <a:r>
              <a:rPr lang="ru-RU" sz="3200" dirty="0"/>
              <a:t>»)</a:t>
            </a:r>
          </a:p>
          <a:p>
            <a:pPr marL="342900" indent="-342900" algn="l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Развитие геодезической инфраструктуры, включая </a:t>
            </a:r>
            <a:r>
              <a:rPr lang="ru-RU" sz="3200" dirty="0">
                <a:solidFill>
                  <a:srgbClr val="002060"/>
                </a:solidFill>
              </a:rPr>
              <a:t>постоянно действующие пункты ФАГС (взаимное расстояние не более 500 км) и ДГС (среднее взаимное расстояние не более 150 км)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Развитие отечественных гражданских доступных систем обеспечения данными высокоточной ЭВИ (</a:t>
            </a:r>
            <a:r>
              <a:rPr lang="ru-RU" sz="3200" dirty="0">
                <a:solidFill>
                  <a:srgbClr val="002060"/>
                </a:solidFill>
              </a:rPr>
              <a:t>российского </a:t>
            </a:r>
            <a:r>
              <a:rPr lang="en-US" sz="3200" dirty="0">
                <a:solidFill>
                  <a:srgbClr val="002060"/>
                </a:solidFill>
              </a:rPr>
              <a:t>PPP </a:t>
            </a:r>
            <a:r>
              <a:rPr lang="ru-RU" sz="3200" dirty="0">
                <a:solidFill>
                  <a:srgbClr val="002060"/>
                </a:solidFill>
              </a:rPr>
              <a:t>сервиса</a:t>
            </a:r>
            <a:r>
              <a:rPr lang="ru-RU" sz="3200" dirty="0"/>
              <a:t>)</a:t>
            </a:r>
            <a:endParaRPr lang="en-US" sz="3200" dirty="0"/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Создание системы мониторинга текущих параметров ионосферы (</a:t>
            </a:r>
            <a:r>
              <a:rPr lang="en-US" sz="3200" dirty="0">
                <a:solidFill>
                  <a:srgbClr val="002060"/>
                </a:solidFill>
              </a:rPr>
              <a:t>VTEC</a:t>
            </a:r>
            <a:r>
              <a:rPr lang="en-US" sz="3200" dirty="0"/>
              <a:t>)</a:t>
            </a:r>
            <a:r>
              <a:rPr lang="ru-RU" sz="3200" dirty="0"/>
              <a:t> на основе сети ДГС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Исследование возможностей высокоточного метода абсолютных спутниковых определений (</a:t>
            </a:r>
            <a:r>
              <a:rPr lang="ru-RU" sz="3200" dirty="0">
                <a:solidFill>
                  <a:srgbClr val="002060"/>
                </a:solidFill>
              </a:rPr>
              <a:t>точность, время конвергенции, надежность, необходимые условия, требования к данным…</a:t>
            </a:r>
            <a:r>
              <a:rPr lang="ru-RU" sz="3200" dirty="0"/>
              <a:t>)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ru-RU" sz="3200" dirty="0"/>
              <a:t>Разработка </a:t>
            </a:r>
            <a:r>
              <a:rPr lang="ru-RU" sz="3200" dirty="0">
                <a:solidFill>
                  <a:srgbClr val="002060"/>
                </a:solidFill>
              </a:rPr>
              <a:t>методик и национальных стандартов </a:t>
            </a:r>
            <a:r>
              <a:rPr lang="ru-RU" sz="3200" dirty="0"/>
              <a:t>применения высокоточного метода абсолютных спутниковых определений</a:t>
            </a:r>
          </a:p>
          <a:p>
            <a:pPr marL="342900" indent="-342900" algn="l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6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Мониторинг текущих параметров ионосферы (VTEC) на основе сети ГНСС станций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EC30B4B-D357-43B9-BF55-CC9986B38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35"/>
          <a:stretch/>
        </p:blipFill>
        <p:spPr>
          <a:xfrm>
            <a:off x="624818" y="1044816"/>
            <a:ext cx="10217020" cy="5813184"/>
          </a:xfrm>
          <a:prstGeom prst="rect">
            <a:avLst/>
          </a:prstGeom>
        </p:spPr>
      </p:pic>
      <p:sp>
        <p:nvSpPr>
          <p:cNvPr id="62" name="Овал 61">
            <a:extLst>
              <a:ext uri="{FF2B5EF4-FFF2-40B4-BE49-F238E27FC236}">
                <a16:creationId xmlns:a16="http://schemas.microsoft.com/office/drawing/2014/main" id="{438645EE-ECBC-4028-8FCF-3FFF77E0C562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CBFE6A-E31F-4851-920D-E824208E6E48}"/>
              </a:ext>
            </a:extLst>
          </p:cNvPr>
          <p:cNvSpPr txBox="1"/>
          <p:nvPr/>
        </p:nvSpPr>
        <p:spPr>
          <a:xfrm>
            <a:off x="3313652" y="2575420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SCOR00GRL</a:t>
            </a:r>
            <a:endParaRPr lang="ru-RU" sz="1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752167-E2C9-45C5-B431-D4B4BFF1BE74}"/>
              </a:ext>
            </a:extLst>
          </p:cNvPr>
          <p:cNvSpPr txBox="1"/>
          <p:nvPr/>
        </p:nvSpPr>
        <p:spPr>
          <a:xfrm>
            <a:off x="6395210" y="1864135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HOLM00CAN</a:t>
            </a:r>
            <a:endParaRPr lang="ru-RU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62033D-BC43-4146-A8A9-1E496A5146D9}"/>
              </a:ext>
            </a:extLst>
          </p:cNvPr>
          <p:cNvSpPr txBox="1"/>
          <p:nvPr/>
        </p:nvSpPr>
        <p:spPr>
          <a:xfrm>
            <a:off x="3734500" y="367642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NYA100NOR</a:t>
            </a:r>
            <a:endParaRPr lang="ru-RU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519919-9BD9-40D4-8005-289FB9D3EB7E}"/>
              </a:ext>
            </a:extLst>
          </p:cNvPr>
          <p:cNvSpPr txBox="1"/>
          <p:nvPr/>
        </p:nvSpPr>
        <p:spPr>
          <a:xfrm>
            <a:off x="5414903" y="186124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RESO00CAN</a:t>
            </a:r>
            <a:endParaRPr lang="ru-RU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93DC49-DA69-4EBC-8144-34562D9498F3}"/>
              </a:ext>
            </a:extLst>
          </p:cNvPr>
          <p:cNvSpPr txBox="1"/>
          <p:nvPr/>
        </p:nvSpPr>
        <p:spPr>
          <a:xfrm>
            <a:off x="4686651" y="2154955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THU200GRL</a:t>
            </a:r>
            <a:endParaRPr lang="ru-RU" sz="14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4B26AF-7BE4-4EF3-AF4D-8546FB53E7B1}"/>
              </a:ext>
            </a:extLst>
          </p:cNvPr>
          <p:cNvSpPr txBox="1"/>
          <p:nvPr/>
        </p:nvSpPr>
        <p:spPr>
          <a:xfrm>
            <a:off x="4850236" y="278225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ALRT00CAN</a:t>
            </a:r>
            <a:endParaRPr lang="ru-RU" sz="1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3CB879-92BD-4FA2-BCD6-C3DF13418C58}"/>
              </a:ext>
            </a:extLst>
          </p:cNvPr>
          <p:cNvSpPr txBox="1"/>
          <p:nvPr/>
        </p:nvSpPr>
        <p:spPr>
          <a:xfrm>
            <a:off x="6790094" y="2154954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INVK00CAN</a:t>
            </a:r>
            <a:endParaRPr lang="ru-RU" sz="1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3D2DC4-FA63-47B2-BC2F-7F91C4B10E6B}"/>
              </a:ext>
            </a:extLst>
          </p:cNvPr>
          <p:cNvSpPr txBox="1"/>
          <p:nvPr/>
        </p:nvSpPr>
        <p:spPr>
          <a:xfrm>
            <a:off x="6930706" y="3013289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UTQI00USA</a:t>
            </a:r>
            <a:endParaRPr lang="ru-RU" sz="1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3E0645-1C8D-4EED-9F16-3D897BB47EF3}"/>
              </a:ext>
            </a:extLst>
          </p:cNvPr>
          <p:cNvSpPr txBox="1"/>
          <p:nvPr/>
        </p:nvSpPr>
        <p:spPr>
          <a:xfrm>
            <a:off x="2039228" y="2659763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HOFN00ISL</a:t>
            </a:r>
            <a:endParaRPr lang="ru-RU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85B7056-93DC-47FF-B36C-C19EB4534999}"/>
              </a:ext>
            </a:extLst>
          </p:cNvPr>
          <p:cNvSpPr txBox="1"/>
          <p:nvPr/>
        </p:nvSpPr>
        <p:spPr>
          <a:xfrm>
            <a:off x="7610214" y="2463758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EIL300USA</a:t>
            </a:r>
            <a:endParaRPr lang="ru-RU" sz="14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BE7EBD-8C8B-44DA-BF43-4993E8DF57F3}"/>
              </a:ext>
            </a:extLst>
          </p:cNvPr>
          <p:cNvSpPr txBox="1"/>
          <p:nvPr/>
        </p:nvSpPr>
        <p:spPr>
          <a:xfrm>
            <a:off x="2788642" y="4081244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TRO100NOR</a:t>
            </a:r>
            <a:endParaRPr lang="ru-RU" sz="1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6580FB-26D5-4A20-9344-294BE18FC2EE}"/>
              </a:ext>
            </a:extLst>
          </p:cNvPr>
          <p:cNvSpPr txBox="1"/>
          <p:nvPr/>
        </p:nvSpPr>
        <p:spPr>
          <a:xfrm>
            <a:off x="3133292" y="4433640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KIRU00SWE</a:t>
            </a:r>
            <a:endParaRPr lang="ru-RU" sz="1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49747F-DFEB-4EA1-B203-5D6D34A52B5D}"/>
              </a:ext>
            </a:extLst>
          </p:cNvPr>
          <p:cNvSpPr txBox="1"/>
          <p:nvPr/>
        </p:nvSpPr>
        <p:spPr>
          <a:xfrm>
            <a:off x="4230850" y="1351064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QIKI00CAN</a:t>
            </a:r>
            <a:endParaRPr lang="ru-RU" sz="1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A2861E-2F75-4CAB-9DCC-006347E64A90}"/>
              </a:ext>
            </a:extLst>
          </p:cNvPr>
          <p:cNvSpPr txBox="1"/>
          <p:nvPr/>
        </p:nvSpPr>
        <p:spPr>
          <a:xfrm>
            <a:off x="3041712" y="3878837"/>
            <a:ext cx="127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WUTH00NOR</a:t>
            </a:r>
            <a:endParaRPr lang="ru-RU" sz="1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BA746E4-C2C0-4B10-BFD2-73DE561435D1}"/>
              </a:ext>
            </a:extLst>
          </p:cNvPr>
          <p:cNvSpPr txBox="1"/>
          <p:nvPr/>
        </p:nvSpPr>
        <p:spPr>
          <a:xfrm>
            <a:off x="3150069" y="4656511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SOD300FIN</a:t>
            </a:r>
            <a:endParaRPr lang="ru-RU" sz="1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778EE4-F59C-405D-ADF2-C6F9230BB05D}"/>
              </a:ext>
            </a:extLst>
          </p:cNvPr>
          <p:cNvSpPr txBox="1"/>
          <p:nvPr/>
        </p:nvSpPr>
        <p:spPr>
          <a:xfrm>
            <a:off x="4337614" y="433716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Остров Хейса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4532519-4C61-4D99-85CA-B6C50EAB1A89}"/>
              </a:ext>
            </a:extLst>
          </p:cNvPr>
          <p:cNvSpPr txBox="1"/>
          <p:nvPr/>
        </p:nvSpPr>
        <p:spPr>
          <a:xfrm>
            <a:off x="5082920" y="4816893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Мыс Баранова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F23366A-9B44-43D1-A283-212EB80E532B}"/>
              </a:ext>
            </a:extLst>
          </p:cNvPr>
          <p:cNvSpPr txBox="1"/>
          <p:nvPr/>
        </p:nvSpPr>
        <p:spPr>
          <a:xfrm>
            <a:off x="3558191" y="5167642"/>
            <a:ext cx="1742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Малые </a:t>
            </a:r>
            <a:r>
              <a:rPr lang="ru-RU" sz="1400" dirty="0" err="1"/>
              <a:t>Кармакулы</a:t>
            </a:r>
            <a:endParaRPr lang="ru-RU" sz="14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651FEF-8E4D-4649-BE52-31ACA30395F9}"/>
              </a:ext>
            </a:extLst>
          </p:cNvPr>
          <p:cNvSpPr txBox="1"/>
          <p:nvPr/>
        </p:nvSpPr>
        <p:spPr>
          <a:xfrm>
            <a:off x="5068652" y="5905174"/>
            <a:ext cx="59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NRIL</a:t>
            </a:r>
            <a:endParaRPr lang="ru-RU" sz="1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742E817-28D5-490D-9FEB-2086131D248C}"/>
              </a:ext>
            </a:extLst>
          </p:cNvPr>
          <p:cNvSpPr txBox="1"/>
          <p:nvPr/>
        </p:nvSpPr>
        <p:spPr>
          <a:xfrm>
            <a:off x="6448338" y="5321530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Тикси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651DCDA-72FE-43D9-A807-A442860D5A92}"/>
              </a:ext>
            </a:extLst>
          </p:cNvPr>
          <p:cNvSpPr txBox="1"/>
          <p:nvPr/>
        </p:nvSpPr>
        <p:spPr>
          <a:xfrm>
            <a:off x="2495728" y="2286015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REYK00ISL</a:t>
            </a:r>
            <a:endParaRPr lang="ru-RU" sz="1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A8E84E7-EFB6-4EA3-AD24-F3F5089CF6B4}"/>
              </a:ext>
            </a:extLst>
          </p:cNvPr>
          <p:cNvSpPr txBox="1"/>
          <p:nvPr/>
        </p:nvSpPr>
        <p:spPr>
          <a:xfrm>
            <a:off x="3600928" y="485677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Мурманск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B9D32D-1CF3-4D4C-9B87-01BA895955C5}"/>
              </a:ext>
            </a:extLst>
          </p:cNvPr>
          <p:cNvSpPr txBox="1"/>
          <p:nvPr/>
        </p:nvSpPr>
        <p:spPr>
          <a:xfrm>
            <a:off x="5965972" y="5982829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Оленек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9A4DAE6-BDF8-4785-A005-B209E2A1A45B}"/>
              </a:ext>
            </a:extLst>
          </p:cNvPr>
          <p:cNvSpPr txBox="1"/>
          <p:nvPr/>
        </p:nvSpPr>
        <p:spPr>
          <a:xfrm>
            <a:off x="4793914" y="549226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Диксон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1D981DC-2847-4C42-BFBB-DF183EBC632F}"/>
              </a:ext>
            </a:extLst>
          </p:cNvPr>
          <p:cNvSpPr txBox="1"/>
          <p:nvPr/>
        </p:nvSpPr>
        <p:spPr>
          <a:xfrm>
            <a:off x="6880067" y="4954605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Чокурдах</a:t>
            </a:r>
            <a:endParaRPr lang="ru-RU" sz="1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994723-E975-4A5B-8E08-0C10EF148346}"/>
              </a:ext>
            </a:extLst>
          </p:cNvPr>
          <p:cNvSpPr txBox="1"/>
          <p:nvPr/>
        </p:nvSpPr>
        <p:spPr>
          <a:xfrm>
            <a:off x="7177634" y="435738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Певек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C3E5D6-1AF3-45AD-9999-95A21DAE1599}"/>
              </a:ext>
            </a:extLst>
          </p:cNvPr>
          <p:cNvSpPr txBox="1"/>
          <p:nvPr/>
        </p:nvSpPr>
        <p:spPr>
          <a:xfrm>
            <a:off x="7248388" y="393799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Рыркайпий</a:t>
            </a:r>
            <a:endParaRPr lang="ru-RU" sz="1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5B727E1-0BC1-4133-9A22-C47B744CB7FB}"/>
              </a:ext>
            </a:extLst>
          </p:cNvPr>
          <p:cNvSpPr txBox="1"/>
          <p:nvPr/>
        </p:nvSpPr>
        <p:spPr>
          <a:xfrm>
            <a:off x="7856574" y="3679253"/>
            <a:ext cx="105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Лаврентия</a:t>
            </a:r>
          </a:p>
        </p:txBody>
      </p:sp>
      <p:sp>
        <p:nvSpPr>
          <p:cNvPr id="91" name="Звезда: 5 точек 90">
            <a:extLst>
              <a:ext uri="{FF2B5EF4-FFF2-40B4-BE49-F238E27FC236}">
                <a16:creationId xmlns:a16="http://schemas.microsoft.com/office/drawing/2014/main" id="{90EB54AF-DF48-470F-A6DA-7EFDEE7C4DF2}"/>
              </a:ext>
            </a:extLst>
          </p:cNvPr>
          <p:cNvSpPr/>
          <p:nvPr/>
        </p:nvSpPr>
        <p:spPr>
          <a:xfrm>
            <a:off x="4335114" y="6212951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2" name="Звезда: 5 точек 91">
            <a:extLst>
              <a:ext uri="{FF2B5EF4-FFF2-40B4-BE49-F238E27FC236}">
                <a16:creationId xmlns:a16="http://schemas.microsoft.com/office/drawing/2014/main" id="{B1AA096F-5BCA-4574-B452-1665C603FAD3}"/>
              </a:ext>
            </a:extLst>
          </p:cNvPr>
          <p:cNvSpPr/>
          <p:nvPr/>
        </p:nvSpPr>
        <p:spPr>
          <a:xfrm>
            <a:off x="4910011" y="463458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3" name="Звезда: 5 точек 92">
            <a:extLst>
              <a:ext uri="{FF2B5EF4-FFF2-40B4-BE49-F238E27FC236}">
                <a16:creationId xmlns:a16="http://schemas.microsoft.com/office/drawing/2014/main" id="{1BC01FBF-5567-4150-A4A6-68DB12CFDE05}"/>
              </a:ext>
            </a:extLst>
          </p:cNvPr>
          <p:cNvSpPr/>
          <p:nvPr/>
        </p:nvSpPr>
        <p:spPr>
          <a:xfrm>
            <a:off x="5726624" y="50938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4" name="Звезда: 5 точек 93">
            <a:extLst>
              <a:ext uri="{FF2B5EF4-FFF2-40B4-BE49-F238E27FC236}">
                <a16:creationId xmlns:a16="http://schemas.microsoft.com/office/drawing/2014/main" id="{F40ABC5C-3719-4567-99E5-85DF469CD4E3}"/>
              </a:ext>
            </a:extLst>
          </p:cNvPr>
          <p:cNvSpPr/>
          <p:nvPr/>
        </p:nvSpPr>
        <p:spPr>
          <a:xfrm>
            <a:off x="6258010" y="622472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5" name="Звезда: 5 точек 94">
            <a:extLst>
              <a:ext uri="{FF2B5EF4-FFF2-40B4-BE49-F238E27FC236}">
                <a16:creationId xmlns:a16="http://schemas.microsoft.com/office/drawing/2014/main" id="{4F3FC364-1B86-4801-8889-6F3D64C8456A}"/>
              </a:ext>
            </a:extLst>
          </p:cNvPr>
          <p:cNvSpPr/>
          <p:nvPr/>
        </p:nvSpPr>
        <p:spPr>
          <a:xfrm>
            <a:off x="7296077" y="523740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6" name="Звезда: 5 точек 95">
            <a:extLst>
              <a:ext uri="{FF2B5EF4-FFF2-40B4-BE49-F238E27FC236}">
                <a16:creationId xmlns:a16="http://schemas.microsoft.com/office/drawing/2014/main" id="{AAA6C021-0EFF-4F9E-BE40-F9E859494BC0}"/>
              </a:ext>
            </a:extLst>
          </p:cNvPr>
          <p:cNvSpPr/>
          <p:nvPr/>
        </p:nvSpPr>
        <p:spPr>
          <a:xfrm>
            <a:off x="7788239" y="449105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7" name="Звезда: 5 точек 96">
            <a:extLst>
              <a:ext uri="{FF2B5EF4-FFF2-40B4-BE49-F238E27FC236}">
                <a16:creationId xmlns:a16="http://schemas.microsoft.com/office/drawing/2014/main" id="{7FEE75EE-C5E8-436B-AAC6-C31E790AFB88}"/>
              </a:ext>
            </a:extLst>
          </p:cNvPr>
          <p:cNvSpPr/>
          <p:nvPr/>
        </p:nvSpPr>
        <p:spPr>
          <a:xfrm>
            <a:off x="7892644" y="424944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8" name="Звезда: 5 точек 97">
            <a:extLst>
              <a:ext uri="{FF2B5EF4-FFF2-40B4-BE49-F238E27FC236}">
                <a16:creationId xmlns:a16="http://schemas.microsoft.com/office/drawing/2014/main" id="{907C701F-29B3-451C-91E2-3D080B5C880D}"/>
              </a:ext>
            </a:extLst>
          </p:cNvPr>
          <p:cNvSpPr/>
          <p:nvPr/>
        </p:nvSpPr>
        <p:spPr>
          <a:xfrm>
            <a:off x="8255469" y="3946656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9" name="Звезда: 5 точек 98">
            <a:extLst>
              <a:ext uri="{FF2B5EF4-FFF2-40B4-BE49-F238E27FC236}">
                <a16:creationId xmlns:a16="http://schemas.microsoft.com/office/drawing/2014/main" id="{6105670D-2DDB-4406-A3DB-0C560AF73CDC}"/>
              </a:ext>
            </a:extLst>
          </p:cNvPr>
          <p:cNvSpPr/>
          <p:nvPr/>
        </p:nvSpPr>
        <p:spPr>
          <a:xfrm>
            <a:off x="6692745" y="562633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0" name="Звезда: 5 точек 99">
            <a:extLst>
              <a:ext uri="{FF2B5EF4-FFF2-40B4-BE49-F238E27FC236}">
                <a16:creationId xmlns:a16="http://schemas.microsoft.com/office/drawing/2014/main" id="{1D6F9FE6-7195-4B17-9076-2B393F5EC7F6}"/>
              </a:ext>
            </a:extLst>
          </p:cNvPr>
          <p:cNvSpPr/>
          <p:nvPr/>
        </p:nvSpPr>
        <p:spPr>
          <a:xfrm>
            <a:off x="3486884" y="493522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1" name="Звезда: 5 точек 100">
            <a:extLst>
              <a:ext uri="{FF2B5EF4-FFF2-40B4-BE49-F238E27FC236}">
                <a16:creationId xmlns:a16="http://schemas.microsoft.com/office/drawing/2014/main" id="{1E37E89D-2B0C-4496-910F-DB74DBF79B0F}"/>
              </a:ext>
            </a:extLst>
          </p:cNvPr>
          <p:cNvSpPr/>
          <p:nvPr/>
        </p:nvSpPr>
        <p:spPr>
          <a:xfrm>
            <a:off x="4127341" y="540577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2" name="Звезда: 5 точек 101">
            <a:extLst>
              <a:ext uri="{FF2B5EF4-FFF2-40B4-BE49-F238E27FC236}">
                <a16:creationId xmlns:a16="http://schemas.microsoft.com/office/drawing/2014/main" id="{F97C14A0-7CC1-4346-A4EF-A7311810419E}"/>
              </a:ext>
            </a:extLst>
          </p:cNvPr>
          <p:cNvSpPr/>
          <p:nvPr/>
        </p:nvSpPr>
        <p:spPr>
          <a:xfrm>
            <a:off x="7745813" y="495881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3" name="Звезда: 5 точек 102">
            <a:extLst>
              <a:ext uri="{FF2B5EF4-FFF2-40B4-BE49-F238E27FC236}">
                <a16:creationId xmlns:a16="http://schemas.microsoft.com/office/drawing/2014/main" id="{A5E1D88F-13C0-4884-A50C-9AAFFA4AB798}"/>
              </a:ext>
            </a:extLst>
          </p:cNvPr>
          <p:cNvSpPr/>
          <p:nvPr/>
        </p:nvSpPr>
        <p:spPr>
          <a:xfrm>
            <a:off x="7296077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4" name="Звезда: 5 точек 103">
            <a:extLst>
              <a:ext uri="{FF2B5EF4-FFF2-40B4-BE49-F238E27FC236}">
                <a16:creationId xmlns:a16="http://schemas.microsoft.com/office/drawing/2014/main" id="{81131502-EB77-489F-8F42-AB5187E25D06}"/>
              </a:ext>
            </a:extLst>
          </p:cNvPr>
          <p:cNvSpPr/>
          <p:nvPr/>
        </p:nvSpPr>
        <p:spPr>
          <a:xfrm>
            <a:off x="5068652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81687A2-0FE6-4A59-9A09-F792E5AED07C}"/>
              </a:ext>
            </a:extLst>
          </p:cNvPr>
          <p:cNvSpPr txBox="1"/>
          <p:nvPr/>
        </p:nvSpPr>
        <p:spPr>
          <a:xfrm>
            <a:off x="6936726" y="5463944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Верхоянск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5F1FEA4-610B-4CE0-9104-E677BC7E842F}"/>
              </a:ext>
            </a:extLst>
          </p:cNvPr>
          <p:cNvSpPr txBox="1"/>
          <p:nvPr/>
        </p:nvSpPr>
        <p:spPr>
          <a:xfrm>
            <a:off x="7486297" y="4689883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Черский</a:t>
            </a:r>
          </a:p>
        </p:txBody>
      </p:sp>
      <p:sp>
        <p:nvSpPr>
          <p:cNvPr id="107" name="Звезда: 5 точек 106">
            <a:extLst>
              <a:ext uri="{FF2B5EF4-FFF2-40B4-BE49-F238E27FC236}">
                <a16:creationId xmlns:a16="http://schemas.microsoft.com/office/drawing/2014/main" id="{2ED09824-F93B-42EF-9A39-2F3F86B12BEF}"/>
              </a:ext>
            </a:extLst>
          </p:cNvPr>
          <p:cNvSpPr/>
          <p:nvPr/>
        </p:nvSpPr>
        <p:spPr>
          <a:xfrm>
            <a:off x="4793914" y="6128338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DE61A23-C49D-44E2-A81E-33D380AADE87}"/>
              </a:ext>
            </a:extLst>
          </p:cNvPr>
          <p:cNvSpPr txBox="1"/>
          <p:nvPr/>
        </p:nvSpPr>
        <p:spPr>
          <a:xfrm>
            <a:off x="4208556" y="5820561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Антипаюта</a:t>
            </a:r>
            <a:endParaRPr lang="ru-RU" sz="14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A6653DF-D3EC-4A42-8946-07506C869837}"/>
              </a:ext>
            </a:extLst>
          </p:cNvPr>
          <p:cNvSpPr txBox="1"/>
          <p:nvPr/>
        </p:nvSpPr>
        <p:spPr>
          <a:xfrm>
            <a:off x="3871520" y="5960212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Салехард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24937B1-3EF8-4C5A-962E-2B1A9C7929BE}"/>
              </a:ext>
            </a:extLst>
          </p:cNvPr>
          <p:cNvSpPr txBox="1"/>
          <p:nvPr/>
        </p:nvSpPr>
        <p:spPr>
          <a:xfrm>
            <a:off x="4834781" y="6191370"/>
            <a:ext cx="989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Туруханск</a:t>
            </a:r>
          </a:p>
        </p:txBody>
      </p:sp>
      <p:sp>
        <p:nvSpPr>
          <p:cNvPr id="111" name="Звезда: 5 точек 110">
            <a:extLst>
              <a:ext uri="{FF2B5EF4-FFF2-40B4-BE49-F238E27FC236}">
                <a16:creationId xmlns:a16="http://schemas.microsoft.com/office/drawing/2014/main" id="{52EF72AE-9014-42C0-A2E4-03BC69FDCE8A}"/>
              </a:ext>
            </a:extLst>
          </p:cNvPr>
          <p:cNvSpPr/>
          <p:nvPr/>
        </p:nvSpPr>
        <p:spPr>
          <a:xfrm>
            <a:off x="5230509" y="645339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7A22D92-7BA2-450C-9FA6-49EE4C1DE709}"/>
              </a:ext>
            </a:extLst>
          </p:cNvPr>
          <p:cNvSpPr txBox="1"/>
          <p:nvPr/>
        </p:nvSpPr>
        <p:spPr>
          <a:xfrm>
            <a:off x="8826974" y="2760390"/>
            <a:ext cx="169578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полярный круг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66°33′44″ с. ш. </a:t>
            </a:r>
            <a:endParaRPr lang="ru-RU" sz="1400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6FB8327-3FEC-4E10-A60A-3EDED0BF4A1F}"/>
              </a:ext>
            </a:extLst>
          </p:cNvPr>
          <p:cNvCxnSpPr/>
          <p:nvPr/>
        </p:nvCxnSpPr>
        <p:spPr>
          <a:xfrm flipH="1">
            <a:off x="8169478" y="3129722"/>
            <a:ext cx="679508" cy="19134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300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844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6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Мониторинг текущих параметров ионосферы (VTEC) на основе сети ГНСС станций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1E50B4C-8466-4485-AA7D-E37AE7FF3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35"/>
          <a:stretch/>
        </p:blipFill>
        <p:spPr>
          <a:xfrm>
            <a:off x="618114" y="1031405"/>
            <a:ext cx="10217020" cy="5813184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65CA8244-031B-4FA2-9A0F-6B122A28E0F6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A43DB41-81E1-4894-B878-982A9F328A8B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5B73E8A6-90CA-489D-B5C1-3ADD763B649A}"/>
              </a:ext>
            </a:extLst>
          </p:cNvPr>
          <p:cNvSpPr/>
          <p:nvPr/>
        </p:nvSpPr>
        <p:spPr>
          <a:xfrm>
            <a:off x="4335114" y="6212951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E28389B6-6267-4ADC-95C1-3FE4EE744722}"/>
              </a:ext>
            </a:extLst>
          </p:cNvPr>
          <p:cNvSpPr/>
          <p:nvPr/>
        </p:nvSpPr>
        <p:spPr>
          <a:xfrm>
            <a:off x="4910011" y="463458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BB60BBB2-0932-47AB-B624-DBFFB2B4F42C}"/>
              </a:ext>
            </a:extLst>
          </p:cNvPr>
          <p:cNvSpPr/>
          <p:nvPr/>
        </p:nvSpPr>
        <p:spPr>
          <a:xfrm>
            <a:off x="5726624" y="50938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E886079A-55DC-40AC-8C32-00AA3CCD235C}"/>
              </a:ext>
            </a:extLst>
          </p:cNvPr>
          <p:cNvSpPr/>
          <p:nvPr/>
        </p:nvSpPr>
        <p:spPr>
          <a:xfrm>
            <a:off x="6258010" y="622472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1A7BDE63-BE21-4A3A-8DCF-724520E97E99}"/>
              </a:ext>
            </a:extLst>
          </p:cNvPr>
          <p:cNvSpPr/>
          <p:nvPr/>
        </p:nvSpPr>
        <p:spPr>
          <a:xfrm>
            <a:off x="7296077" y="523740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F69111C2-B616-4082-A01A-7B3D00A231A0}"/>
              </a:ext>
            </a:extLst>
          </p:cNvPr>
          <p:cNvSpPr/>
          <p:nvPr/>
        </p:nvSpPr>
        <p:spPr>
          <a:xfrm>
            <a:off x="7788239" y="449105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Звезда: 5 точек 15">
            <a:extLst>
              <a:ext uri="{FF2B5EF4-FFF2-40B4-BE49-F238E27FC236}">
                <a16:creationId xmlns:a16="http://schemas.microsoft.com/office/drawing/2014/main" id="{8372769A-3659-4BA2-98D6-526B3FA22808}"/>
              </a:ext>
            </a:extLst>
          </p:cNvPr>
          <p:cNvSpPr/>
          <p:nvPr/>
        </p:nvSpPr>
        <p:spPr>
          <a:xfrm>
            <a:off x="7892644" y="424944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5B1E34CE-AABF-4602-9A17-5A20A5964992}"/>
              </a:ext>
            </a:extLst>
          </p:cNvPr>
          <p:cNvSpPr/>
          <p:nvPr/>
        </p:nvSpPr>
        <p:spPr>
          <a:xfrm>
            <a:off x="8255469" y="3946656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8FA45109-766B-427A-8F07-5E3A3B44C119}"/>
              </a:ext>
            </a:extLst>
          </p:cNvPr>
          <p:cNvSpPr/>
          <p:nvPr/>
        </p:nvSpPr>
        <p:spPr>
          <a:xfrm>
            <a:off x="6692745" y="562633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2D6E4D26-38E6-4C2C-9761-7B32ADFB505C}"/>
              </a:ext>
            </a:extLst>
          </p:cNvPr>
          <p:cNvSpPr/>
          <p:nvPr/>
        </p:nvSpPr>
        <p:spPr>
          <a:xfrm>
            <a:off x="3486884" y="493522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6FC1A34E-ACD6-4C26-BF91-B52B6A8514C4}"/>
              </a:ext>
            </a:extLst>
          </p:cNvPr>
          <p:cNvSpPr/>
          <p:nvPr/>
        </p:nvSpPr>
        <p:spPr>
          <a:xfrm>
            <a:off x="4127341" y="540577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Звезда: 5 точек 20">
            <a:extLst>
              <a:ext uri="{FF2B5EF4-FFF2-40B4-BE49-F238E27FC236}">
                <a16:creationId xmlns:a16="http://schemas.microsoft.com/office/drawing/2014/main" id="{90ACDCFF-E231-4D57-9607-ACB26ED313B2}"/>
              </a:ext>
            </a:extLst>
          </p:cNvPr>
          <p:cNvSpPr/>
          <p:nvPr/>
        </p:nvSpPr>
        <p:spPr>
          <a:xfrm>
            <a:off x="7745813" y="495881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Звезда: 5 точек 21">
            <a:extLst>
              <a:ext uri="{FF2B5EF4-FFF2-40B4-BE49-F238E27FC236}">
                <a16:creationId xmlns:a16="http://schemas.microsoft.com/office/drawing/2014/main" id="{44821971-F667-41F9-8ED9-9F2275550E62}"/>
              </a:ext>
            </a:extLst>
          </p:cNvPr>
          <p:cNvSpPr/>
          <p:nvPr/>
        </p:nvSpPr>
        <p:spPr>
          <a:xfrm>
            <a:off x="7296077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" name="Звезда: 5 точек 22">
            <a:extLst>
              <a:ext uri="{FF2B5EF4-FFF2-40B4-BE49-F238E27FC236}">
                <a16:creationId xmlns:a16="http://schemas.microsoft.com/office/drawing/2014/main" id="{6E5E160B-1FA0-403C-BC92-2F654863CEC0}"/>
              </a:ext>
            </a:extLst>
          </p:cNvPr>
          <p:cNvSpPr/>
          <p:nvPr/>
        </p:nvSpPr>
        <p:spPr>
          <a:xfrm>
            <a:off x="5068652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Звезда: 5 точек 23">
            <a:extLst>
              <a:ext uri="{FF2B5EF4-FFF2-40B4-BE49-F238E27FC236}">
                <a16:creationId xmlns:a16="http://schemas.microsoft.com/office/drawing/2014/main" id="{E9F8516E-034B-410D-9C3D-FFE833075405}"/>
              </a:ext>
            </a:extLst>
          </p:cNvPr>
          <p:cNvSpPr/>
          <p:nvPr/>
        </p:nvSpPr>
        <p:spPr>
          <a:xfrm>
            <a:off x="4793914" y="6128338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20C23643-4CAD-43A7-AD04-53E6B07CF788}"/>
              </a:ext>
            </a:extLst>
          </p:cNvPr>
          <p:cNvSpPr/>
          <p:nvPr/>
        </p:nvSpPr>
        <p:spPr>
          <a:xfrm>
            <a:off x="5230509" y="645339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049DFF9-7D6E-4F83-AF8B-5DFC54E76966}"/>
              </a:ext>
            </a:extLst>
          </p:cNvPr>
          <p:cNvCxnSpPr>
            <a:cxnSpLocks/>
            <a:stCxn id="25" idx="4"/>
            <a:endCxn id="13" idx="1"/>
          </p:cNvCxnSpPr>
          <p:nvPr/>
        </p:nvCxnSpPr>
        <p:spPr>
          <a:xfrm flipV="1">
            <a:off x="5373122" y="62750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7D95B63-2C45-4989-B152-34F863F3E34D}"/>
              </a:ext>
            </a:extLst>
          </p:cNvPr>
          <p:cNvCxnSpPr>
            <a:cxnSpLocks/>
          </p:cNvCxnSpPr>
          <p:nvPr/>
        </p:nvCxnSpPr>
        <p:spPr>
          <a:xfrm flipV="1">
            <a:off x="5525522" y="64274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79DA6C4-5EA2-4A65-94C5-D177C1A26496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23314" y="5090580"/>
            <a:ext cx="449736" cy="700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9364E5B-3239-4512-AA75-D2E6DE0F90CB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3486884" y="4985551"/>
            <a:ext cx="677900" cy="52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A75DB7D-4066-4248-AB19-810FA1ACF256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7846784" y="4381205"/>
            <a:ext cx="73097" cy="192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AA68B36-BDEA-44BB-B714-703979D3F4D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6343461" y="5865925"/>
            <a:ext cx="979853" cy="402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15FC4D-26FE-458E-AE18-EA5B2D37AAF7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7813025" y="4622818"/>
            <a:ext cx="2451" cy="4288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5D906FC-1EA2-499C-B593-7558290D2AFE}"/>
              </a:ext>
            </a:extLst>
          </p:cNvPr>
          <p:cNvCxnSpPr>
            <a:cxnSpLocks/>
            <a:endCxn id="20" idx="0"/>
          </p:cNvCxnSpPr>
          <p:nvPr/>
        </p:nvCxnSpPr>
        <p:spPr>
          <a:xfrm flipH="1" flipV="1">
            <a:off x="4198648" y="5405777"/>
            <a:ext cx="207772" cy="862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BFB5F11-88AF-4618-B5A7-0D6A15DC22D9}"/>
              </a:ext>
            </a:extLst>
          </p:cNvPr>
          <p:cNvCxnSpPr>
            <a:cxnSpLocks/>
            <a:stCxn id="10" idx="1"/>
            <a:endCxn id="24" idx="1"/>
          </p:cNvCxnSpPr>
          <p:nvPr/>
        </p:nvCxnSpPr>
        <p:spPr>
          <a:xfrm flipV="1">
            <a:off x="4335114" y="6178667"/>
            <a:ext cx="458800" cy="84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A5BEB02-32DC-4F11-91DD-29263708F9F8}"/>
              </a:ext>
            </a:extLst>
          </p:cNvPr>
          <p:cNvCxnSpPr>
            <a:cxnSpLocks/>
            <a:endCxn id="24" idx="1"/>
          </p:cNvCxnSpPr>
          <p:nvPr/>
        </p:nvCxnSpPr>
        <p:spPr>
          <a:xfrm flipH="1" flipV="1">
            <a:off x="4793914" y="6178667"/>
            <a:ext cx="496970" cy="335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322F1C7-6DC8-47DE-BF6A-5D9AC98A61E3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8001480" y="4078419"/>
            <a:ext cx="281226" cy="231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73BD762-CA00-41B1-B4A2-1D05590D7E2E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203270" y="5498008"/>
            <a:ext cx="865382" cy="286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38FA430-8A06-49BF-BA30-2AEC0D2A0101}"/>
              </a:ext>
            </a:extLst>
          </p:cNvPr>
          <p:cNvCxnSpPr>
            <a:cxnSpLocks/>
            <a:stCxn id="18" idx="2"/>
            <a:endCxn id="14" idx="0"/>
          </p:cNvCxnSpPr>
          <p:nvPr/>
        </p:nvCxnSpPr>
        <p:spPr>
          <a:xfrm flipV="1">
            <a:off x="6719982" y="5237405"/>
            <a:ext cx="647402" cy="5206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52719D0-B541-42F8-BC43-7B2A3CCD6910}"/>
              </a:ext>
            </a:extLst>
          </p:cNvPr>
          <p:cNvCxnSpPr>
            <a:cxnSpLocks/>
            <a:endCxn id="18" idx="4"/>
          </p:cNvCxnSpPr>
          <p:nvPr/>
        </p:nvCxnSpPr>
        <p:spPr>
          <a:xfrm>
            <a:off x="5748405" y="5183477"/>
            <a:ext cx="1086953" cy="4931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ED3D902-6CB4-4626-8FE2-9678405C99C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962879" y="4723359"/>
            <a:ext cx="763745" cy="420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6BDA90D-92B2-4163-BB9F-1711CC5C9EE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583415" y="4684913"/>
            <a:ext cx="1326596" cy="310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CC062FD-B641-4EC3-962B-9A38F142470F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7820278" y="4078419"/>
            <a:ext cx="462428" cy="928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6594F1B-4622-4770-B26A-2AD2B0CCFEBE}"/>
              </a:ext>
            </a:extLst>
          </p:cNvPr>
          <p:cNvCxnSpPr>
            <a:cxnSpLocks/>
            <a:endCxn id="15" idx="0"/>
          </p:cNvCxnSpPr>
          <p:nvPr/>
        </p:nvCxnSpPr>
        <p:spPr>
          <a:xfrm flipV="1">
            <a:off x="7351322" y="4491055"/>
            <a:ext cx="508224" cy="76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7FB3898-B8F1-4101-8A95-9A94DF6A2AFF}"/>
              </a:ext>
            </a:extLst>
          </p:cNvPr>
          <p:cNvCxnSpPr>
            <a:cxnSpLocks/>
            <a:endCxn id="11" idx="1"/>
          </p:cNvCxnSpPr>
          <p:nvPr/>
        </p:nvCxnSpPr>
        <p:spPr>
          <a:xfrm flipH="1" flipV="1">
            <a:off x="4910011" y="4684913"/>
            <a:ext cx="220002" cy="1078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32F3843-33C0-44B7-8515-B1F1443859B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222250" y="4766347"/>
            <a:ext cx="714998" cy="687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6CD4A8F8-76A6-4E46-B7D8-A77E9E55CE3C}"/>
              </a:ext>
            </a:extLst>
          </p:cNvPr>
          <p:cNvCxnSpPr>
            <a:cxnSpLocks/>
            <a:stCxn id="24" idx="0"/>
            <a:endCxn id="23" idx="2"/>
          </p:cNvCxnSpPr>
          <p:nvPr/>
        </p:nvCxnSpPr>
        <p:spPr>
          <a:xfrm flipV="1">
            <a:off x="4865221" y="5865925"/>
            <a:ext cx="230668" cy="262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CC1E119-0908-4EE7-A80E-10CB67345966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107138" y="5225625"/>
            <a:ext cx="646723" cy="592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1DD4D2D-70BC-4F0B-B305-B2F7553A998C}"/>
              </a:ext>
            </a:extLst>
          </p:cNvPr>
          <p:cNvCxnSpPr>
            <a:cxnSpLocks/>
          </p:cNvCxnSpPr>
          <p:nvPr/>
        </p:nvCxnSpPr>
        <p:spPr>
          <a:xfrm flipV="1">
            <a:off x="5259638" y="6245417"/>
            <a:ext cx="60378" cy="2854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83FA6C8-F370-4EAD-8896-286B0F169B88}"/>
              </a:ext>
            </a:extLst>
          </p:cNvPr>
          <p:cNvCxnSpPr>
            <a:cxnSpLocks/>
          </p:cNvCxnSpPr>
          <p:nvPr/>
        </p:nvCxnSpPr>
        <p:spPr>
          <a:xfrm>
            <a:off x="4883805" y="6215010"/>
            <a:ext cx="440216" cy="19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C26FC51-6E01-494D-BB48-F7724BC5B3A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5280643" y="5676662"/>
            <a:ext cx="1554715" cy="5989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2835EF6-954A-4FEF-AEA5-63E21C7237B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343197" y="5225625"/>
            <a:ext cx="410664" cy="1024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D624A5C-5E8B-4CC2-AC3B-3B2B7F67939B}"/>
              </a:ext>
            </a:extLst>
          </p:cNvPr>
          <p:cNvCxnSpPr>
            <a:cxnSpLocks/>
            <a:stCxn id="22" idx="0"/>
            <a:endCxn id="14" idx="2"/>
          </p:cNvCxnSpPr>
          <p:nvPr/>
        </p:nvCxnSpPr>
        <p:spPr>
          <a:xfrm flipH="1" flipV="1">
            <a:off x="7323314" y="5369168"/>
            <a:ext cx="44070" cy="364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91B2BFC-A571-4344-BC7D-BE1DE06163C9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77834" y="5090580"/>
            <a:ext cx="395216" cy="22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B1F5C3D3-2659-42F1-A997-8A60693A8317}"/>
              </a:ext>
            </a:extLst>
          </p:cNvPr>
          <p:cNvCxnSpPr>
            <a:cxnSpLocks/>
            <a:stCxn id="18" idx="4"/>
            <a:endCxn id="22" idx="0"/>
          </p:cNvCxnSpPr>
          <p:nvPr/>
        </p:nvCxnSpPr>
        <p:spPr>
          <a:xfrm>
            <a:off x="6835358" y="5676662"/>
            <a:ext cx="532026" cy="57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23CAC9E-DE53-439B-AF1E-AB8382782391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6317592" y="5758096"/>
            <a:ext cx="490529" cy="532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1326101C-0F03-4CEF-AEFC-4497ECA7D82D}"/>
              </a:ext>
            </a:extLst>
          </p:cNvPr>
          <p:cNvCxnSpPr>
            <a:cxnSpLocks/>
          </p:cNvCxnSpPr>
          <p:nvPr/>
        </p:nvCxnSpPr>
        <p:spPr>
          <a:xfrm>
            <a:off x="5130013" y="5817568"/>
            <a:ext cx="204092" cy="450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33CBE96-9FC5-42F7-AC64-B6B17A5D3C18}"/>
              </a:ext>
            </a:extLst>
          </p:cNvPr>
          <p:cNvSpPr txBox="1"/>
          <p:nvPr/>
        </p:nvSpPr>
        <p:spPr>
          <a:xfrm>
            <a:off x="4337614" y="429734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Остров Хейса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9F3FE2-83C6-483B-BC80-FB961C5308FA}"/>
              </a:ext>
            </a:extLst>
          </p:cNvPr>
          <p:cNvSpPr txBox="1"/>
          <p:nvPr/>
        </p:nvSpPr>
        <p:spPr>
          <a:xfrm>
            <a:off x="5406204" y="471075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Мыс Баранова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B6C6E8A-9F3F-42A7-B3CE-91FD970A0CD4}"/>
              </a:ext>
            </a:extLst>
          </p:cNvPr>
          <p:cNvSpPr txBox="1"/>
          <p:nvPr/>
        </p:nvSpPr>
        <p:spPr>
          <a:xfrm>
            <a:off x="7248388" y="389817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Рыркайпий</a:t>
            </a:r>
            <a:endParaRPr lang="ru-RU" sz="1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9114449-6C25-44C0-BAB5-D7DA7FFC1283}"/>
              </a:ext>
            </a:extLst>
          </p:cNvPr>
          <p:cNvSpPr txBox="1"/>
          <p:nvPr/>
        </p:nvSpPr>
        <p:spPr>
          <a:xfrm>
            <a:off x="3600928" y="481695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Мурманск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613B0CA-74A9-4CB1-B589-A06591ABA8C8}"/>
              </a:ext>
            </a:extLst>
          </p:cNvPr>
          <p:cNvSpPr txBox="1"/>
          <p:nvPr/>
        </p:nvSpPr>
        <p:spPr>
          <a:xfrm>
            <a:off x="6554012" y="491503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Чокурдах</a:t>
            </a:r>
            <a:endParaRPr lang="ru-RU" sz="1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D860FFC-000F-4C23-841F-A293E1B1DBEC}"/>
              </a:ext>
            </a:extLst>
          </p:cNvPr>
          <p:cNvSpPr txBox="1"/>
          <p:nvPr/>
        </p:nvSpPr>
        <p:spPr>
          <a:xfrm>
            <a:off x="7177634" y="431756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Певек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22C046A-BEE2-4A69-BF28-6C65C6E40D59}"/>
              </a:ext>
            </a:extLst>
          </p:cNvPr>
          <p:cNvSpPr txBox="1"/>
          <p:nvPr/>
        </p:nvSpPr>
        <p:spPr>
          <a:xfrm>
            <a:off x="6365754" y="6210112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Оленек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5F65DFD-64FF-438C-B4B8-F7D22BAA6A7B}"/>
              </a:ext>
            </a:extLst>
          </p:cNvPr>
          <p:cNvSpPr txBox="1"/>
          <p:nvPr/>
        </p:nvSpPr>
        <p:spPr>
          <a:xfrm>
            <a:off x="7505815" y="5719349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Верхоянск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9FEA07A-7966-41C2-A881-1A64E8E299B7}"/>
              </a:ext>
            </a:extLst>
          </p:cNvPr>
          <p:cNvSpPr txBox="1"/>
          <p:nvPr/>
        </p:nvSpPr>
        <p:spPr>
          <a:xfrm>
            <a:off x="3376829" y="609152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Салехард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8AEEBE0-3B3E-452B-BFA4-89C2401E1D59}"/>
              </a:ext>
            </a:extLst>
          </p:cNvPr>
          <p:cNvSpPr txBox="1"/>
          <p:nvPr/>
        </p:nvSpPr>
        <p:spPr>
          <a:xfrm>
            <a:off x="4300520" y="6376970"/>
            <a:ext cx="989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Туруханск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71988-1D2F-9D14-5C43-F7CCB6CC3234}"/>
              </a:ext>
            </a:extLst>
          </p:cNvPr>
          <p:cNvSpPr txBox="1"/>
          <p:nvPr/>
        </p:nvSpPr>
        <p:spPr>
          <a:xfrm>
            <a:off x="3334006" y="5149166"/>
            <a:ext cx="1742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Малые </a:t>
            </a:r>
            <a:r>
              <a:rPr lang="ru-RU" sz="1400" dirty="0" err="1"/>
              <a:t>Кармакулы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4825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6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Мониторинг текущих параметров ионосферы (VTEC) на основе сети ГНСС станций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1E50B4C-8466-4485-AA7D-E37AE7FF3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35"/>
          <a:stretch/>
        </p:blipFill>
        <p:spPr>
          <a:xfrm>
            <a:off x="618114" y="1062511"/>
            <a:ext cx="10217020" cy="5813184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65CA8244-031B-4FA2-9A0F-6B122A28E0F6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A43DB41-81E1-4894-B878-982A9F328A8B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5B73E8A6-90CA-489D-B5C1-3ADD763B649A}"/>
              </a:ext>
            </a:extLst>
          </p:cNvPr>
          <p:cNvSpPr/>
          <p:nvPr/>
        </p:nvSpPr>
        <p:spPr>
          <a:xfrm>
            <a:off x="4335114" y="6212951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E28389B6-6267-4ADC-95C1-3FE4EE744722}"/>
              </a:ext>
            </a:extLst>
          </p:cNvPr>
          <p:cNvSpPr/>
          <p:nvPr/>
        </p:nvSpPr>
        <p:spPr>
          <a:xfrm>
            <a:off x="4910011" y="463458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BB60BBB2-0932-47AB-B624-DBFFB2B4F42C}"/>
              </a:ext>
            </a:extLst>
          </p:cNvPr>
          <p:cNvSpPr/>
          <p:nvPr/>
        </p:nvSpPr>
        <p:spPr>
          <a:xfrm>
            <a:off x="5726624" y="50938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E886079A-55DC-40AC-8C32-00AA3CCD235C}"/>
              </a:ext>
            </a:extLst>
          </p:cNvPr>
          <p:cNvSpPr/>
          <p:nvPr/>
        </p:nvSpPr>
        <p:spPr>
          <a:xfrm>
            <a:off x="6258010" y="622472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1A7BDE63-BE21-4A3A-8DCF-724520E97E99}"/>
              </a:ext>
            </a:extLst>
          </p:cNvPr>
          <p:cNvSpPr/>
          <p:nvPr/>
        </p:nvSpPr>
        <p:spPr>
          <a:xfrm>
            <a:off x="7296077" y="523740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F69111C2-B616-4082-A01A-7B3D00A231A0}"/>
              </a:ext>
            </a:extLst>
          </p:cNvPr>
          <p:cNvSpPr/>
          <p:nvPr/>
        </p:nvSpPr>
        <p:spPr>
          <a:xfrm>
            <a:off x="7788239" y="449105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Звезда: 5 точек 15">
            <a:extLst>
              <a:ext uri="{FF2B5EF4-FFF2-40B4-BE49-F238E27FC236}">
                <a16:creationId xmlns:a16="http://schemas.microsoft.com/office/drawing/2014/main" id="{8372769A-3659-4BA2-98D6-526B3FA22808}"/>
              </a:ext>
            </a:extLst>
          </p:cNvPr>
          <p:cNvSpPr/>
          <p:nvPr/>
        </p:nvSpPr>
        <p:spPr>
          <a:xfrm>
            <a:off x="7892644" y="424944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5B1E34CE-AABF-4602-9A17-5A20A5964992}"/>
              </a:ext>
            </a:extLst>
          </p:cNvPr>
          <p:cNvSpPr/>
          <p:nvPr/>
        </p:nvSpPr>
        <p:spPr>
          <a:xfrm>
            <a:off x="8255469" y="3946656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8FA45109-766B-427A-8F07-5E3A3B44C119}"/>
              </a:ext>
            </a:extLst>
          </p:cNvPr>
          <p:cNvSpPr/>
          <p:nvPr/>
        </p:nvSpPr>
        <p:spPr>
          <a:xfrm>
            <a:off x="6692745" y="562633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2D6E4D26-38E6-4C2C-9761-7B32ADFB505C}"/>
              </a:ext>
            </a:extLst>
          </p:cNvPr>
          <p:cNvSpPr/>
          <p:nvPr/>
        </p:nvSpPr>
        <p:spPr>
          <a:xfrm>
            <a:off x="3486884" y="493522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6FC1A34E-ACD6-4C26-BF91-B52B6A8514C4}"/>
              </a:ext>
            </a:extLst>
          </p:cNvPr>
          <p:cNvSpPr/>
          <p:nvPr/>
        </p:nvSpPr>
        <p:spPr>
          <a:xfrm>
            <a:off x="4127341" y="540577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Звезда: 5 точек 20">
            <a:extLst>
              <a:ext uri="{FF2B5EF4-FFF2-40B4-BE49-F238E27FC236}">
                <a16:creationId xmlns:a16="http://schemas.microsoft.com/office/drawing/2014/main" id="{90ACDCFF-E231-4D57-9607-ACB26ED313B2}"/>
              </a:ext>
            </a:extLst>
          </p:cNvPr>
          <p:cNvSpPr/>
          <p:nvPr/>
        </p:nvSpPr>
        <p:spPr>
          <a:xfrm>
            <a:off x="7745813" y="495881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Звезда: 5 точек 21">
            <a:extLst>
              <a:ext uri="{FF2B5EF4-FFF2-40B4-BE49-F238E27FC236}">
                <a16:creationId xmlns:a16="http://schemas.microsoft.com/office/drawing/2014/main" id="{44821971-F667-41F9-8ED9-9F2275550E62}"/>
              </a:ext>
            </a:extLst>
          </p:cNvPr>
          <p:cNvSpPr/>
          <p:nvPr/>
        </p:nvSpPr>
        <p:spPr>
          <a:xfrm>
            <a:off x="7296077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" name="Звезда: 5 точек 22">
            <a:extLst>
              <a:ext uri="{FF2B5EF4-FFF2-40B4-BE49-F238E27FC236}">
                <a16:creationId xmlns:a16="http://schemas.microsoft.com/office/drawing/2014/main" id="{6E5E160B-1FA0-403C-BC92-2F654863CEC0}"/>
              </a:ext>
            </a:extLst>
          </p:cNvPr>
          <p:cNvSpPr/>
          <p:nvPr/>
        </p:nvSpPr>
        <p:spPr>
          <a:xfrm>
            <a:off x="5068652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Звезда: 5 точек 23">
            <a:extLst>
              <a:ext uri="{FF2B5EF4-FFF2-40B4-BE49-F238E27FC236}">
                <a16:creationId xmlns:a16="http://schemas.microsoft.com/office/drawing/2014/main" id="{E9F8516E-034B-410D-9C3D-FFE833075405}"/>
              </a:ext>
            </a:extLst>
          </p:cNvPr>
          <p:cNvSpPr/>
          <p:nvPr/>
        </p:nvSpPr>
        <p:spPr>
          <a:xfrm>
            <a:off x="4793914" y="6128338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20C23643-4CAD-43A7-AD04-53E6B07CF788}"/>
              </a:ext>
            </a:extLst>
          </p:cNvPr>
          <p:cNvSpPr/>
          <p:nvPr/>
        </p:nvSpPr>
        <p:spPr>
          <a:xfrm>
            <a:off x="5230509" y="645339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049DFF9-7D6E-4F83-AF8B-5DFC54E76966}"/>
              </a:ext>
            </a:extLst>
          </p:cNvPr>
          <p:cNvCxnSpPr>
            <a:cxnSpLocks/>
            <a:stCxn id="25" idx="4"/>
            <a:endCxn id="13" idx="1"/>
          </p:cNvCxnSpPr>
          <p:nvPr/>
        </p:nvCxnSpPr>
        <p:spPr>
          <a:xfrm flipV="1">
            <a:off x="5373122" y="62750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7D95B63-2C45-4989-B152-34F863F3E34D}"/>
              </a:ext>
            </a:extLst>
          </p:cNvPr>
          <p:cNvCxnSpPr>
            <a:cxnSpLocks/>
          </p:cNvCxnSpPr>
          <p:nvPr/>
        </p:nvCxnSpPr>
        <p:spPr>
          <a:xfrm flipV="1">
            <a:off x="5525522" y="64274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79DA6C4-5EA2-4A65-94C5-D177C1A26496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23314" y="5090580"/>
            <a:ext cx="449736" cy="700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7D7A42B-E880-426A-86C6-E29B0D8CE6A1}"/>
              </a:ext>
            </a:extLst>
          </p:cNvPr>
          <p:cNvCxnSpPr>
            <a:cxnSpLocks/>
          </p:cNvCxnSpPr>
          <p:nvPr/>
        </p:nvCxnSpPr>
        <p:spPr>
          <a:xfrm>
            <a:off x="6835358" y="2216174"/>
            <a:ext cx="650769" cy="2529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9364E5B-3239-4512-AA75-D2E6DE0F90CB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3486884" y="4985551"/>
            <a:ext cx="677900" cy="52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A75DB7D-4066-4248-AB19-810FA1ACF256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7846784" y="4381205"/>
            <a:ext cx="73097" cy="192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AA68B36-BDEA-44BB-B714-703979D3F4D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6343461" y="5865925"/>
            <a:ext cx="979853" cy="402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15FC4D-26FE-458E-AE18-EA5B2D37AAF7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7813025" y="4622818"/>
            <a:ext cx="2451" cy="4288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5D906FC-1EA2-499C-B593-7558290D2AFE}"/>
              </a:ext>
            </a:extLst>
          </p:cNvPr>
          <p:cNvCxnSpPr>
            <a:cxnSpLocks/>
            <a:endCxn id="20" idx="0"/>
          </p:cNvCxnSpPr>
          <p:nvPr/>
        </p:nvCxnSpPr>
        <p:spPr>
          <a:xfrm flipH="1" flipV="1">
            <a:off x="4198648" y="5405777"/>
            <a:ext cx="207772" cy="862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BFB5F11-88AF-4618-B5A7-0D6A15DC22D9}"/>
              </a:ext>
            </a:extLst>
          </p:cNvPr>
          <p:cNvCxnSpPr>
            <a:cxnSpLocks/>
            <a:stCxn id="10" idx="1"/>
            <a:endCxn id="24" idx="1"/>
          </p:cNvCxnSpPr>
          <p:nvPr/>
        </p:nvCxnSpPr>
        <p:spPr>
          <a:xfrm flipV="1">
            <a:off x="4335114" y="6178667"/>
            <a:ext cx="458800" cy="84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A5BEB02-32DC-4F11-91DD-29263708F9F8}"/>
              </a:ext>
            </a:extLst>
          </p:cNvPr>
          <p:cNvCxnSpPr>
            <a:cxnSpLocks/>
            <a:endCxn id="24" idx="1"/>
          </p:cNvCxnSpPr>
          <p:nvPr/>
        </p:nvCxnSpPr>
        <p:spPr>
          <a:xfrm flipH="1" flipV="1">
            <a:off x="4793914" y="6178667"/>
            <a:ext cx="496970" cy="335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322F1C7-6DC8-47DE-BF6A-5D9AC98A61E3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8001480" y="4078419"/>
            <a:ext cx="281226" cy="231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73BD762-CA00-41B1-B4A2-1D05590D7E2E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203270" y="5498008"/>
            <a:ext cx="865382" cy="286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38FA430-8A06-49BF-BA30-2AEC0D2A0101}"/>
              </a:ext>
            </a:extLst>
          </p:cNvPr>
          <p:cNvCxnSpPr>
            <a:cxnSpLocks/>
            <a:stCxn id="18" idx="2"/>
            <a:endCxn id="14" idx="0"/>
          </p:cNvCxnSpPr>
          <p:nvPr/>
        </p:nvCxnSpPr>
        <p:spPr>
          <a:xfrm flipV="1">
            <a:off x="6719982" y="5237405"/>
            <a:ext cx="647402" cy="5206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52719D0-B541-42F8-BC43-7B2A3CCD6910}"/>
              </a:ext>
            </a:extLst>
          </p:cNvPr>
          <p:cNvCxnSpPr>
            <a:cxnSpLocks/>
            <a:endCxn id="18" idx="4"/>
          </p:cNvCxnSpPr>
          <p:nvPr/>
        </p:nvCxnSpPr>
        <p:spPr>
          <a:xfrm>
            <a:off x="5748405" y="5183477"/>
            <a:ext cx="1086953" cy="4931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ED3D902-6CB4-4626-8FE2-9678405C99C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962879" y="4723359"/>
            <a:ext cx="763745" cy="420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6BDA90D-92B2-4163-BB9F-1711CC5C9EE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583415" y="4684913"/>
            <a:ext cx="1326596" cy="310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CC062FD-B641-4EC3-962B-9A38F142470F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7820278" y="4078419"/>
            <a:ext cx="462428" cy="928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6594F1B-4622-4770-B26A-2AD2B0CCFEBE}"/>
              </a:ext>
            </a:extLst>
          </p:cNvPr>
          <p:cNvCxnSpPr>
            <a:cxnSpLocks/>
            <a:endCxn id="15" idx="0"/>
          </p:cNvCxnSpPr>
          <p:nvPr/>
        </p:nvCxnSpPr>
        <p:spPr>
          <a:xfrm flipV="1">
            <a:off x="7351322" y="4491055"/>
            <a:ext cx="508224" cy="76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7FB3898-B8F1-4101-8A95-9A94DF6A2AFF}"/>
              </a:ext>
            </a:extLst>
          </p:cNvPr>
          <p:cNvCxnSpPr>
            <a:cxnSpLocks/>
            <a:endCxn id="11" idx="1"/>
          </p:cNvCxnSpPr>
          <p:nvPr/>
        </p:nvCxnSpPr>
        <p:spPr>
          <a:xfrm flipH="1" flipV="1">
            <a:off x="4910011" y="4684913"/>
            <a:ext cx="220002" cy="1078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32F3843-33C0-44B7-8515-B1F1443859B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222250" y="4766347"/>
            <a:ext cx="714998" cy="687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6CD4A8F8-76A6-4E46-B7D8-A77E9E55CE3C}"/>
              </a:ext>
            </a:extLst>
          </p:cNvPr>
          <p:cNvCxnSpPr>
            <a:cxnSpLocks/>
            <a:stCxn id="24" idx="0"/>
            <a:endCxn id="23" idx="2"/>
          </p:cNvCxnSpPr>
          <p:nvPr/>
        </p:nvCxnSpPr>
        <p:spPr>
          <a:xfrm flipV="1">
            <a:off x="4865221" y="5865925"/>
            <a:ext cx="230668" cy="262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CC1E119-0908-4EE7-A80E-10CB67345966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107138" y="5225625"/>
            <a:ext cx="646723" cy="592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F60A6C9-3654-4468-8183-0A6064424A88}"/>
              </a:ext>
            </a:extLst>
          </p:cNvPr>
          <p:cNvCxnSpPr>
            <a:cxnSpLocks/>
          </p:cNvCxnSpPr>
          <p:nvPr/>
        </p:nvCxnSpPr>
        <p:spPr>
          <a:xfrm flipH="1" flipV="1">
            <a:off x="4406420" y="4047996"/>
            <a:ext cx="581635" cy="659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1DD4D2D-70BC-4F0B-B305-B2F7553A998C}"/>
              </a:ext>
            </a:extLst>
          </p:cNvPr>
          <p:cNvCxnSpPr>
            <a:cxnSpLocks/>
          </p:cNvCxnSpPr>
          <p:nvPr/>
        </p:nvCxnSpPr>
        <p:spPr>
          <a:xfrm flipV="1">
            <a:off x="5259638" y="6245417"/>
            <a:ext cx="60378" cy="2854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83FA6C8-F370-4EAD-8896-286B0F169B88}"/>
              </a:ext>
            </a:extLst>
          </p:cNvPr>
          <p:cNvCxnSpPr>
            <a:cxnSpLocks/>
          </p:cNvCxnSpPr>
          <p:nvPr/>
        </p:nvCxnSpPr>
        <p:spPr>
          <a:xfrm>
            <a:off x="4883805" y="6215010"/>
            <a:ext cx="440216" cy="19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C26FC51-6E01-494D-BB48-F7724BC5B3A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5280643" y="5676662"/>
            <a:ext cx="1554715" cy="5989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2835EF6-954A-4FEF-AEA5-63E21C7237B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343197" y="5225625"/>
            <a:ext cx="410664" cy="1024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98188D4D-4252-4948-A75D-30F140EA39CA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3558191" y="4140443"/>
            <a:ext cx="625574" cy="794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968D8EF-76F5-4C67-B343-540E85DF51A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164784" y="4158227"/>
            <a:ext cx="745227" cy="526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D624A5C-5E8B-4CC2-AC3B-3B2B7F67939B}"/>
              </a:ext>
            </a:extLst>
          </p:cNvPr>
          <p:cNvCxnSpPr>
            <a:cxnSpLocks/>
            <a:stCxn id="22" idx="0"/>
            <a:endCxn id="14" idx="2"/>
          </p:cNvCxnSpPr>
          <p:nvPr/>
        </p:nvCxnSpPr>
        <p:spPr>
          <a:xfrm flipH="1" flipV="1">
            <a:off x="7323314" y="5369168"/>
            <a:ext cx="44070" cy="364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91B2BFC-A571-4344-BC7D-BE1DE06163C9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77834" y="5090580"/>
            <a:ext cx="395216" cy="22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B1F5C3D3-2659-42F1-A997-8A60693A8317}"/>
              </a:ext>
            </a:extLst>
          </p:cNvPr>
          <p:cNvCxnSpPr>
            <a:cxnSpLocks/>
            <a:stCxn id="18" idx="4"/>
            <a:endCxn id="22" idx="0"/>
          </p:cNvCxnSpPr>
          <p:nvPr/>
        </p:nvCxnSpPr>
        <p:spPr>
          <a:xfrm>
            <a:off x="6835358" y="5676662"/>
            <a:ext cx="532026" cy="57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23CAC9E-DE53-439B-AF1E-AB8382782391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6317592" y="5758096"/>
            <a:ext cx="490529" cy="532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2A73E9B-E316-488D-BEB4-8D20506567D4}"/>
              </a:ext>
            </a:extLst>
          </p:cNvPr>
          <p:cNvCxnSpPr>
            <a:cxnSpLocks/>
          </p:cNvCxnSpPr>
          <p:nvPr/>
        </p:nvCxnSpPr>
        <p:spPr>
          <a:xfrm flipV="1">
            <a:off x="6035422" y="2222793"/>
            <a:ext cx="800108" cy="558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F1874E7-CE02-4C50-B11A-D3ABAE0C47DE}"/>
              </a:ext>
            </a:extLst>
          </p:cNvPr>
          <p:cNvCxnSpPr>
            <a:cxnSpLocks/>
          </p:cNvCxnSpPr>
          <p:nvPr/>
        </p:nvCxnSpPr>
        <p:spPr>
          <a:xfrm flipV="1">
            <a:off x="3450640" y="2938596"/>
            <a:ext cx="280539" cy="1485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1008E2B-0DD2-4C6F-AA62-9149DDC10DA3}"/>
              </a:ext>
            </a:extLst>
          </p:cNvPr>
          <p:cNvCxnSpPr>
            <a:cxnSpLocks/>
          </p:cNvCxnSpPr>
          <p:nvPr/>
        </p:nvCxnSpPr>
        <p:spPr>
          <a:xfrm>
            <a:off x="3722340" y="2938595"/>
            <a:ext cx="673626" cy="1083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1F56B7A-8BBA-425E-BA21-FF088D60A305}"/>
              </a:ext>
            </a:extLst>
          </p:cNvPr>
          <p:cNvCxnSpPr>
            <a:cxnSpLocks/>
          </p:cNvCxnSpPr>
          <p:nvPr/>
        </p:nvCxnSpPr>
        <p:spPr>
          <a:xfrm flipV="1">
            <a:off x="3263877" y="4419957"/>
            <a:ext cx="167779" cy="142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67AFA530-278F-4FEF-9B64-79456ED2916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443488" y="4449434"/>
            <a:ext cx="114703" cy="4857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6A7C2908-2369-43F3-95BB-7C4C30FBCFD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313321" y="4837236"/>
            <a:ext cx="173563" cy="1483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DA2A30EF-EFB6-4458-8178-BD676CCC2A76}"/>
              </a:ext>
            </a:extLst>
          </p:cNvPr>
          <p:cNvCxnSpPr>
            <a:cxnSpLocks/>
          </p:cNvCxnSpPr>
          <p:nvPr/>
        </p:nvCxnSpPr>
        <p:spPr>
          <a:xfrm flipV="1">
            <a:off x="3450640" y="4159163"/>
            <a:ext cx="733125" cy="2532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4005068A-521B-459B-B544-56F41D10C9B2}"/>
              </a:ext>
            </a:extLst>
          </p:cNvPr>
          <p:cNvCxnSpPr>
            <a:cxnSpLocks/>
          </p:cNvCxnSpPr>
          <p:nvPr/>
        </p:nvCxnSpPr>
        <p:spPr>
          <a:xfrm>
            <a:off x="7619366" y="3335163"/>
            <a:ext cx="338232" cy="9692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D0B23139-813B-42F8-9D10-F716D1DE95C7}"/>
              </a:ext>
            </a:extLst>
          </p:cNvPr>
          <p:cNvCxnSpPr>
            <a:cxnSpLocks/>
          </p:cNvCxnSpPr>
          <p:nvPr/>
        </p:nvCxnSpPr>
        <p:spPr>
          <a:xfrm flipH="1" flipV="1">
            <a:off x="7605434" y="3359097"/>
            <a:ext cx="683842" cy="655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A160042E-233F-479A-9976-17048E4A04DB}"/>
              </a:ext>
            </a:extLst>
          </p:cNvPr>
          <p:cNvCxnSpPr>
            <a:cxnSpLocks/>
          </p:cNvCxnSpPr>
          <p:nvPr/>
        </p:nvCxnSpPr>
        <p:spPr>
          <a:xfrm flipV="1">
            <a:off x="4206325" y="4021815"/>
            <a:ext cx="189641" cy="121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CAAA4B1B-FFB8-4C1E-8804-C47CC98CB43D}"/>
              </a:ext>
            </a:extLst>
          </p:cNvPr>
          <p:cNvCxnSpPr>
            <a:cxnSpLocks/>
          </p:cNvCxnSpPr>
          <p:nvPr/>
        </p:nvCxnSpPr>
        <p:spPr>
          <a:xfrm flipH="1" flipV="1">
            <a:off x="3268546" y="4556936"/>
            <a:ext cx="40378" cy="2432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3472CED-759F-44C7-9C15-4EA90CEB9F0F}"/>
              </a:ext>
            </a:extLst>
          </p:cNvPr>
          <p:cNvCxnSpPr>
            <a:cxnSpLocks/>
          </p:cNvCxnSpPr>
          <p:nvPr/>
        </p:nvCxnSpPr>
        <p:spPr>
          <a:xfrm>
            <a:off x="4865220" y="1759288"/>
            <a:ext cx="1110526" cy="4984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77FA304-C7D1-4B61-B293-0401BBACC9EA}"/>
              </a:ext>
            </a:extLst>
          </p:cNvPr>
          <p:cNvCxnSpPr>
            <a:cxnSpLocks/>
          </p:cNvCxnSpPr>
          <p:nvPr/>
        </p:nvCxnSpPr>
        <p:spPr>
          <a:xfrm flipV="1">
            <a:off x="4416303" y="3143317"/>
            <a:ext cx="878267" cy="878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ECC4C5FA-CAFD-44C1-8B51-50839C39C303}"/>
              </a:ext>
            </a:extLst>
          </p:cNvPr>
          <p:cNvCxnSpPr>
            <a:cxnSpLocks/>
          </p:cNvCxnSpPr>
          <p:nvPr/>
        </p:nvCxnSpPr>
        <p:spPr>
          <a:xfrm flipV="1">
            <a:off x="3750163" y="2455248"/>
            <a:ext cx="1504301" cy="453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F4F161B-8E40-4075-BE80-173FA8EF76E5}"/>
              </a:ext>
            </a:extLst>
          </p:cNvPr>
          <p:cNvCxnSpPr>
            <a:cxnSpLocks/>
          </p:cNvCxnSpPr>
          <p:nvPr/>
        </p:nvCxnSpPr>
        <p:spPr>
          <a:xfrm flipH="1" flipV="1">
            <a:off x="7438690" y="2423846"/>
            <a:ext cx="180676" cy="910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9CED707-C87D-4F65-A079-F726F8EA02D7}"/>
              </a:ext>
            </a:extLst>
          </p:cNvPr>
          <p:cNvCxnSpPr>
            <a:cxnSpLocks/>
          </p:cNvCxnSpPr>
          <p:nvPr/>
        </p:nvCxnSpPr>
        <p:spPr>
          <a:xfrm>
            <a:off x="3731179" y="2926122"/>
            <a:ext cx="1588837" cy="16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AF1FECF-2553-4165-A266-013728353C86}"/>
              </a:ext>
            </a:extLst>
          </p:cNvPr>
          <p:cNvCxnSpPr>
            <a:cxnSpLocks/>
          </p:cNvCxnSpPr>
          <p:nvPr/>
        </p:nvCxnSpPr>
        <p:spPr>
          <a:xfrm flipV="1">
            <a:off x="5266851" y="2257459"/>
            <a:ext cx="726095" cy="185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5BF4FA57-68F0-45AA-8FD9-EB61D36888D9}"/>
              </a:ext>
            </a:extLst>
          </p:cNvPr>
          <p:cNvCxnSpPr>
            <a:cxnSpLocks/>
          </p:cNvCxnSpPr>
          <p:nvPr/>
        </p:nvCxnSpPr>
        <p:spPr>
          <a:xfrm flipH="1" flipV="1">
            <a:off x="5273448" y="2475085"/>
            <a:ext cx="46568" cy="592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21144149-3CE0-47B8-AB85-771C037BFA14}"/>
              </a:ext>
            </a:extLst>
          </p:cNvPr>
          <p:cNvCxnSpPr>
            <a:cxnSpLocks/>
          </p:cNvCxnSpPr>
          <p:nvPr/>
        </p:nvCxnSpPr>
        <p:spPr>
          <a:xfrm>
            <a:off x="4831004" y="1704173"/>
            <a:ext cx="442444" cy="744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0DB0BF62-D399-4ECB-90EF-651371D5F6C5}"/>
              </a:ext>
            </a:extLst>
          </p:cNvPr>
          <p:cNvCxnSpPr>
            <a:cxnSpLocks/>
          </p:cNvCxnSpPr>
          <p:nvPr/>
        </p:nvCxnSpPr>
        <p:spPr>
          <a:xfrm flipV="1">
            <a:off x="5313674" y="2264373"/>
            <a:ext cx="679272" cy="827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53A2B154-FD98-4D3B-A3B6-FCAFD5E981E1}"/>
              </a:ext>
            </a:extLst>
          </p:cNvPr>
          <p:cNvCxnSpPr>
            <a:cxnSpLocks/>
          </p:cNvCxnSpPr>
          <p:nvPr/>
        </p:nvCxnSpPr>
        <p:spPr>
          <a:xfrm flipV="1">
            <a:off x="3731179" y="1759289"/>
            <a:ext cx="1105627" cy="11195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A56A911-CD63-4C5F-A46C-CC37D6DA8243}"/>
              </a:ext>
            </a:extLst>
          </p:cNvPr>
          <p:cNvCxnSpPr>
            <a:cxnSpLocks/>
          </p:cNvCxnSpPr>
          <p:nvPr/>
        </p:nvCxnSpPr>
        <p:spPr>
          <a:xfrm flipV="1">
            <a:off x="5324021" y="2237029"/>
            <a:ext cx="1529248" cy="8707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C7856BDE-9ADC-4782-A374-6A60A839B324}"/>
              </a:ext>
            </a:extLst>
          </p:cNvPr>
          <p:cNvCxnSpPr>
            <a:cxnSpLocks/>
          </p:cNvCxnSpPr>
          <p:nvPr/>
        </p:nvCxnSpPr>
        <p:spPr>
          <a:xfrm>
            <a:off x="6853269" y="2204215"/>
            <a:ext cx="766097" cy="1175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B277B5A1-5086-4983-832C-057F83D394D8}"/>
              </a:ext>
            </a:extLst>
          </p:cNvPr>
          <p:cNvCxnSpPr>
            <a:cxnSpLocks/>
          </p:cNvCxnSpPr>
          <p:nvPr/>
        </p:nvCxnSpPr>
        <p:spPr>
          <a:xfrm flipV="1">
            <a:off x="7628394" y="2792039"/>
            <a:ext cx="423098" cy="567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3D688553-B020-4ACF-A232-34869CF9D18F}"/>
              </a:ext>
            </a:extLst>
          </p:cNvPr>
          <p:cNvCxnSpPr>
            <a:cxnSpLocks/>
          </p:cNvCxnSpPr>
          <p:nvPr/>
        </p:nvCxnSpPr>
        <p:spPr>
          <a:xfrm flipV="1">
            <a:off x="3271595" y="1638109"/>
            <a:ext cx="554239" cy="10495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6F5B9D7B-B21C-4D4A-81DD-1C4BF249B739}"/>
              </a:ext>
            </a:extLst>
          </p:cNvPr>
          <p:cNvCxnSpPr>
            <a:cxnSpLocks/>
          </p:cNvCxnSpPr>
          <p:nvPr/>
        </p:nvCxnSpPr>
        <p:spPr>
          <a:xfrm flipV="1">
            <a:off x="3125465" y="2922512"/>
            <a:ext cx="605714" cy="61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59EE90-7600-40E5-8C77-FBD01583E3B9}"/>
              </a:ext>
            </a:extLst>
          </p:cNvPr>
          <p:cNvCxnSpPr>
            <a:cxnSpLocks/>
          </p:cNvCxnSpPr>
          <p:nvPr/>
        </p:nvCxnSpPr>
        <p:spPr>
          <a:xfrm>
            <a:off x="6258010" y="1393646"/>
            <a:ext cx="617731" cy="8372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645C76AE-7C0F-4D2C-8D2D-88688662AF5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051492" y="2786738"/>
            <a:ext cx="275284" cy="1159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2DEEED7D-59B9-4E0E-AE6E-82D4BE70B5BA}"/>
              </a:ext>
            </a:extLst>
          </p:cNvPr>
          <p:cNvCxnSpPr>
            <a:cxnSpLocks/>
          </p:cNvCxnSpPr>
          <p:nvPr/>
        </p:nvCxnSpPr>
        <p:spPr>
          <a:xfrm>
            <a:off x="7450286" y="2422919"/>
            <a:ext cx="567719" cy="3786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B4D7C961-E5DB-4A03-A456-595D74412813}"/>
              </a:ext>
            </a:extLst>
          </p:cNvPr>
          <p:cNvCxnSpPr>
            <a:cxnSpLocks/>
          </p:cNvCxnSpPr>
          <p:nvPr/>
        </p:nvCxnSpPr>
        <p:spPr>
          <a:xfrm flipH="1" flipV="1">
            <a:off x="3125465" y="3003818"/>
            <a:ext cx="312657" cy="1400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9F1FAD6B-289D-4C53-BB6F-7CC0EB5EE3E0}"/>
              </a:ext>
            </a:extLst>
          </p:cNvPr>
          <p:cNvCxnSpPr>
            <a:cxnSpLocks/>
          </p:cNvCxnSpPr>
          <p:nvPr/>
        </p:nvCxnSpPr>
        <p:spPr>
          <a:xfrm>
            <a:off x="3841548" y="1667664"/>
            <a:ext cx="1021969" cy="412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8D0F233B-DACC-4289-B41F-1F131419B8E4}"/>
              </a:ext>
            </a:extLst>
          </p:cNvPr>
          <p:cNvCxnSpPr>
            <a:cxnSpLocks/>
          </p:cNvCxnSpPr>
          <p:nvPr/>
        </p:nvCxnSpPr>
        <p:spPr>
          <a:xfrm flipV="1">
            <a:off x="5959426" y="1364276"/>
            <a:ext cx="260985" cy="89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26DAB471-617D-4F28-9672-15B8DB9B32A8}"/>
              </a:ext>
            </a:extLst>
          </p:cNvPr>
          <p:cNvCxnSpPr>
            <a:cxnSpLocks/>
          </p:cNvCxnSpPr>
          <p:nvPr/>
        </p:nvCxnSpPr>
        <p:spPr>
          <a:xfrm flipV="1">
            <a:off x="4831848" y="1390009"/>
            <a:ext cx="1400293" cy="344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C062DB5-06F9-4A0C-BF38-6A11CBE763E5}"/>
              </a:ext>
            </a:extLst>
          </p:cNvPr>
          <p:cNvCxnSpPr>
            <a:cxnSpLocks/>
          </p:cNvCxnSpPr>
          <p:nvPr/>
        </p:nvCxnSpPr>
        <p:spPr>
          <a:xfrm flipV="1">
            <a:off x="3087627" y="2660964"/>
            <a:ext cx="145322" cy="3244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C8218D36-C16B-4CDF-8172-414F6FE7C7A6}"/>
              </a:ext>
            </a:extLst>
          </p:cNvPr>
          <p:cNvCxnSpPr>
            <a:cxnSpLocks/>
          </p:cNvCxnSpPr>
          <p:nvPr/>
        </p:nvCxnSpPr>
        <p:spPr>
          <a:xfrm>
            <a:off x="3271595" y="2711293"/>
            <a:ext cx="459584" cy="2139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66C0976B-4B85-489C-AA7C-263EBD7D478E}"/>
              </a:ext>
            </a:extLst>
          </p:cNvPr>
          <p:cNvCxnSpPr>
            <a:cxnSpLocks/>
          </p:cNvCxnSpPr>
          <p:nvPr/>
        </p:nvCxnSpPr>
        <p:spPr>
          <a:xfrm flipV="1">
            <a:off x="4846861" y="1360236"/>
            <a:ext cx="84281" cy="3209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F5D31311-4F5B-43DB-9D93-6D33E410FED7}"/>
              </a:ext>
            </a:extLst>
          </p:cNvPr>
          <p:cNvCxnSpPr>
            <a:cxnSpLocks/>
          </p:cNvCxnSpPr>
          <p:nvPr/>
        </p:nvCxnSpPr>
        <p:spPr>
          <a:xfrm>
            <a:off x="6258010" y="1399049"/>
            <a:ext cx="902732" cy="1784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0E5606F2-2BCB-48A3-8097-82A28046C2A8}"/>
              </a:ext>
            </a:extLst>
          </p:cNvPr>
          <p:cNvCxnSpPr>
            <a:cxnSpLocks/>
          </p:cNvCxnSpPr>
          <p:nvPr/>
        </p:nvCxnSpPr>
        <p:spPr>
          <a:xfrm>
            <a:off x="4917299" y="1345231"/>
            <a:ext cx="1303112" cy="144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9B07EDF5-3895-4516-AF97-EA4A0ED8D535}"/>
              </a:ext>
            </a:extLst>
          </p:cNvPr>
          <p:cNvCxnSpPr>
            <a:cxnSpLocks/>
          </p:cNvCxnSpPr>
          <p:nvPr/>
        </p:nvCxnSpPr>
        <p:spPr>
          <a:xfrm flipV="1">
            <a:off x="3792901" y="1359691"/>
            <a:ext cx="1138241" cy="313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5F17F63A-1B6F-4BFE-A6D5-EB5DA4CE6DAC}"/>
              </a:ext>
            </a:extLst>
          </p:cNvPr>
          <p:cNvCxnSpPr>
            <a:cxnSpLocks/>
          </p:cNvCxnSpPr>
          <p:nvPr/>
        </p:nvCxnSpPr>
        <p:spPr>
          <a:xfrm flipH="1">
            <a:off x="6855816" y="1576167"/>
            <a:ext cx="249550" cy="660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CD271E7-3879-4C22-848A-CB17A8EA7756}"/>
              </a:ext>
            </a:extLst>
          </p:cNvPr>
          <p:cNvCxnSpPr>
            <a:cxnSpLocks/>
          </p:cNvCxnSpPr>
          <p:nvPr/>
        </p:nvCxnSpPr>
        <p:spPr>
          <a:xfrm flipV="1">
            <a:off x="7430789" y="2157646"/>
            <a:ext cx="585879" cy="28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0AF12B73-7FDD-4D73-9C04-52366C50455E}"/>
              </a:ext>
            </a:extLst>
          </p:cNvPr>
          <p:cNvCxnSpPr>
            <a:cxnSpLocks/>
          </p:cNvCxnSpPr>
          <p:nvPr/>
        </p:nvCxnSpPr>
        <p:spPr>
          <a:xfrm flipH="1" flipV="1">
            <a:off x="7101371" y="1548746"/>
            <a:ext cx="337319" cy="894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34E2464A-5D96-493D-8C6C-BF172412BCB9}"/>
              </a:ext>
            </a:extLst>
          </p:cNvPr>
          <p:cNvCxnSpPr>
            <a:cxnSpLocks/>
          </p:cNvCxnSpPr>
          <p:nvPr/>
        </p:nvCxnSpPr>
        <p:spPr>
          <a:xfrm>
            <a:off x="7129461" y="1549004"/>
            <a:ext cx="897538" cy="641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F6F0C2EA-F0C7-427D-B030-30C380B5B572}"/>
              </a:ext>
            </a:extLst>
          </p:cNvPr>
          <p:cNvCxnSpPr>
            <a:cxnSpLocks/>
          </p:cNvCxnSpPr>
          <p:nvPr/>
        </p:nvCxnSpPr>
        <p:spPr>
          <a:xfrm flipH="1" flipV="1">
            <a:off x="7969934" y="2171952"/>
            <a:ext cx="101038" cy="6269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CFCA8D3C-E226-40A6-B7AE-328688AB4978}"/>
              </a:ext>
            </a:extLst>
          </p:cNvPr>
          <p:cNvCxnSpPr>
            <a:cxnSpLocks/>
          </p:cNvCxnSpPr>
          <p:nvPr/>
        </p:nvCxnSpPr>
        <p:spPr>
          <a:xfrm flipH="1" flipV="1">
            <a:off x="3086980" y="2991962"/>
            <a:ext cx="214152" cy="1538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1326101C-0F03-4CEF-AEFC-4497ECA7D82D}"/>
              </a:ext>
            </a:extLst>
          </p:cNvPr>
          <p:cNvCxnSpPr>
            <a:cxnSpLocks/>
          </p:cNvCxnSpPr>
          <p:nvPr/>
        </p:nvCxnSpPr>
        <p:spPr>
          <a:xfrm>
            <a:off x="5130013" y="5817568"/>
            <a:ext cx="204092" cy="450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0F49652-A893-4B64-A43C-8DC736EECB39}"/>
              </a:ext>
            </a:extLst>
          </p:cNvPr>
          <p:cNvSpPr txBox="1"/>
          <p:nvPr/>
        </p:nvSpPr>
        <p:spPr>
          <a:xfrm>
            <a:off x="4337614" y="429734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Остров Хейса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C3B75-E752-38F6-4586-BCFF944F55A8}"/>
              </a:ext>
            </a:extLst>
          </p:cNvPr>
          <p:cNvSpPr txBox="1"/>
          <p:nvPr/>
        </p:nvSpPr>
        <p:spPr>
          <a:xfrm>
            <a:off x="5406204" y="4710756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Мыс Баранова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A5636-8182-A0B1-570E-45E2CBBA978C}"/>
              </a:ext>
            </a:extLst>
          </p:cNvPr>
          <p:cNvSpPr txBox="1"/>
          <p:nvPr/>
        </p:nvSpPr>
        <p:spPr>
          <a:xfrm>
            <a:off x="7248388" y="389817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Рыркайпий</a:t>
            </a:r>
            <a:endParaRPr lang="ru-RU" sz="14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4B77-5B2C-53FE-D097-B72156207FEE}"/>
              </a:ext>
            </a:extLst>
          </p:cNvPr>
          <p:cNvSpPr txBox="1"/>
          <p:nvPr/>
        </p:nvSpPr>
        <p:spPr>
          <a:xfrm>
            <a:off x="3600928" y="481695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Мурманск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F0B602-FA20-1216-0CBE-7991099F2C14}"/>
              </a:ext>
            </a:extLst>
          </p:cNvPr>
          <p:cNvSpPr txBox="1"/>
          <p:nvPr/>
        </p:nvSpPr>
        <p:spPr>
          <a:xfrm>
            <a:off x="6554012" y="491503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Чокурдах</a:t>
            </a:r>
            <a:endParaRPr lang="ru-RU" sz="14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6AC0D8-2F3C-E3FE-FB74-BA183CEE1933}"/>
              </a:ext>
            </a:extLst>
          </p:cNvPr>
          <p:cNvSpPr txBox="1"/>
          <p:nvPr/>
        </p:nvSpPr>
        <p:spPr>
          <a:xfrm>
            <a:off x="7177634" y="4317567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Певек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C794D82-F22D-6B44-5851-9802BAB60A09}"/>
              </a:ext>
            </a:extLst>
          </p:cNvPr>
          <p:cNvSpPr txBox="1"/>
          <p:nvPr/>
        </p:nvSpPr>
        <p:spPr>
          <a:xfrm>
            <a:off x="6365754" y="6210112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Оленек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98369CA-C605-6797-04ED-4CA877887FA9}"/>
              </a:ext>
            </a:extLst>
          </p:cNvPr>
          <p:cNvSpPr txBox="1"/>
          <p:nvPr/>
        </p:nvSpPr>
        <p:spPr>
          <a:xfrm>
            <a:off x="7505815" y="5719349"/>
            <a:ext cx="9759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Верхоянск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E724AA-458A-D911-13C8-6233883C5A43}"/>
              </a:ext>
            </a:extLst>
          </p:cNvPr>
          <p:cNvSpPr txBox="1"/>
          <p:nvPr/>
        </p:nvSpPr>
        <p:spPr>
          <a:xfrm>
            <a:off x="3376829" y="6091528"/>
            <a:ext cx="143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Салехард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9B71116-3D65-01ED-02A7-E59F824BCD77}"/>
              </a:ext>
            </a:extLst>
          </p:cNvPr>
          <p:cNvSpPr txBox="1"/>
          <p:nvPr/>
        </p:nvSpPr>
        <p:spPr>
          <a:xfrm>
            <a:off x="4300520" y="6376970"/>
            <a:ext cx="989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Туруханск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9498F7B-AB34-E0F9-AD7B-47BE1372A0E6}"/>
              </a:ext>
            </a:extLst>
          </p:cNvPr>
          <p:cNvSpPr txBox="1"/>
          <p:nvPr/>
        </p:nvSpPr>
        <p:spPr>
          <a:xfrm>
            <a:off x="3313652" y="2575420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SCOR00GRL</a:t>
            </a:r>
            <a:endParaRPr lang="ru-RU" sz="14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3F1F6A8-0F80-48AB-E13C-91636D65B88D}"/>
              </a:ext>
            </a:extLst>
          </p:cNvPr>
          <p:cNvSpPr txBox="1"/>
          <p:nvPr/>
        </p:nvSpPr>
        <p:spPr>
          <a:xfrm>
            <a:off x="6395210" y="1864135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HOLM00CAN</a:t>
            </a:r>
            <a:endParaRPr lang="ru-RU" sz="14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069962A-A662-33D2-0577-FC14D94F0544}"/>
              </a:ext>
            </a:extLst>
          </p:cNvPr>
          <p:cNvSpPr txBox="1"/>
          <p:nvPr/>
        </p:nvSpPr>
        <p:spPr>
          <a:xfrm>
            <a:off x="3734500" y="367642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NYA100NOR</a:t>
            </a:r>
            <a:endParaRPr lang="ru-RU" sz="1400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0290173-183E-0CD1-954B-3ADF2B48E739}"/>
              </a:ext>
            </a:extLst>
          </p:cNvPr>
          <p:cNvSpPr txBox="1"/>
          <p:nvPr/>
        </p:nvSpPr>
        <p:spPr>
          <a:xfrm>
            <a:off x="5414903" y="186124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RESO00CAN</a:t>
            </a:r>
            <a:endParaRPr lang="ru-RU" sz="14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D89D762-8E15-0407-E4F3-EE9EC2BFD33D}"/>
              </a:ext>
            </a:extLst>
          </p:cNvPr>
          <p:cNvSpPr txBox="1"/>
          <p:nvPr/>
        </p:nvSpPr>
        <p:spPr>
          <a:xfrm>
            <a:off x="4686651" y="2154955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THU200GRL</a:t>
            </a:r>
            <a:endParaRPr lang="ru-RU" sz="14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1252094-4690-AC61-44B8-351AB42764DF}"/>
              </a:ext>
            </a:extLst>
          </p:cNvPr>
          <p:cNvSpPr txBox="1"/>
          <p:nvPr/>
        </p:nvSpPr>
        <p:spPr>
          <a:xfrm>
            <a:off x="4850236" y="2782259"/>
            <a:ext cx="11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ALRT00CAN</a:t>
            </a:r>
            <a:endParaRPr lang="ru-RU" sz="14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13C4795-778A-CF7C-6947-7F6A8B56FD78}"/>
              </a:ext>
            </a:extLst>
          </p:cNvPr>
          <p:cNvSpPr txBox="1"/>
          <p:nvPr/>
        </p:nvSpPr>
        <p:spPr>
          <a:xfrm>
            <a:off x="6790094" y="2154954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INVK00CAN</a:t>
            </a:r>
            <a:endParaRPr lang="ru-RU" sz="1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429F9BB-4415-6C82-8F4C-99E1805B68CE}"/>
              </a:ext>
            </a:extLst>
          </p:cNvPr>
          <p:cNvSpPr txBox="1"/>
          <p:nvPr/>
        </p:nvSpPr>
        <p:spPr>
          <a:xfrm>
            <a:off x="6930706" y="3013289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UTQI00USA</a:t>
            </a:r>
            <a:endParaRPr lang="ru-RU" sz="14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9FFCEFB-857B-B767-59A2-150516E04ECC}"/>
              </a:ext>
            </a:extLst>
          </p:cNvPr>
          <p:cNvSpPr txBox="1"/>
          <p:nvPr/>
        </p:nvSpPr>
        <p:spPr>
          <a:xfrm>
            <a:off x="2039228" y="2659763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HOFN00ISL</a:t>
            </a:r>
            <a:endParaRPr lang="ru-RU" sz="1400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FFB9768-7060-A0A2-FF62-224DEE755E1A}"/>
              </a:ext>
            </a:extLst>
          </p:cNvPr>
          <p:cNvSpPr txBox="1"/>
          <p:nvPr/>
        </p:nvSpPr>
        <p:spPr>
          <a:xfrm>
            <a:off x="7610214" y="2463758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EIL300USA</a:t>
            </a:r>
            <a:endParaRPr lang="ru-RU" sz="14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F3B68BA-C11C-6D67-4EE2-2F41EEB0E2D5}"/>
              </a:ext>
            </a:extLst>
          </p:cNvPr>
          <p:cNvSpPr txBox="1"/>
          <p:nvPr/>
        </p:nvSpPr>
        <p:spPr>
          <a:xfrm>
            <a:off x="2788642" y="4081244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TRO100NOR</a:t>
            </a:r>
            <a:endParaRPr lang="ru-RU" sz="14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AD44FE5-8C7B-8ABE-BFE6-8435FDD09DCA}"/>
              </a:ext>
            </a:extLst>
          </p:cNvPr>
          <p:cNvSpPr txBox="1"/>
          <p:nvPr/>
        </p:nvSpPr>
        <p:spPr>
          <a:xfrm>
            <a:off x="3133292" y="4433640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KIRU00SWE</a:t>
            </a:r>
            <a:endParaRPr lang="ru-RU" sz="14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D1ABBDD-58B3-8CA0-937E-79C20E5C6ACB}"/>
              </a:ext>
            </a:extLst>
          </p:cNvPr>
          <p:cNvSpPr txBox="1"/>
          <p:nvPr/>
        </p:nvSpPr>
        <p:spPr>
          <a:xfrm>
            <a:off x="3041712" y="3878837"/>
            <a:ext cx="127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WUTH00NOR</a:t>
            </a:r>
            <a:endParaRPr lang="ru-RU" sz="14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A05A005-D59A-0EAD-89E3-FEFF00DF2A51}"/>
              </a:ext>
            </a:extLst>
          </p:cNvPr>
          <p:cNvSpPr txBox="1"/>
          <p:nvPr/>
        </p:nvSpPr>
        <p:spPr>
          <a:xfrm>
            <a:off x="3150069" y="4656511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SOD300FIN</a:t>
            </a:r>
            <a:endParaRPr lang="ru-RU" sz="14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F7334F1-83A6-3A46-E5D4-9733DDB6821C}"/>
              </a:ext>
            </a:extLst>
          </p:cNvPr>
          <p:cNvSpPr txBox="1"/>
          <p:nvPr/>
        </p:nvSpPr>
        <p:spPr>
          <a:xfrm>
            <a:off x="2495728" y="2286015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REYK00ISL</a:t>
            </a:r>
            <a:endParaRPr lang="ru-RU" sz="14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6F51317-4623-E305-E911-4E61A22EA9C2}"/>
              </a:ext>
            </a:extLst>
          </p:cNvPr>
          <p:cNvSpPr txBox="1"/>
          <p:nvPr/>
        </p:nvSpPr>
        <p:spPr>
          <a:xfrm>
            <a:off x="4261537" y="1046157"/>
            <a:ext cx="1238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QIKI00CAN</a:t>
            </a:r>
            <a:endParaRPr lang="ru-RU" sz="140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B327ECF-B520-224D-0125-2AA5F56499A9}"/>
              </a:ext>
            </a:extLst>
          </p:cNvPr>
          <p:cNvSpPr txBox="1"/>
          <p:nvPr/>
        </p:nvSpPr>
        <p:spPr>
          <a:xfrm>
            <a:off x="3558191" y="5167642"/>
            <a:ext cx="1742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Малые </a:t>
            </a:r>
            <a:r>
              <a:rPr lang="ru-RU" sz="1400" dirty="0" err="1"/>
              <a:t>Кармакулы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18705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F8A24E75-B635-48EE-ADDF-DE1DDE1C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43452" y="1224428"/>
            <a:ext cx="7831947" cy="54310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6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Мониторинг текущих параметров ионосферы (VTEC) на основе сети ГНСС станций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65CA8244-031B-4FA2-9A0F-6B122A28E0F6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A43DB41-81E1-4894-B878-982A9F328A8B}"/>
              </a:ext>
            </a:extLst>
          </p:cNvPr>
          <p:cNvSpPr/>
          <p:nvPr/>
        </p:nvSpPr>
        <p:spPr>
          <a:xfrm>
            <a:off x="2944536" y="1526796"/>
            <a:ext cx="5285064" cy="5108896"/>
          </a:xfrm>
          <a:prstGeom prst="ellipse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5B73E8A6-90CA-489D-B5C1-3ADD763B649A}"/>
              </a:ext>
            </a:extLst>
          </p:cNvPr>
          <p:cNvSpPr/>
          <p:nvPr/>
        </p:nvSpPr>
        <p:spPr>
          <a:xfrm>
            <a:off x="4335114" y="6212951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E28389B6-6267-4ADC-95C1-3FE4EE744722}"/>
              </a:ext>
            </a:extLst>
          </p:cNvPr>
          <p:cNvSpPr/>
          <p:nvPr/>
        </p:nvSpPr>
        <p:spPr>
          <a:xfrm>
            <a:off x="4910011" y="463458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BB60BBB2-0932-47AB-B624-DBFFB2B4F42C}"/>
              </a:ext>
            </a:extLst>
          </p:cNvPr>
          <p:cNvSpPr/>
          <p:nvPr/>
        </p:nvSpPr>
        <p:spPr>
          <a:xfrm>
            <a:off x="5726624" y="50938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Звезда: 5 точек 12">
            <a:extLst>
              <a:ext uri="{FF2B5EF4-FFF2-40B4-BE49-F238E27FC236}">
                <a16:creationId xmlns:a16="http://schemas.microsoft.com/office/drawing/2014/main" id="{E886079A-55DC-40AC-8C32-00AA3CCD235C}"/>
              </a:ext>
            </a:extLst>
          </p:cNvPr>
          <p:cNvSpPr/>
          <p:nvPr/>
        </p:nvSpPr>
        <p:spPr>
          <a:xfrm>
            <a:off x="6258010" y="6224724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1A7BDE63-BE21-4A3A-8DCF-724520E97E99}"/>
              </a:ext>
            </a:extLst>
          </p:cNvPr>
          <p:cNvSpPr/>
          <p:nvPr/>
        </p:nvSpPr>
        <p:spPr>
          <a:xfrm>
            <a:off x="7296077" y="523740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Звезда: 5 точек 14">
            <a:extLst>
              <a:ext uri="{FF2B5EF4-FFF2-40B4-BE49-F238E27FC236}">
                <a16:creationId xmlns:a16="http://schemas.microsoft.com/office/drawing/2014/main" id="{F69111C2-B616-4082-A01A-7B3D00A231A0}"/>
              </a:ext>
            </a:extLst>
          </p:cNvPr>
          <p:cNvSpPr/>
          <p:nvPr/>
        </p:nvSpPr>
        <p:spPr>
          <a:xfrm>
            <a:off x="7788239" y="4491055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Звезда: 5 точек 15">
            <a:extLst>
              <a:ext uri="{FF2B5EF4-FFF2-40B4-BE49-F238E27FC236}">
                <a16:creationId xmlns:a16="http://schemas.microsoft.com/office/drawing/2014/main" id="{8372769A-3659-4BA2-98D6-526B3FA22808}"/>
              </a:ext>
            </a:extLst>
          </p:cNvPr>
          <p:cNvSpPr/>
          <p:nvPr/>
        </p:nvSpPr>
        <p:spPr>
          <a:xfrm>
            <a:off x="7892644" y="424944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Звезда: 5 точек 16">
            <a:extLst>
              <a:ext uri="{FF2B5EF4-FFF2-40B4-BE49-F238E27FC236}">
                <a16:creationId xmlns:a16="http://schemas.microsoft.com/office/drawing/2014/main" id="{5B1E34CE-AABF-4602-9A17-5A20A5964992}"/>
              </a:ext>
            </a:extLst>
          </p:cNvPr>
          <p:cNvSpPr/>
          <p:nvPr/>
        </p:nvSpPr>
        <p:spPr>
          <a:xfrm>
            <a:off x="8255469" y="3946656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Звезда: 5 точек 17">
            <a:extLst>
              <a:ext uri="{FF2B5EF4-FFF2-40B4-BE49-F238E27FC236}">
                <a16:creationId xmlns:a16="http://schemas.microsoft.com/office/drawing/2014/main" id="{8FA45109-766B-427A-8F07-5E3A3B44C119}"/>
              </a:ext>
            </a:extLst>
          </p:cNvPr>
          <p:cNvSpPr/>
          <p:nvPr/>
        </p:nvSpPr>
        <p:spPr>
          <a:xfrm>
            <a:off x="6692745" y="562633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Звезда: 5 точек 18">
            <a:extLst>
              <a:ext uri="{FF2B5EF4-FFF2-40B4-BE49-F238E27FC236}">
                <a16:creationId xmlns:a16="http://schemas.microsoft.com/office/drawing/2014/main" id="{2D6E4D26-38E6-4C2C-9761-7B32ADFB505C}"/>
              </a:ext>
            </a:extLst>
          </p:cNvPr>
          <p:cNvSpPr/>
          <p:nvPr/>
        </p:nvSpPr>
        <p:spPr>
          <a:xfrm>
            <a:off x="3486884" y="493522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6FC1A34E-ACD6-4C26-BF91-B52B6A8514C4}"/>
              </a:ext>
            </a:extLst>
          </p:cNvPr>
          <p:cNvSpPr/>
          <p:nvPr/>
        </p:nvSpPr>
        <p:spPr>
          <a:xfrm>
            <a:off x="4127341" y="540577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Звезда: 5 точек 20">
            <a:extLst>
              <a:ext uri="{FF2B5EF4-FFF2-40B4-BE49-F238E27FC236}">
                <a16:creationId xmlns:a16="http://schemas.microsoft.com/office/drawing/2014/main" id="{90ACDCFF-E231-4D57-9607-ACB26ED313B2}"/>
              </a:ext>
            </a:extLst>
          </p:cNvPr>
          <p:cNvSpPr/>
          <p:nvPr/>
        </p:nvSpPr>
        <p:spPr>
          <a:xfrm>
            <a:off x="7745813" y="4958817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Звезда: 5 точек 21">
            <a:extLst>
              <a:ext uri="{FF2B5EF4-FFF2-40B4-BE49-F238E27FC236}">
                <a16:creationId xmlns:a16="http://schemas.microsoft.com/office/drawing/2014/main" id="{44821971-F667-41F9-8ED9-9F2275550E62}"/>
              </a:ext>
            </a:extLst>
          </p:cNvPr>
          <p:cNvSpPr/>
          <p:nvPr/>
        </p:nvSpPr>
        <p:spPr>
          <a:xfrm>
            <a:off x="7296077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" name="Звезда: 5 точек 22">
            <a:extLst>
              <a:ext uri="{FF2B5EF4-FFF2-40B4-BE49-F238E27FC236}">
                <a16:creationId xmlns:a16="http://schemas.microsoft.com/office/drawing/2014/main" id="{6E5E160B-1FA0-403C-BC92-2F654863CEC0}"/>
              </a:ext>
            </a:extLst>
          </p:cNvPr>
          <p:cNvSpPr/>
          <p:nvPr/>
        </p:nvSpPr>
        <p:spPr>
          <a:xfrm>
            <a:off x="5068652" y="5734162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Звезда: 5 точек 23">
            <a:extLst>
              <a:ext uri="{FF2B5EF4-FFF2-40B4-BE49-F238E27FC236}">
                <a16:creationId xmlns:a16="http://schemas.microsoft.com/office/drawing/2014/main" id="{E9F8516E-034B-410D-9C3D-FFE833075405}"/>
              </a:ext>
            </a:extLst>
          </p:cNvPr>
          <p:cNvSpPr/>
          <p:nvPr/>
        </p:nvSpPr>
        <p:spPr>
          <a:xfrm>
            <a:off x="4793914" y="6128338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20C23643-4CAD-43A7-AD04-53E6B07CF788}"/>
              </a:ext>
            </a:extLst>
          </p:cNvPr>
          <p:cNvSpPr/>
          <p:nvPr/>
        </p:nvSpPr>
        <p:spPr>
          <a:xfrm>
            <a:off x="5230509" y="6453393"/>
            <a:ext cx="142613" cy="1317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049DFF9-7D6E-4F83-AF8B-5DFC54E76966}"/>
              </a:ext>
            </a:extLst>
          </p:cNvPr>
          <p:cNvCxnSpPr>
            <a:cxnSpLocks/>
            <a:stCxn id="25" idx="4"/>
            <a:endCxn id="13" idx="1"/>
          </p:cNvCxnSpPr>
          <p:nvPr/>
        </p:nvCxnSpPr>
        <p:spPr>
          <a:xfrm flipV="1">
            <a:off x="5373122" y="62750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7D95B63-2C45-4989-B152-34F863F3E34D}"/>
              </a:ext>
            </a:extLst>
          </p:cNvPr>
          <p:cNvCxnSpPr>
            <a:cxnSpLocks/>
          </p:cNvCxnSpPr>
          <p:nvPr/>
        </p:nvCxnSpPr>
        <p:spPr>
          <a:xfrm flipV="1">
            <a:off x="5525522" y="6427453"/>
            <a:ext cx="884888" cy="228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79DA6C4-5EA2-4A65-94C5-D177C1A26496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23314" y="5090580"/>
            <a:ext cx="449736" cy="700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7D7A42B-E880-426A-86C6-E29B0D8CE6A1}"/>
              </a:ext>
            </a:extLst>
          </p:cNvPr>
          <p:cNvCxnSpPr>
            <a:cxnSpLocks/>
          </p:cNvCxnSpPr>
          <p:nvPr/>
        </p:nvCxnSpPr>
        <p:spPr>
          <a:xfrm>
            <a:off x="6835358" y="2216174"/>
            <a:ext cx="650769" cy="2529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9364E5B-3239-4512-AA75-D2E6DE0F90CB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3486884" y="4985551"/>
            <a:ext cx="677900" cy="52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A75DB7D-4066-4248-AB19-810FA1ACF256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7846784" y="4381205"/>
            <a:ext cx="73097" cy="1928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AA68B36-BDEA-44BB-B714-703979D3F4D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6343461" y="5865925"/>
            <a:ext cx="979853" cy="4020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F15FC4D-26FE-458E-AE18-EA5B2D37AAF7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7813025" y="4622818"/>
            <a:ext cx="2451" cy="4288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5D906FC-1EA2-499C-B593-7558290D2AFE}"/>
              </a:ext>
            </a:extLst>
          </p:cNvPr>
          <p:cNvCxnSpPr>
            <a:cxnSpLocks/>
            <a:endCxn id="20" idx="0"/>
          </p:cNvCxnSpPr>
          <p:nvPr/>
        </p:nvCxnSpPr>
        <p:spPr>
          <a:xfrm flipH="1" flipV="1">
            <a:off x="4198648" y="5405777"/>
            <a:ext cx="207772" cy="862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BFB5F11-88AF-4618-B5A7-0D6A15DC22D9}"/>
              </a:ext>
            </a:extLst>
          </p:cNvPr>
          <p:cNvCxnSpPr>
            <a:cxnSpLocks/>
            <a:stCxn id="10" idx="1"/>
            <a:endCxn id="24" idx="1"/>
          </p:cNvCxnSpPr>
          <p:nvPr/>
        </p:nvCxnSpPr>
        <p:spPr>
          <a:xfrm flipV="1">
            <a:off x="4335114" y="6178667"/>
            <a:ext cx="458800" cy="84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A5BEB02-32DC-4F11-91DD-29263708F9F8}"/>
              </a:ext>
            </a:extLst>
          </p:cNvPr>
          <p:cNvCxnSpPr>
            <a:cxnSpLocks/>
            <a:endCxn id="24" idx="1"/>
          </p:cNvCxnSpPr>
          <p:nvPr/>
        </p:nvCxnSpPr>
        <p:spPr>
          <a:xfrm flipH="1" flipV="1">
            <a:off x="4793914" y="6178667"/>
            <a:ext cx="496970" cy="335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322F1C7-6DC8-47DE-BF6A-5D9AC98A61E3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8001480" y="4078419"/>
            <a:ext cx="281226" cy="231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73BD762-CA00-41B1-B4A2-1D05590D7E2E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203270" y="5498008"/>
            <a:ext cx="865382" cy="286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38FA430-8A06-49BF-BA30-2AEC0D2A0101}"/>
              </a:ext>
            </a:extLst>
          </p:cNvPr>
          <p:cNvCxnSpPr>
            <a:cxnSpLocks/>
            <a:stCxn id="18" idx="2"/>
            <a:endCxn id="14" idx="0"/>
          </p:cNvCxnSpPr>
          <p:nvPr/>
        </p:nvCxnSpPr>
        <p:spPr>
          <a:xfrm flipV="1">
            <a:off x="6719982" y="5237405"/>
            <a:ext cx="647402" cy="5206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352719D0-B541-42F8-BC43-7B2A3CCD6910}"/>
              </a:ext>
            </a:extLst>
          </p:cNvPr>
          <p:cNvCxnSpPr>
            <a:cxnSpLocks/>
            <a:endCxn id="18" idx="4"/>
          </p:cNvCxnSpPr>
          <p:nvPr/>
        </p:nvCxnSpPr>
        <p:spPr>
          <a:xfrm>
            <a:off x="5748405" y="5183477"/>
            <a:ext cx="1086953" cy="4931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ED3D902-6CB4-4626-8FE2-9678405C99C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962879" y="4723359"/>
            <a:ext cx="763745" cy="420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6BDA90D-92B2-4163-BB9F-1711CC5C9EE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583415" y="4684913"/>
            <a:ext cx="1326596" cy="310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CC062FD-B641-4EC3-962B-9A38F142470F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7820278" y="4078419"/>
            <a:ext cx="462428" cy="928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6594F1B-4622-4770-B26A-2AD2B0CCFEBE}"/>
              </a:ext>
            </a:extLst>
          </p:cNvPr>
          <p:cNvCxnSpPr>
            <a:cxnSpLocks/>
            <a:endCxn id="15" idx="0"/>
          </p:cNvCxnSpPr>
          <p:nvPr/>
        </p:nvCxnSpPr>
        <p:spPr>
          <a:xfrm flipV="1">
            <a:off x="7351322" y="4491055"/>
            <a:ext cx="508224" cy="761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7FB3898-B8F1-4101-8A95-9A94DF6A2AFF}"/>
              </a:ext>
            </a:extLst>
          </p:cNvPr>
          <p:cNvCxnSpPr>
            <a:cxnSpLocks/>
            <a:endCxn id="11" idx="1"/>
          </p:cNvCxnSpPr>
          <p:nvPr/>
        </p:nvCxnSpPr>
        <p:spPr>
          <a:xfrm flipH="1" flipV="1">
            <a:off x="4910011" y="4684913"/>
            <a:ext cx="220002" cy="1078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32F3843-33C0-44B7-8515-B1F1443859B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222250" y="4766347"/>
            <a:ext cx="714998" cy="687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6CD4A8F8-76A6-4E46-B7D8-A77E9E55CE3C}"/>
              </a:ext>
            </a:extLst>
          </p:cNvPr>
          <p:cNvCxnSpPr>
            <a:cxnSpLocks/>
            <a:stCxn id="24" idx="0"/>
            <a:endCxn id="23" idx="2"/>
          </p:cNvCxnSpPr>
          <p:nvPr/>
        </p:nvCxnSpPr>
        <p:spPr>
          <a:xfrm flipV="1">
            <a:off x="4865221" y="5865925"/>
            <a:ext cx="230668" cy="262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CCC1E119-0908-4EE7-A80E-10CB67345966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107138" y="5225625"/>
            <a:ext cx="646723" cy="592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F60A6C9-3654-4468-8183-0A6064424A88}"/>
              </a:ext>
            </a:extLst>
          </p:cNvPr>
          <p:cNvCxnSpPr>
            <a:cxnSpLocks/>
          </p:cNvCxnSpPr>
          <p:nvPr/>
        </p:nvCxnSpPr>
        <p:spPr>
          <a:xfrm flipH="1" flipV="1">
            <a:off x="4406420" y="4047996"/>
            <a:ext cx="581635" cy="6598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1DD4D2D-70BC-4F0B-B305-B2F7553A998C}"/>
              </a:ext>
            </a:extLst>
          </p:cNvPr>
          <p:cNvCxnSpPr>
            <a:cxnSpLocks/>
          </p:cNvCxnSpPr>
          <p:nvPr/>
        </p:nvCxnSpPr>
        <p:spPr>
          <a:xfrm flipV="1">
            <a:off x="5259638" y="6245417"/>
            <a:ext cx="60378" cy="2854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83FA6C8-F370-4EAD-8896-286B0F169B88}"/>
              </a:ext>
            </a:extLst>
          </p:cNvPr>
          <p:cNvCxnSpPr>
            <a:cxnSpLocks/>
          </p:cNvCxnSpPr>
          <p:nvPr/>
        </p:nvCxnSpPr>
        <p:spPr>
          <a:xfrm>
            <a:off x="4883805" y="6215010"/>
            <a:ext cx="440216" cy="19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C26FC51-6E01-494D-BB48-F7724BC5B3AA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5280643" y="5676662"/>
            <a:ext cx="1554715" cy="5989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2835EF6-954A-4FEF-AEA5-63E21C7237B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343197" y="5225625"/>
            <a:ext cx="410664" cy="10247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98188D4D-4252-4948-A75D-30F140EA39CA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3558191" y="4140443"/>
            <a:ext cx="625574" cy="7947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968D8EF-76F5-4C67-B343-540E85DF51A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164784" y="4158227"/>
            <a:ext cx="745227" cy="526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D624A5C-5E8B-4CC2-AC3B-3B2B7F67939B}"/>
              </a:ext>
            </a:extLst>
          </p:cNvPr>
          <p:cNvCxnSpPr>
            <a:cxnSpLocks/>
            <a:stCxn id="22" idx="0"/>
            <a:endCxn id="14" idx="2"/>
          </p:cNvCxnSpPr>
          <p:nvPr/>
        </p:nvCxnSpPr>
        <p:spPr>
          <a:xfrm flipH="1" flipV="1">
            <a:off x="7323314" y="5369168"/>
            <a:ext cx="44070" cy="364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91B2BFC-A571-4344-BC7D-BE1DE06163C9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377834" y="5090580"/>
            <a:ext cx="395216" cy="22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B1F5C3D3-2659-42F1-A997-8A60693A8317}"/>
              </a:ext>
            </a:extLst>
          </p:cNvPr>
          <p:cNvCxnSpPr>
            <a:cxnSpLocks/>
            <a:stCxn id="18" idx="4"/>
            <a:endCxn id="22" idx="0"/>
          </p:cNvCxnSpPr>
          <p:nvPr/>
        </p:nvCxnSpPr>
        <p:spPr>
          <a:xfrm>
            <a:off x="6835358" y="5676662"/>
            <a:ext cx="532026" cy="57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23CAC9E-DE53-439B-AF1E-AB8382782391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6317592" y="5758096"/>
            <a:ext cx="490529" cy="532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2A73E9B-E316-488D-BEB4-8D20506567D4}"/>
              </a:ext>
            </a:extLst>
          </p:cNvPr>
          <p:cNvCxnSpPr>
            <a:cxnSpLocks/>
          </p:cNvCxnSpPr>
          <p:nvPr/>
        </p:nvCxnSpPr>
        <p:spPr>
          <a:xfrm flipV="1">
            <a:off x="6035422" y="2222793"/>
            <a:ext cx="800108" cy="558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F1874E7-CE02-4C50-B11A-D3ABAE0C47DE}"/>
              </a:ext>
            </a:extLst>
          </p:cNvPr>
          <p:cNvCxnSpPr>
            <a:cxnSpLocks/>
          </p:cNvCxnSpPr>
          <p:nvPr/>
        </p:nvCxnSpPr>
        <p:spPr>
          <a:xfrm flipV="1">
            <a:off x="3450640" y="2938596"/>
            <a:ext cx="280539" cy="1485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41008E2B-0DD2-4C6F-AA62-9149DDC10DA3}"/>
              </a:ext>
            </a:extLst>
          </p:cNvPr>
          <p:cNvCxnSpPr>
            <a:cxnSpLocks/>
          </p:cNvCxnSpPr>
          <p:nvPr/>
        </p:nvCxnSpPr>
        <p:spPr>
          <a:xfrm>
            <a:off x="3722340" y="2938595"/>
            <a:ext cx="673626" cy="1083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1F56B7A-8BBA-425E-BA21-FF088D60A305}"/>
              </a:ext>
            </a:extLst>
          </p:cNvPr>
          <p:cNvCxnSpPr>
            <a:cxnSpLocks/>
          </p:cNvCxnSpPr>
          <p:nvPr/>
        </p:nvCxnSpPr>
        <p:spPr>
          <a:xfrm flipV="1">
            <a:off x="3263877" y="4419957"/>
            <a:ext cx="167779" cy="1426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67AFA530-278F-4FEF-9B64-79456ED2916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443488" y="4449434"/>
            <a:ext cx="114703" cy="4857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6A7C2908-2369-43F3-95BB-7C4C30FBCFD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313321" y="4837236"/>
            <a:ext cx="173563" cy="1483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DA2A30EF-EFB6-4458-8178-BD676CCC2A76}"/>
              </a:ext>
            </a:extLst>
          </p:cNvPr>
          <p:cNvCxnSpPr>
            <a:cxnSpLocks/>
          </p:cNvCxnSpPr>
          <p:nvPr/>
        </p:nvCxnSpPr>
        <p:spPr>
          <a:xfrm flipV="1">
            <a:off x="3450640" y="4159163"/>
            <a:ext cx="733125" cy="2532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4005068A-521B-459B-B544-56F41D10C9B2}"/>
              </a:ext>
            </a:extLst>
          </p:cNvPr>
          <p:cNvCxnSpPr>
            <a:cxnSpLocks/>
          </p:cNvCxnSpPr>
          <p:nvPr/>
        </p:nvCxnSpPr>
        <p:spPr>
          <a:xfrm>
            <a:off x="7619366" y="3335163"/>
            <a:ext cx="338232" cy="9692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D0B23139-813B-42F8-9D10-F716D1DE95C7}"/>
              </a:ext>
            </a:extLst>
          </p:cNvPr>
          <p:cNvCxnSpPr>
            <a:cxnSpLocks/>
          </p:cNvCxnSpPr>
          <p:nvPr/>
        </p:nvCxnSpPr>
        <p:spPr>
          <a:xfrm flipH="1" flipV="1">
            <a:off x="7605434" y="3359097"/>
            <a:ext cx="683842" cy="655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A160042E-233F-479A-9976-17048E4A04DB}"/>
              </a:ext>
            </a:extLst>
          </p:cNvPr>
          <p:cNvCxnSpPr>
            <a:cxnSpLocks/>
          </p:cNvCxnSpPr>
          <p:nvPr/>
        </p:nvCxnSpPr>
        <p:spPr>
          <a:xfrm flipV="1">
            <a:off x="4206325" y="4021815"/>
            <a:ext cx="189641" cy="121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CAAA4B1B-FFB8-4C1E-8804-C47CC98CB43D}"/>
              </a:ext>
            </a:extLst>
          </p:cNvPr>
          <p:cNvCxnSpPr>
            <a:cxnSpLocks/>
          </p:cNvCxnSpPr>
          <p:nvPr/>
        </p:nvCxnSpPr>
        <p:spPr>
          <a:xfrm flipH="1" flipV="1">
            <a:off x="3268546" y="4556936"/>
            <a:ext cx="40378" cy="2432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3472CED-759F-44C7-9C15-4EA90CEB9F0F}"/>
              </a:ext>
            </a:extLst>
          </p:cNvPr>
          <p:cNvCxnSpPr>
            <a:cxnSpLocks/>
          </p:cNvCxnSpPr>
          <p:nvPr/>
        </p:nvCxnSpPr>
        <p:spPr>
          <a:xfrm>
            <a:off x="4865220" y="1759288"/>
            <a:ext cx="1110526" cy="4984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77FA304-C7D1-4B61-B293-0401BBACC9EA}"/>
              </a:ext>
            </a:extLst>
          </p:cNvPr>
          <p:cNvCxnSpPr>
            <a:cxnSpLocks/>
          </p:cNvCxnSpPr>
          <p:nvPr/>
        </p:nvCxnSpPr>
        <p:spPr>
          <a:xfrm flipV="1">
            <a:off x="4416303" y="3143317"/>
            <a:ext cx="878267" cy="878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ECC4C5FA-CAFD-44C1-8B51-50839C39C303}"/>
              </a:ext>
            </a:extLst>
          </p:cNvPr>
          <p:cNvCxnSpPr>
            <a:cxnSpLocks/>
          </p:cNvCxnSpPr>
          <p:nvPr/>
        </p:nvCxnSpPr>
        <p:spPr>
          <a:xfrm flipV="1">
            <a:off x="3750163" y="2455248"/>
            <a:ext cx="1504301" cy="453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F4F161B-8E40-4075-BE80-173FA8EF76E5}"/>
              </a:ext>
            </a:extLst>
          </p:cNvPr>
          <p:cNvCxnSpPr>
            <a:cxnSpLocks/>
          </p:cNvCxnSpPr>
          <p:nvPr/>
        </p:nvCxnSpPr>
        <p:spPr>
          <a:xfrm flipH="1" flipV="1">
            <a:off x="7438690" y="2423846"/>
            <a:ext cx="180676" cy="910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9CED707-C87D-4F65-A079-F726F8EA02D7}"/>
              </a:ext>
            </a:extLst>
          </p:cNvPr>
          <p:cNvCxnSpPr>
            <a:cxnSpLocks/>
          </p:cNvCxnSpPr>
          <p:nvPr/>
        </p:nvCxnSpPr>
        <p:spPr>
          <a:xfrm>
            <a:off x="3731179" y="2926122"/>
            <a:ext cx="1588837" cy="16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AF1FECF-2553-4165-A266-013728353C86}"/>
              </a:ext>
            </a:extLst>
          </p:cNvPr>
          <p:cNvCxnSpPr>
            <a:cxnSpLocks/>
          </p:cNvCxnSpPr>
          <p:nvPr/>
        </p:nvCxnSpPr>
        <p:spPr>
          <a:xfrm flipV="1">
            <a:off x="5266851" y="2257459"/>
            <a:ext cx="726095" cy="185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5BF4FA57-68F0-45AA-8FD9-EB61D36888D9}"/>
              </a:ext>
            </a:extLst>
          </p:cNvPr>
          <p:cNvCxnSpPr>
            <a:cxnSpLocks/>
          </p:cNvCxnSpPr>
          <p:nvPr/>
        </p:nvCxnSpPr>
        <p:spPr>
          <a:xfrm flipH="1" flipV="1">
            <a:off x="5273448" y="2475085"/>
            <a:ext cx="46568" cy="592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21144149-3CE0-47B8-AB85-771C037BFA14}"/>
              </a:ext>
            </a:extLst>
          </p:cNvPr>
          <p:cNvCxnSpPr>
            <a:cxnSpLocks/>
          </p:cNvCxnSpPr>
          <p:nvPr/>
        </p:nvCxnSpPr>
        <p:spPr>
          <a:xfrm>
            <a:off x="4831004" y="1704173"/>
            <a:ext cx="442444" cy="7447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0DB0BF62-D399-4ECB-90EF-651371D5F6C5}"/>
              </a:ext>
            </a:extLst>
          </p:cNvPr>
          <p:cNvCxnSpPr>
            <a:cxnSpLocks/>
          </p:cNvCxnSpPr>
          <p:nvPr/>
        </p:nvCxnSpPr>
        <p:spPr>
          <a:xfrm flipV="1">
            <a:off x="5313674" y="2264373"/>
            <a:ext cx="679272" cy="827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53A2B154-FD98-4D3B-A3B6-FCAFD5E981E1}"/>
              </a:ext>
            </a:extLst>
          </p:cNvPr>
          <p:cNvCxnSpPr>
            <a:cxnSpLocks/>
          </p:cNvCxnSpPr>
          <p:nvPr/>
        </p:nvCxnSpPr>
        <p:spPr>
          <a:xfrm flipV="1">
            <a:off x="3731179" y="1759289"/>
            <a:ext cx="1105627" cy="11195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A56A911-CD63-4C5F-A46C-CC37D6DA8243}"/>
              </a:ext>
            </a:extLst>
          </p:cNvPr>
          <p:cNvCxnSpPr>
            <a:cxnSpLocks/>
          </p:cNvCxnSpPr>
          <p:nvPr/>
        </p:nvCxnSpPr>
        <p:spPr>
          <a:xfrm flipV="1">
            <a:off x="5324021" y="2237029"/>
            <a:ext cx="1529248" cy="8707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C7856BDE-9ADC-4782-A374-6A60A839B324}"/>
              </a:ext>
            </a:extLst>
          </p:cNvPr>
          <p:cNvCxnSpPr>
            <a:cxnSpLocks/>
          </p:cNvCxnSpPr>
          <p:nvPr/>
        </p:nvCxnSpPr>
        <p:spPr>
          <a:xfrm>
            <a:off x="6853269" y="2204215"/>
            <a:ext cx="766097" cy="1175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B277B5A1-5086-4983-832C-057F83D394D8}"/>
              </a:ext>
            </a:extLst>
          </p:cNvPr>
          <p:cNvCxnSpPr>
            <a:cxnSpLocks/>
          </p:cNvCxnSpPr>
          <p:nvPr/>
        </p:nvCxnSpPr>
        <p:spPr>
          <a:xfrm flipV="1">
            <a:off x="7628394" y="2792039"/>
            <a:ext cx="423098" cy="5670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3D688553-B020-4ACF-A232-34869CF9D18F}"/>
              </a:ext>
            </a:extLst>
          </p:cNvPr>
          <p:cNvCxnSpPr>
            <a:cxnSpLocks/>
          </p:cNvCxnSpPr>
          <p:nvPr/>
        </p:nvCxnSpPr>
        <p:spPr>
          <a:xfrm flipV="1">
            <a:off x="3271595" y="1638109"/>
            <a:ext cx="554239" cy="10495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6F5B9D7B-B21C-4D4A-81DD-1C4BF249B739}"/>
              </a:ext>
            </a:extLst>
          </p:cNvPr>
          <p:cNvCxnSpPr>
            <a:cxnSpLocks/>
          </p:cNvCxnSpPr>
          <p:nvPr/>
        </p:nvCxnSpPr>
        <p:spPr>
          <a:xfrm flipV="1">
            <a:off x="3125465" y="2922512"/>
            <a:ext cx="605714" cy="619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59EE90-7600-40E5-8C77-FBD01583E3B9}"/>
              </a:ext>
            </a:extLst>
          </p:cNvPr>
          <p:cNvCxnSpPr>
            <a:cxnSpLocks/>
          </p:cNvCxnSpPr>
          <p:nvPr/>
        </p:nvCxnSpPr>
        <p:spPr>
          <a:xfrm>
            <a:off x="6258010" y="1393646"/>
            <a:ext cx="617731" cy="8372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645C76AE-7C0F-4D2C-8D2D-88688662AF5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051492" y="2786738"/>
            <a:ext cx="275284" cy="1159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2DEEED7D-59B9-4E0E-AE6E-82D4BE70B5BA}"/>
              </a:ext>
            </a:extLst>
          </p:cNvPr>
          <p:cNvCxnSpPr>
            <a:cxnSpLocks/>
          </p:cNvCxnSpPr>
          <p:nvPr/>
        </p:nvCxnSpPr>
        <p:spPr>
          <a:xfrm>
            <a:off x="7450286" y="2422919"/>
            <a:ext cx="567719" cy="3786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B4D7C961-E5DB-4A03-A456-595D74412813}"/>
              </a:ext>
            </a:extLst>
          </p:cNvPr>
          <p:cNvCxnSpPr>
            <a:cxnSpLocks/>
          </p:cNvCxnSpPr>
          <p:nvPr/>
        </p:nvCxnSpPr>
        <p:spPr>
          <a:xfrm flipH="1" flipV="1">
            <a:off x="3125465" y="3003818"/>
            <a:ext cx="312657" cy="1400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9F1FAD6B-289D-4C53-BB6F-7CC0EB5EE3E0}"/>
              </a:ext>
            </a:extLst>
          </p:cNvPr>
          <p:cNvCxnSpPr>
            <a:cxnSpLocks/>
          </p:cNvCxnSpPr>
          <p:nvPr/>
        </p:nvCxnSpPr>
        <p:spPr>
          <a:xfrm>
            <a:off x="3841548" y="1667664"/>
            <a:ext cx="1021969" cy="412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8D0F233B-DACC-4289-B41F-1F131419B8E4}"/>
              </a:ext>
            </a:extLst>
          </p:cNvPr>
          <p:cNvCxnSpPr>
            <a:cxnSpLocks/>
          </p:cNvCxnSpPr>
          <p:nvPr/>
        </p:nvCxnSpPr>
        <p:spPr>
          <a:xfrm flipV="1">
            <a:off x="5959426" y="1364276"/>
            <a:ext cx="260985" cy="89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26DAB471-617D-4F28-9672-15B8DB9B32A8}"/>
              </a:ext>
            </a:extLst>
          </p:cNvPr>
          <p:cNvCxnSpPr>
            <a:cxnSpLocks/>
          </p:cNvCxnSpPr>
          <p:nvPr/>
        </p:nvCxnSpPr>
        <p:spPr>
          <a:xfrm flipV="1">
            <a:off x="4831848" y="1390009"/>
            <a:ext cx="1400293" cy="344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AC062DB5-06F9-4A0C-BF38-6A11CBE763E5}"/>
              </a:ext>
            </a:extLst>
          </p:cNvPr>
          <p:cNvCxnSpPr>
            <a:cxnSpLocks/>
          </p:cNvCxnSpPr>
          <p:nvPr/>
        </p:nvCxnSpPr>
        <p:spPr>
          <a:xfrm flipV="1">
            <a:off x="3087627" y="2660964"/>
            <a:ext cx="145322" cy="3244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C8218D36-C16B-4CDF-8172-414F6FE7C7A6}"/>
              </a:ext>
            </a:extLst>
          </p:cNvPr>
          <p:cNvCxnSpPr>
            <a:cxnSpLocks/>
          </p:cNvCxnSpPr>
          <p:nvPr/>
        </p:nvCxnSpPr>
        <p:spPr>
          <a:xfrm>
            <a:off x="3271595" y="2711293"/>
            <a:ext cx="459584" cy="2139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66C0976B-4B85-489C-AA7C-263EBD7D478E}"/>
              </a:ext>
            </a:extLst>
          </p:cNvPr>
          <p:cNvCxnSpPr>
            <a:cxnSpLocks/>
          </p:cNvCxnSpPr>
          <p:nvPr/>
        </p:nvCxnSpPr>
        <p:spPr>
          <a:xfrm flipV="1">
            <a:off x="4846861" y="1360236"/>
            <a:ext cx="84281" cy="3209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F5D31311-4F5B-43DB-9D93-6D33E410FED7}"/>
              </a:ext>
            </a:extLst>
          </p:cNvPr>
          <p:cNvCxnSpPr>
            <a:cxnSpLocks/>
          </p:cNvCxnSpPr>
          <p:nvPr/>
        </p:nvCxnSpPr>
        <p:spPr>
          <a:xfrm>
            <a:off x="6258010" y="1399049"/>
            <a:ext cx="902732" cy="1784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0E5606F2-2BCB-48A3-8097-82A28046C2A8}"/>
              </a:ext>
            </a:extLst>
          </p:cNvPr>
          <p:cNvCxnSpPr>
            <a:cxnSpLocks/>
          </p:cNvCxnSpPr>
          <p:nvPr/>
        </p:nvCxnSpPr>
        <p:spPr>
          <a:xfrm>
            <a:off x="4917299" y="1345231"/>
            <a:ext cx="1303112" cy="144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9B07EDF5-3895-4516-AF97-EA4A0ED8D535}"/>
              </a:ext>
            </a:extLst>
          </p:cNvPr>
          <p:cNvCxnSpPr>
            <a:cxnSpLocks/>
          </p:cNvCxnSpPr>
          <p:nvPr/>
        </p:nvCxnSpPr>
        <p:spPr>
          <a:xfrm flipV="1">
            <a:off x="3792901" y="1359691"/>
            <a:ext cx="1138241" cy="313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5F17F63A-1B6F-4BFE-A6D5-EB5DA4CE6DAC}"/>
              </a:ext>
            </a:extLst>
          </p:cNvPr>
          <p:cNvCxnSpPr>
            <a:cxnSpLocks/>
          </p:cNvCxnSpPr>
          <p:nvPr/>
        </p:nvCxnSpPr>
        <p:spPr>
          <a:xfrm flipH="1">
            <a:off x="6855816" y="1576167"/>
            <a:ext cx="249550" cy="660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3CD271E7-3879-4C22-848A-CB17A8EA7756}"/>
              </a:ext>
            </a:extLst>
          </p:cNvPr>
          <p:cNvCxnSpPr>
            <a:cxnSpLocks/>
          </p:cNvCxnSpPr>
          <p:nvPr/>
        </p:nvCxnSpPr>
        <p:spPr>
          <a:xfrm flipV="1">
            <a:off x="7430789" y="2157646"/>
            <a:ext cx="585879" cy="284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0AF12B73-7FDD-4D73-9C04-52366C50455E}"/>
              </a:ext>
            </a:extLst>
          </p:cNvPr>
          <p:cNvCxnSpPr>
            <a:cxnSpLocks/>
          </p:cNvCxnSpPr>
          <p:nvPr/>
        </p:nvCxnSpPr>
        <p:spPr>
          <a:xfrm flipH="1" flipV="1">
            <a:off x="7101371" y="1548746"/>
            <a:ext cx="337319" cy="894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34E2464A-5D96-493D-8C6C-BF172412BCB9}"/>
              </a:ext>
            </a:extLst>
          </p:cNvPr>
          <p:cNvCxnSpPr>
            <a:cxnSpLocks/>
          </p:cNvCxnSpPr>
          <p:nvPr/>
        </p:nvCxnSpPr>
        <p:spPr>
          <a:xfrm>
            <a:off x="7129461" y="1549004"/>
            <a:ext cx="897538" cy="6412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F6F0C2EA-F0C7-427D-B030-30C380B5B572}"/>
              </a:ext>
            </a:extLst>
          </p:cNvPr>
          <p:cNvCxnSpPr>
            <a:cxnSpLocks/>
          </p:cNvCxnSpPr>
          <p:nvPr/>
        </p:nvCxnSpPr>
        <p:spPr>
          <a:xfrm flipH="1" flipV="1">
            <a:off x="7969934" y="2171952"/>
            <a:ext cx="101038" cy="6269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CFCA8D3C-E226-40A6-B7AE-328688AB4978}"/>
              </a:ext>
            </a:extLst>
          </p:cNvPr>
          <p:cNvCxnSpPr>
            <a:cxnSpLocks/>
          </p:cNvCxnSpPr>
          <p:nvPr/>
        </p:nvCxnSpPr>
        <p:spPr>
          <a:xfrm flipH="1" flipV="1">
            <a:off x="3086980" y="2991962"/>
            <a:ext cx="214152" cy="1538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1326101C-0F03-4CEF-AEFC-4497ECA7D82D}"/>
              </a:ext>
            </a:extLst>
          </p:cNvPr>
          <p:cNvCxnSpPr>
            <a:cxnSpLocks/>
          </p:cNvCxnSpPr>
          <p:nvPr/>
        </p:nvCxnSpPr>
        <p:spPr>
          <a:xfrm>
            <a:off x="5130013" y="5817568"/>
            <a:ext cx="204092" cy="450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21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B6AA8A-866A-6238-7F64-A20044B61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0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481780"/>
            <a:ext cx="9696602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59B5DF6-56E7-40E4-AFD7-7FE932FE0526}"/>
              </a:ext>
            </a:extLst>
          </p:cNvPr>
          <p:cNvSpPr txBox="1">
            <a:spLocks/>
          </p:cNvSpPr>
          <p:nvPr/>
        </p:nvSpPr>
        <p:spPr>
          <a:xfrm>
            <a:off x="2300176" y="864395"/>
            <a:ext cx="7766936" cy="10722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solidFill>
                  <a:srgbClr val="002060"/>
                </a:solidFill>
              </a:rPr>
              <a:t>Спасибо за внимание !</a:t>
            </a:r>
            <a:r>
              <a:rPr lang="ru-RU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1ADEC-D347-5629-2734-DE84F1528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Месторождения полезных ископаемых в арктической зоне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9DF83B-B8B2-42C0-9783-0FB6F3553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4" y="1122363"/>
            <a:ext cx="10483357" cy="57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6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Месторождения полезных ископаемых в арктической зоне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31BF2B-41C5-4BDA-81EE-578E95E2BB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9"/>
          <a:stretch/>
        </p:blipFill>
        <p:spPr>
          <a:xfrm>
            <a:off x="525100" y="1122363"/>
            <a:ext cx="9144000" cy="549161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7A6E92-563C-4862-BC76-BCFCAEC402A7}"/>
              </a:ext>
            </a:extLst>
          </p:cNvPr>
          <p:cNvSpPr/>
          <p:nvPr/>
        </p:nvSpPr>
        <p:spPr>
          <a:xfrm>
            <a:off x="735085" y="6581001"/>
            <a:ext cx="9579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https://www.gazprom-neft.ru/press-center/news/dolya_arkticheskoy_nefti_v_obshchem_obeme_dobychi_gazprom_nefti_prevysila_30/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80BCD9-4722-401E-B6CC-8DAD0813D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37" y="2075822"/>
            <a:ext cx="2521121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7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Северный морской путь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A47ED1-5386-483D-A6EE-8F81DDC86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0" y="1122363"/>
            <a:ext cx="9793182" cy="5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CA6C36-F24D-4DCE-8118-CACBB7E6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78" y="1116599"/>
            <a:ext cx="5813340" cy="580577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Северный морской путь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95924-EB21-4EBE-A578-6EEDDB92FC1E}"/>
              </a:ext>
            </a:extLst>
          </p:cNvPr>
          <p:cNvSpPr txBox="1"/>
          <p:nvPr/>
        </p:nvSpPr>
        <p:spPr>
          <a:xfrm>
            <a:off x="228919" y="4700704"/>
            <a:ext cx="2441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Путь через Суэцкий канал </a:t>
            </a:r>
          </a:p>
          <a:p>
            <a:pPr algn="ctr"/>
            <a:r>
              <a:rPr lang="ru-RU" sz="2800" b="1" dirty="0"/>
              <a:t>23 200 км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9D5D4-0244-49D6-B50E-780B6342D70E}"/>
              </a:ext>
            </a:extLst>
          </p:cNvPr>
          <p:cNvSpPr txBox="1"/>
          <p:nvPr/>
        </p:nvSpPr>
        <p:spPr>
          <a:xfrm>
            <a:off x="7371770" y="1300280"/>
            <a:ext cx="3348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Северный морской путь через Берингов пролив </a:t>
            </a:r>
          </a:p>
          <a:p>
            <a:pPr algn="ctr"/>
            <a:r>
              <a:rPr lang="ru-RU" sz="2800" b="1" dirty="0"/>
              <a:t>14 800 км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8A8B2E4-0C45-440D-8B36-3337AEAF733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63559" y="2208221"/>
            <a:ext cx="708211" cy="52446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84E556D-2423-4A8A-853C-C46DEA950B42}"/>
              </a:ext>
            </a:extLst>
          </p:cNvPr>
          <p:cNvCxnSpPr>
            <a:cxnSpLocks/>
          </p:cNvCxnSpPr>
          <p:nvPr/>
        </p:nvCxnSpPr>
        <p:spPr>
          <a:xfrm flipV="1">
            <a:off x="2682200" y="5433848"/>
            <a:ext cx="1231305" cy="1747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9CF99E-CF5D-4006-BA6D-081565B1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91" y="3116162"/>
            <a:ext cx="2977510" cy="21793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F0216-98A9-40B2-9891-940619FB9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19" y="2220608"/>
            <a:ext cx="2257636" cy="13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9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Требования к некоторым видам работ в Арктике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1F0EB0-5F9E-4C2E-BA49-197BEA9C5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86" y="1062182"/>
            <a:ext cx="7972627" cy="56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60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2381</Words>
  <Application>Microsoft Office PowerPoint</Application>
  <PresentationFormat>Широкоэкранный</PresentationFormat>
  <Paragraphs>440</Paragraphs>
  <Slides>47</Slides>
  <Notes>44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Roboto</vt:lpstr>
      <vt:lpstr>Times New Roman</vt:lpstr>
      <vt:lpstr>Wingdings</vt:lpstr>
      <vt:lpstr>Тема Office</vt:lpstr>
      <vt:lpstr>Проблемы координатных определений c использованием ГНСС в арктической зоне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Олег Евстафьев</cp:lastModifiedBy>
  <cp:revision>107</cp:revision>
  <dcterms:created xsi:type="dcterms:W3CDTF">2022-02-28T06:25:48Z</dcterms:created>
  <dcterms:modified xsi:type="dcterms:W3CDTF">2023-10-13T19:41:06Z</dcterms:modified>
</cp:coreProperties>
</file>