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00" r:id="rId4"/>
    <p:sldId id="303" r:id="rId5"/>
    <p:sldId id="305" r:id="rId6"/>
    <p:sldId id="306" r:id="rId7"/>
    <p:sldId id="307" r:id="rId8"/>
    <p:sldId id="301" r:id="rId9"/>
    <p:sldId id="308" r:id="rId10"/>
    <p:sldId id="309" r:id="rId11"/>
    <p:sldId id="310" r:id="rId12"/>
    <p:sldId id="311" r:id="rId13"/>
    <p:sldId id="312" r:id="rId14"/>
    <p:sldId id="313" r:id="rId15"/>
    <p:sldId id="296" r:id="rId16"/>
    <p:sldId id="314" r:id="rId17"/>
    <p:sldId id="302" r:id="rId1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00"/>
    <a:srgbClr val="F3FFF8"/>
    <a:srgbClr val="FFFFFF"/>
    <a:srgbClr val="00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982" autoAdjust="0"/>
  </p:normalViewPr>
  <p:slideViewPr>
    <p:cSldViewPr>
      <p:cViewPr varScale="1">
        <p:scale>
          <a:sx n="79" d="100"/>
          <a:sy n="79" d="100"/>
        </p:scale>
        <p:origin x="71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AEA9E9-C835-4A30-ACD5-60F7FD2B7186}" type="datetime1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3071F2-2FA2-4845-A5F5-DA217FAAB62A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2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331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023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 descr="Карта Азии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0141EB-53FC-478E-A1D5-A15A1725A023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5DA97E-7035-4060-99CA-98DB0E37AF64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4B9221-B893-40DC-9F90-29713AEC6148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6C5E6-3B89-4CF9-8BD1-C95C9B555C84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167-E0CA-458C-85CE-B3A6E3EB8A3D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B2FFE-A2BA-4B5C-AA72-ED09DA76069E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F11140-85AA-4890-AAA5-7967CA4D88FE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2A8DC-EDC1-4024-B33D-5CB5AD96B81E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CDDAA3-1BED-45B6-ADED-D45DCC4B0591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94CA1B-AE1C-4816-B8A2-B285BE98DB10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033C3A0-A329-4BE5-BEF1-123B2A29FC38}" type="datetime1">
              <a:rPr lang="ru-RU" noProof="0" smtClean="0"/>
              <a:t>16.10.2023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onsk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212" y="1556792"/>
            <a:ext cx="7653098" cy="2664296"/>
          </a:xfrm>
        </p:spPr>
        <p:txBody>
          <a:bodyPr rtlCol="0">
            <a:normAutofit fontScale="90000"/>
          </a:bodyPr>
          <a:lstStyle/>
          <a:p>
            <a:r>
              <a:rPr lang="ru-RU" sz="4000" dirty="0"/>
              <a:t>Проблемы и особенности выполнения геодезических работ с новыми координатами в местных системах</a:t>
            </a:r>
            <a:endParaRPr lang="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4212" y="5517232"/>
            <a:ext cx="7784338" cy="1224136"/>
          </a:xfrm>
          <a:solidFill>
            <a:schemeClr val="lt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r"/>
            <a:r>
              <a:rPr lang="ru-RU" sz="17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Аникин Александр Сергеевич</a:t>
            </a:r>
          </a:p>
          <a:p>
            <a:pPr algn="r"/>
            <a:r>
              <a:rPr lang="ru-RU" sz="14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заместитель директора по производству</a:t>
            </a:r>
            <a:endParaRPr lang="en-US" sz="1400" dirty="0">
              <a:solidFill>
                <a:schemeClr val="tx2"/>
              </a:solidFill>
              <a:latin typeface="Bahnschrift SemiLight" panose="020B0502040204020203" pitchFamily="34" charset="0"/>
            </a:endParaRPr>
          </a:p>
          <a:p>
            <a:pPr algn="r"/>
            <a:endParaRPr lang="en-US" sz="1400" dirty="0">
              <a:solidFill>
                <a:schemeClr val="tx2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14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16-18 </a:t>
            </a:r>
            <a:r>
              <a:rPr lang="ru-RU" sz="14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октября 2023 г., Сочи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III </a:t>
            </a:r>
            <a:r>
              <a:rPr lang="ru-RU" sz="14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Совместная международная научно-техническая конференция</a:t>
            </a:r>
          </a:p>
          <a:p>
            <a:pPr algn="r"/>
            <a:r>
              <a:rPr lang="ru-RU" sz="1400" dirty="0">
                <a:solidFill>
                  <a:srgbClr val="0051A2"/>
                </a:solidFill>
                <a:latin typeface="Bahnschrift SemiLight" panose="020B0502040204020203" pitchFamily="34" charset="0"/>
              </a:rPr>
              <a:t>Цифровая реальность: </a:t>
            </a:r>
            <a:r>
              <a:rPr lang="ru-RU" sz="14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Космические и пространственные данные, технологии обработки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24273-FA54-4E6D-93FA-BD96C5DC1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16632"/>
            <a:ext cx="4471969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D64F81-5BAF-49C8-B484-79A04CEF4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5" y="116632"/>
            <a:ext cx="3718148" cy="663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9220247" y="1268760"/>
            <a:ext cx="2808312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Новосиб.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область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Общая картина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94645A-C047-226F-7B3D-0FB71DDD4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4"/>
          <a:stretch/>
        </p:blipFill>
        <p:spPr>
          <a:xfrm>
            <a:off x="9235188" y="3789040"/>
            <a:ext cx="2808312" cy="2088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CB83C-BA13-B6CE-FC58-3DFEF3490B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92389" y="505434"/>
            <a:ext cx="8875328" cy="61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9220247" y="1268760"/>
            <a:ext cx="2808312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Томская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область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Общая картина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A802B-1004-0A94-043A-C1805F44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68" y="4127900"/>
            <a:ext cx="2666963" cy="1800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68ADD0-E695-791B-1C53-FD33C5C5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3800" r="11563" b="2751"/>
          <a:stretch/>
        </p:blipFill>
        <p:spPr>
          <a:xfrm>
            <a:off x="145325" y="160427"/>
            <a:ext cx="8816162" cy="65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9220247" y="1268760"/>
            <a:ext cx="2808312" cy="186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Томская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область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Частности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A802B-1004-0A94-043A-C1805F44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68" y="4127900"/>
            <a:ext cx="2666963" cy="1800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B2E64-2EF2-C245-5108-6E9C070DC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r="20616"/>
          <a:stretch/>
        </p:blipFill>
        <p:spPr>
          <a:xfrm>
            <a:off x="169394" y="99788"/>
            <a:ext cx="8577480" cy="66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7102524" y="1556792"/>
            <a:ext cx="4608512" cy="186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Кемеровская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область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Общая картина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62FD9-E869-E0BD-3331-F8B39AEC1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7"/>
          <a:stretch/>
        </p:blipFill>
        <p:spPr>
          <a:xfrm>
            <a:off x="68561" y="0"/>
            <a:ext cx="6361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6446523" y="908720"/>
            <a:ext cx="5472607" cy="186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Кемеровская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область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Частности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DCC03-D886-F1C9-9E76-11001B8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5"/>
          <a:stretch/>
        </p:blipFill>
        <p:spPr>
          <a:xfrm>
            <a:off x="-50725" y="14606"/>
            <a:ext cx="61451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E85D3E-0A76-E4AE-AD12-A1D6F5E47E18}"/>
              </a:ext>
            </a:extLst>
          </p:cNvPr>
          <p:cNvSpPr txBox="1"/>
          <p:nvPr/>
        </p:nvSpPr>
        <p:spPr>
          <a:xfrm>
            <a:off x="6446523" y="3068960"/>
            <a:ext cx="5472607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! Критично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 многих участках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для всех видов геодезических, картографических и кадастровых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5064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89DB7-985B-BBE5-320D-6DEBECFFD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49" y="50538"/>
            <a:ext cx="8928992" cy="759291"/>
          </a:xfrm>
        </p:spPr>
        <p:txBody>
          <a:bodyPr>
            <a:noAutofit/>
          </a:bodyPr>
          <a:lstStyle/>
          <a:p>
            <a:r>
              <a:rPr lang="ru-RU" sz="3600" dirty="0"/>
              <a:t>Что делать сейчас: предложения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BCE06-93E2-BA98-F707-B3C655060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11458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5AFFA2-A70D-8D53-8D56-8DD12F903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7" y="947931"/>
            <a:ext cx="3715788" cy="2281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342506-943C-3A0F-19F0-AE4BDD2F9ADB}"/>
              </a:ext>
            </a:extLst>
          </p:cNvPr>
          <p:cNvSpPr txBox="1"/>
          <p:nvPr/>
        </p:nvSpPr>
        <p:spPr>
          <a:xfrm>
            <a:off x="215308" y="3229503"/>
            <a:ext cx="3726797" cy="48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/>
              <a:t>Геодезисту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7F388-CD37-3908-6790-7D43B5947AF3}"/>
              </a:ext>
            </a:extLst>
          </p:cNvPr>
          <p:cNvSpPr txBox="1"/>
          <p:nvPr/>
        </p:nvSpPr>
        <p:spPr>
          <a:xfrm>
            <a:off x="237326" y="6327331"/>
            <a:ext cx="3715788" cy="480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err="1"/>
              <a:t>Кад</a:t>
            </a:r>
            <a:r>
              <a:rPr lang="ru-RU" sz="2800" b="1" dirty="0"/>
              <a:t>. инженеру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5880C7-6D14-9EAF-E5D3-8F67B1C0C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9017" r="-737" b="479"/>
          <a:stretch/>
        </p:blipFill>
        <p:spPr>
          <a:xfrm>
            <a:off x="226317" y="4077072"/>
            <a:ext cx="3729564" cy="2250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B7691A-3C83-ED26-5D23-A8FA0AA6AD7F}"/>
              </a:ext>
            </a:extLst>
          </p:cNvPr>
          <p:cNvSpPr txBox="1"/>
          <p:nvPr/>
        </p:nvSpPr>
        <p:spPr>
          <a:xfrm>
            <a:off x="4078187" y="947931"/>
            <a:ext cx="7920881" cy="1421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На район работ </a:t>
            </a:r>
            <a:r>
              <a:rPr lang="ru-RU" sz="2400" b="1" dirty="0"/>
              <a:t>выполнять анализ </a:t>
            </a:r>
            <a:r>
              <a:rPr lang="ru-RU" sz="2400" dirty="0"/>
              <a:t>изменений координат, и в зависимости от уровня изменений и требований к точности – </a:t>
            </a:r>
            <a:r>
              <a:rPr lang="ru-RU" sz="2400" b="1" dirty="0"/>
              <a:t>принимать решение об использовании/исключении пунктов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4919B-6869-5AB0-C393-1F59A1EE21EA}"/>
              </a:ext>
            </a:extLst>
          </p:cNvPr>
          <p:cNvSpPr txBox="1"/>
          <p:nvPr/>
        </p:nvSpPr>
        <p:spPr>
          <a:xfrm>
            <a:off x="4078187" y="2643403"/>
            <a:ext cx="7920881" cy="10895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ru-ru"/>
            </a:defPPr>
            <a:lvl1pPr>
              <a:lnSpc>
                <a:spcPct val="90000"/>
              </a:lnSpc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Для выполнения работ </a:t>
            </a:r>
            <a:r>
              <a:rPr lang="ru-RU" b="1" dirty="0"/>
              <a:t>заказывать как можно больше пунктов в МСК</a:t>
            </a:r>
            <a:r>
              <a:rPr lang="ru-RU" dirty="0"/>
              <a:t>, с «запасом» – на случай необходимости исключения части из них.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67C7E-FA8B-9985-FDCC-BA5FD061A071}"/>
              </a:ext>
            </a:extLst>
          </p:cNvPr>
          <p:cNvSpPr txBox="1"/>
          <p:nvPr/>
        </p:nvSpPr>
        <p:spPr>
          <a:xfrm>
            <a:off x="4078187" y="4014884"/>
            <a:ext cx="7920881" cy="1421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ru-ru"/>
            </a:defPPr>
            <a:lvl1pPr>
              <a:lnSpc>
                <a:spcPct val="90000"/>
              </a:lnSpc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Если позволяют условия (наличие спецчасти) – </a:t>
            </a:r>
            <a:r>
              <a:rPr lang="ru-RU" b="1" dirty="0"/>
              <a:t>делать запрос в ФФПД на пункты и в МСК               и в СК-42/СК-95 </a:t>
            </a:r>
            <a:r>
              <a:rPr lang="ru-RU" dirty="0"/>
              <a:t>– это позволит сделать анализ «сразу» для всего района работ</a:t>
            </a:r>
          </a:p>
        </p:txBody>
      </p:sp>
    </p:spTree>
    <p:extLst>
      <p:ext uri="{BB962C8B-B14F-4D97-AF65-F5344CB8AC3E}">
        <p14:creationId xmlns:p14="http://schemas.microsoft.com/office/powerpoint/2010/main" val="23580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89DB7-985B-BBE5-320D-6DEBECFFD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87" y="114589"/>
            <a:ext cx="8928992" cy="1099633"/>
          </a:xfrm>
        </p:spPr>
        <p:txBody>
          <a:bodyPr>
            <a:noAutofit/>
          </a:bodyPr>
          <a:lstStyle/>
          <a:p>
            <a:r>
              <a:rPr lang="ru-RU" sz="3600" dirty="0"/>
              <a:t>Что делать в целом:</a:t>
            </a:r>
            <a:br>
              <a:rPr lang="ru-RU" sz="3600" dirty="0"/>
            </a:br>
            <a:r>
              <a:rPr lang="ru-RU" sz="3600" dirty="0"/>
              <a:t>предложения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BCE06-93E2-BA98-F707-B3C655060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11458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B7691A-3C83-ED26-5D23-A8FA0AA6AD7F}"/>
              </a:ext>
            </a:extLst>
          </p:cNvPr>
          <p:cNvSpPr txBox="1"/>
          <p:nvPr/>
        </p:nvSpPr>
        <p:spPr>
          <a:xfrm>
            <a:off x="260054" y="1208989"/>
            <a:ext cx="11668711" cy="14219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 выписках</a:t>
            </a:r>
            <a:r>
              <a:rPr lang="ru-RU" sz="2400" dirty="0"/>
              <a:t> на пункты ГГС – </a:t>
            </a:r>
            <a:r>
              <a:rPr lang="ru-RU" sz="2400" b="1" dirty="0"/>
              <a:t>давать заявителям сведения о величинах изменений </a:t>
            </a:r>
            <a:r>
              <a:rPr lang="ru-RU" sz="2400" dirty="0"/>
              <a:t>(уточнений) координат, в виде ∆</a:t>
            </a:r>
            <a:r>
              <a:rPr lang="en-US" sz="2400" dirty="0"/>
              <a:t>x,</a:t>
            </a:r>
            <a:r>
              <a:rPr lang="ru-RU" sz="2400" dirty="0"/>
              <a:t> ∆</a:t>
            </a:r>
            <a:r>
              <a:rPr lang="en-US" sz="2400" dirty="0"/>
              <a:t>y – </a:t>
            </a:r>
            <a:r>
              <a:rPr lang="ru-RU" sz="2400" dirty="0"/>
              <a:t>это частично позволит избежать накопления выполняемых работ, которые будут не согласованы с ранее выполненными 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B3B14-693D-9443-73F0-C9DAE7DE2DA0}"/>
              </a:ext>
            </a:extLst>
          </p:cNvPr>
          <p:cNvSpPr txBox="1"/>
          <p:nvPr/>
        </p:nvSpPr>
        <p:spPr>
          <a:xfrm>
            <a:off x="245781" y="2805156"/>
            <a:ext cx="11668711" cy="1421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ru-ru"/>
            </a:defPPr>
            <a:lvl1pPr>
              <a:lnSpc>
                <a:spcPct val="90000"/>
              </a:lnSpc>
              <a:defRPr sz="2400" b="1"/>
            </a:lvl1pPr>
          </a:lstStyle>
          <a:p>
            <a:r>
              <a:rPr lang="ru-RU" dirty="0"/>
              <a:t>Довести до профессионального сообщества регламент/порядок работы </a:t>
            </a:r>
            <a:r>
              <a:rPr lang="ru-RU" b="0" dirty="0"/>
              <a:t>с уточнёнными координатами, в виде постановлений (федеральных или региональных), размещении информации на официальных открытых ресурсах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F6F1E-2128-C02D-345A-279E8A0B9ECD}"/>
              </a:ext>
            </a:extLst>
          </p:cNvPr>
          <p:cNvSpPr txBox="1"/>
          <p:nvPr/>
        </p:nvSpPr>
        <p:spPr>
          <a:xfrm>
            <a:off x="245781" y="4365104"/>
            <a:ext cx="11668711" cy="2419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ru-ru"/>
            </a:defPPr>
            <a:lvl1pPr>
              <a:lnSpc>
                <a:spcPct val="90000"/>
              </a:lnSpc>
              <a:defRPr sz="2400" b="1"/>
            </a:lvl1pPr>
          </a:lstStyle>
          <a:p>
            <a:r>
              <a:rPr lang="ru-RU" b="0" dirty="0"/>
              <a:t>Выполнить «доработку» каталогов:</a:t>
            </a:r>
          </a:p>
          <a:p>
            <a:r>
              <a:rPr lang="ru-RU" b="0" dirty="0"/>
              <a:t>- </a:t>
            </a:r>
            <a:r>
              <a:rPr lang="ru-RU" dirty="0"/>
              <a:t>выявить отдельные участки </a:t>
            </a:r>
            <a:r>
              <a:rPr lang="ru-RU" b="0" dirty="0"/>
              <a:t>(пункты), где изменения наиболее велики и неравномерны, </a:t>
            </a:r>
            <a:r>
              <a:rPr lang="ru-RU" dirty="0"/>
              <a:t>выполнить «доуравнивание» </a:t>
            </a:r>
            <a:r>
              <a:rPr lang="ru-RU" b="0" dirty="0"/>
              <a:t>отдельными  блоками, в том числе на основе спутниковых наблюдений в рамках ГК последних лет (особенно – в раках работ по ПВП)</a:t>
            </a:r>
          </a:p>
          <a:p>
            <a:r>
              <a:rPr lang="ru-RU" b="0" dirty="0"/>
              <a:t>-временно прекратить выдачу отдельных пунктов ГГС, до устранения на них недопустимых величин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12968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6020" y="2803565"/>
            <a:ext cx="7653098" cy="720080"/>
          </a:xfrm>
        </p:spPr>
        <p:txBody>
          <a:bodyPr rtlCol="0">
            <a:normAutofit/>
          </a:bodyPr>
          <a:lstStyle/>
          <a:p>
            <a:r>
              <a:rPr lang="ru-RU" sz="4000" dirty="0"/>
              <a:t>Спасибо за внимание!</a:t>
            </a:r>
            <a:endParaRPr lang="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2164" y="5373216"/>
            <a:ext cx="8216385" cy="1368152"/>
          </a:xfrm>
          <a:solidFill>
            <a:schemeClr val="lt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/>
            <a:r>
              <a:rPr lang="ru-RU" dirty="0">
                <a:solidFill>
                  <a:schemeClr val="tx2"/>
                </a:solidFill>
                <a:latin typeface="Bahnschrift SemiLight" panose="020B0502040204020203" pitchFamily="34" charset="0"/>
              </a:rPr>
              <a:t>Аникин Александр Сергеевич</a:t>
            </a:r>
          </a:p>
          <a:p>
            <a:pPr algn="r"/>
            <a:r>
              <a:rPr lang="ru-RU" sz="1800" dirty="0">
                <a:solidFill>
                  <a:schemeClr val="tx2"/>
                </a:solidFill>
                <a:latin typeface="Bahnschrift SemiLight" panose="020B0502040204020203" pitchFamily="34" charset="0"/>
              </a:rPr>
              <a:t>заместитель директора по производству</a:t>
            </a:r>
          </a:p>
          <a:p>
            <a:pPr algn="r"/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Bahnschrift SemiLight" panose="020B0502040204020203" pitchFamily="34" charset="0"/>
              </a:rPr>
              <a:t>Филиал «ПО Инжгеодезия» Акционерного Общества «Роскартография»</a:t>
            </a:r>
          </a:p>
          <a:p>
            <a:pPr algn="r"/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Bahnschrift SemiLight" panose="020B0502040204020203" pitchFamily="34" charset="0"/>
              </a:rPr>
              <a:t>г.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Bahnschrift SemiLight" panose="020B0502040204020203" pitchFamily="34" charset="0"/>
              </a:rPr>
              <a:t>Новосибирск, ул. Челюскинцев, 50</a:t>
            </a:r>
          </a:p>
          <a:p>
            <a:pPr algn="r"/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hnschrift SemiLigh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info@geonsk.ru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hnschrift SemiLight" panose="020B0502040204020203" pitchFamily="34" charset="0"/>
              </a:rPr>
              <a:t>; www.geonsk.ru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24273-FA54-4E6D-93FA-BD96C5DC1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16632"/>
            <a:ext cx="4471969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3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0A69-02A9-400E-E261-15747FE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116633"/>
            <a:ext cx="9753600" cy="792087"/>
          </a:xfrm>
        </p:spPr>
        <p:txBody>
          <a:bodyPr/>
          <a:lstStyle/>
          <a:p>
            <a:r>
              <a:rPr lang="ru-RU" dirty="0"/>
              <a:t>О местных СК, коротко: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7F046-CF79-4844-82A2-03B09552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6F0914-1574-363B-2A58-5BE52E5E7FD5}"/>
              </a:ext>
            </a:extLst>
          </p:cNvPr>
          <p:cNvSpPr txBox="1">
            <a:spLocks/>
          </p:cNvSpPr>
          <p:nvPr/>
        </p:nvSpPr>
        <p:spPr>
          <a:xfrm>
            <a:off x="1" y="6381328"/>
            <a:ext cx="12188824" cy="47667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50" dirty="0">
                <a:solidFill>
                  <a:schemeClr val="bg1">
                    <a:lumMod val="75000"/>
                  </a:schemeClr>
                </a:solidFill>
              </a:rPr>
              <a:t>Конференция:</a:t>
            </a:r>
            <a:br>
              <a:rPr lang="ru-RU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реальность.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Сочи. 16-18 октября 2023</a:t>
            </a:r>
            <a:endParaRPr lang="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E0D98-D790-4A36-AC7F-63B8C6508D7C}"/>
              </a:ext>
            </a:extLst>
          </p:cNvPr>
          <p:cNvSpPr txBox="1"/>
          <p:nvPr/>
        </p:nvSpPr>
        <p:spPr>
          <a:xfrm>
            <a:off x="295332" y="2860927"/>
            <a:ext cx="2073610" cy="108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 algn="ctr">
              <a:lnSpc>
                <a:spcPct val="900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МСК-ХХ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36C1D-5BBC-4CFC-B3B6-BDF24CD396E9}"/>
              </a:ext>
            </a:extLst>
          </p:cNvPr>
          <p:cNvSpPr txBox="1"/>
          <p:nvPr/>
        </p:nvSpPr>
        <p:spPr>
          <a:xfrm>
            <a:off x="3862164" y="2750127"/>
            <a:ext cx="771520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Ведётся Единый государственный реестр недвижимости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(в соответствии Федеральный закон от 13.07.2015 N 218-ФЗ 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«О государственной регистрации недвижимости»)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C8D6-69D0-4EC3-8449-193FC91923AA}"/>
              </a:ext>
            </a:extLst>
          </p:cNvPr>
          <p:cNvSpPr txBox="1"/>
          <p:nvPr/>
        </p:nvSpPr>
        <p:spPr>
          <a:xfrm>
            <a:off x="3862164" y="1189271"/>
            <a:ext cx="7715202" cy="10895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Создаётся и предоставляется ЕЭКО 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(в соответствии Приказом Росреестра от 05.04.2022 №П-0122 «Об утверждении требования к составу сведений ЕЭКО и требований к периодичности их обновления»)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40863-51BF-433D-8E29-543A98EC880A}"/>
              </a:ext>
            </a:extLst>
          </p:cNvPr>
          <p:cNvSpPr txBox="1"/>
          <p:nvPr/>
        </p:nvSpPr>
        <p:spPr>
          <a:xfrm>
            <a:off x="3862164" y="4446061"/>
            <a:ext cx="7715202" cy="15327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Выполняются геодезические, картографические, маркшейдерские работы, инженерные изыскания(не государственные)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(в соответствии с постановлениями об установлении / введении в действие местных СК в каждом из субъектов)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9F40BEA-3638-49A3-98AB-9F237EAA17D3}"/>
              </a:ext>
            </a:extLst>
          </p:cNvPr>
          <p:cNvSpPr/>
          <p:nvPr/>
        </p:nvSpPr>
        <p:spPr>
          <a:xfrm rot="19290202">
            <a:off x="2703067" y="2205873"/>
            <a:ext cx="1007427" cy="533001"/>
          </a:xfrm>
          <a:prstGeom prst="rightArrow">
            <a:avLst/>
          </a:prstGeom>
          <a:solidFill>
            <a:srgbClr val="00CC00">
              <a:alpha val="38039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0001FC5-A299-4BAF-8308-BA06392A17EC}"/>
              </a:ext>
            </a:extLst>
          </p:cNvPr>
          <p:cNvSpPr/>
          <p:nvPr/>
        </p:nvSpPr>
        <p:spPr>
          <a:xfrm>
            <a:off x="2702339" y="3162500"/>
            <a:ext cx="1007427" cy="533001"/>
          </a:xfrm>
          <a:prstGeom prst="rightArrow">
            <a:avLst/>
          </a:prstGeom>
          <a:solidFill>
            <a:srgbClr val="00CC00">
              <a:alpha val="38039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5909D01-61C3-4231-BAD3-E1C922CE7824}"/>
              </a:ext>
            </a:extLst>
          </p:cNvPr>
          <p:cNvSpPr/>
          <p:nvPr/>
        </p:nvSpPr>
        <p:spPr>
          <a:xfrm rot="1971904">
            <a:off x="2638338" y="4274721"/>
            <a:ext cx="1007427" cy="533001"/>
          </a:xfrm>
          <a:prstGeom prst="rightArrow">
            <a:avLst/>
          </a:prstGeom>
          <a:solidFill>
            <a:srgbClr val="00CC00">
              <a:alpha val="38039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258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0A69-02A9-400E-E261-15747FE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116633"/>
            <a:ext cx="9753600" cy="792087"/>
          </a:xfrm>
        </p:spPr>
        <p:txBody>
          <a:bodyPr/>
          <a:lstStyle/>
          <a:p>
            <a:r>
              <a:rPr lang="ru-RU" dirty="0"/>
              <a:t>МСК: Положение дел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7F046-CF79-4844-82A2-03B09552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6F0914-1574-363B-2A58-5BE52E5E7FD5}"/>
              </a:ext>
            </a:extLst>
          </p:cNvPr>
          <p:cNvSpPr txBox="1">
            <a:spLocks/>
          </p:cNvSpPr>
          <p:nvPr/>
        </p:nvSpPr>
        <p:spPr>
          <a:xfrm>
            <a:off x="1" y="6381328"/>
            <a:ext cx="12188824" cy="47667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50" dirty="0">
                <a:solidFill>
                  <a:schemeClr val="bg1">
                    <a:lumMod val="75000"/>
                  </a:schemeClr>
                </a:solidFill>
              </a:rPr>
              <a:t>Конференция:</a:t>
            </a:r>
            <a:br>
              <a:rPr lang="ru-RU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реальность.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Сочи. 16-18 октября 2023</a:t>
            </a:r>
            <a:endParaRPr lang="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E0D98-D790-4A36-AC7F-63B8C6508D7C}"/>
              </a:ext>
            </a:extLst>
          </p:cNvPr>
          <p:cNvSpPr txBox="1"/>
          <p:nvPr/>
        </p:nvSpPr>
        <p:spPr>
          <a:xfrm>
            <a:off x="76199" y="2884235"/>
            <a:ext cx="2494265" cy="108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МСК</a:t>
            </a:r>
          </a:p>
          <a:p>
            <a:pPr algn="ctr">
              <a:lnSpc>
                <a:spcPct val="90000"/>
              </a:lnSpc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36C1D-5BBC-4CFC-B3B6-BDF24CD396E9}"/>
              </a:ext>
            </a:extLst>
          </p:cNvPr>
          <p:cNvSpPr txBox="1"/>
          <p:nvPr/>
        </p:nvSpPr>
        <p:spPr>
          <a:xfrm>
            <a:off x="3862164" y="2750127"/>
            <a:ext cx="7715202" cy="15327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Они разные: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Большая часть МСК созданы на </a:t>
            </a:r>
            <a:r>
              <a:rPr lang="ru-RU" sz="1600" u="sng" dirty="0"/>
              <a:t>основе СК-42</a:t>
            </a:r>
            <a:r>
              <a:rPr lang="en-US" sz="1600" dirty="0"/>
              <a:t>;</a:t>
            </a:r>
            <a:endParaRPr lang="ru-RU" sz="1600" dirty="0"/>
          </a:p>
          <a:p>
            <a:pPr>
              <a:lnSpc>
                <a:spcPct val="90000"/>
              </a:lnSpc>
            </a:pPr>
            <a:r>
              <a:rPr lang="ru-RU" sz="1600" dirty="0"/>
              <a:t>Часть </a:t>
            </a:r>
            <a:r>
              <a:rPr lang="ru-RU" sz="1600" u="sng" dirty="0"/>
              <a:t>основаны на СК-95 </a:t>
            </a:r>
            <a:r>
              <a:rPr lang="ru-RU" sz="1600" dirty="0"/>
              <a:t>(Пример: Новосибирская, Тюменская обл., Дагестан, ..)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С 2020 года создаются на </a:t>
            </a:r>
            <a:r>
              <a:rPr lang="ru-RU" sz="1600" u="sng" dirty="0"/>
              <a:t>основе ГСК-2011</a:t>
            </a:r>
            <a:r>
              <a:rPr lang="ru-RU" sz="1600" dirty="0"/>
              <a:t>, в соответствии с Приказом Росреестра от 20.10.2023 №П-0387.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C8D6-69D0-4EC3-8449-193FC91923AA}"/>
              </a:ext>
            </a:extLst>
          </p:cNvPr>
          <p:cNvSpPr txBox="1"/>
          <p:nvPr/>
        </p:nvSpPr>
        <p:spPr>
          <a:xfrm>
            <a:off x="3862164" y="1189271"/>
            <a:ext cx="7715202" cy="1311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Созданы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В отношении 84 субъектов РФ, а так же на города Москва, Санкт-Петербург, Севастополь (по инф. </a:t>
            </a:r>
            <a:r>
              <a:rPr lang="en-US" sz="1600" dirty="0">
                <a:hlinkClick r:id="rId3"/>
              </a:rPr>
              <a:t>https://rosreestr.gov.ru</a:t>
            </a:r>
            <a:r>
              <a:rPr lang="ru-RU" sz="1600" dirty="0"/>
              <a:t>)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Созданы соответствующие каталоги координат пунктов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ГГС 1-4 классов в МСК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40863-51BF-433D-8E29-543A98EC880A}"/>
              </a:ext>
            </a:extLst>
          </p:cNvPr>
          <p:cNvSpPr txBox="1"/>
          <p:nvPr/>
        </p:nvSpPr>
        <p:spPr>
          <a:xfrm>
            <a:off x="3862164" y="4694993"/>
            <a:ext cx="7715202" cy="4247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6"/>
                </a:solidFill>
              </a:rPr>
              <a:t>Они меняются …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9F40BEA-3638-49A3-98AB-9F237EAA17D3}"/>
              </a:ext>
            </a:extLst>
          </p:cNvPr>
          <p:cNvSpPr/>
          <p:nvPr/>
        </p:nvSpPr>
        <p:spPr>
          <a:xfrm rot="19290202">
            <a:off x="2703067" y="2205873"/>
            <a:ext cx="1007427" cy="533001"/>
          </a:xfrm>
          <a:prstGeom prst="rightArrow">
            <a:avLst/>
          </a:prstGeom>
          <a:solidFill>
            <a:srgbClr val="00CC00">
              <a:alpha val="38039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0001FC5-A299-4BAF-8308-BA06392A17EC}"/>
              </a:ext>
            </a:extLst>
          </p:cNvPr>
          <p:cNvSpPr/>
          <p:nvPr/>
        </p:nvSpPr>
        <p:spPr>
          <a:xfrm>
            <a:off x="2702339" y="3162500"/>
            <a:ext cx="1007427" cy="533001"/>
          </a:xfrm>
          <a:prstGeom prst="rightArrow">
            <a:avLst/>
          </a:prstGeom>
          <a:solidFill>
            <a:srgbClr val="00CC00">
              <a:alpha val="38039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5909D01-61C3-4231-BAD3-E1C922CE7824}"/>
              </a:ext>
            </a:extLst>
          </p:cNvPr>
          <p:cNvSpPr/>
          <p:nvPr/>
        </p:nvSpPr>
        <p:spPr>
          <a:xfrm rot="1971904">
            <a:off x="2638338" y="4274721"/>
            <a:ext cx="1007427" cy="533001"/>
          </a:xfrm>
          <a:prstGeom prst="rightArrow">
            <a:avLst/>
          </a:prstGeom>
          <a:solidFill>
            <a:srgbClr val="00CC00">
              <a:alpha val="38039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33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0A69-02A9-400E-E261-15747FE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548680"/>
            <a:ext cx="9753600" cy="792087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координат</a:t>
            </a:r>
            <a:br>
              <a:rPr lang="ru-RU" dirty="0"/>
            </a:br>
            <a:r>
              <a:rPr lang="ru-RU" sz="3600" dirty="0"/>
              <a:t>(уточнение)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7F046-CF79-4844-82A2-03B09552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6F0914-1574-363B-2A58-5BE52E5E7FD5}"/>
              </a:ext>
            </a:extLst>
          </p:cNvPr>
          <p:cNvSpPr txBox="1">
            <a:spLocks/>
          </p:cNvSpPr>
          <p:nvPr/>
        </p:nvSpPr>
        <p:spPr>
          <a:xfrm>
            <a:off x="1" y="6381328"/>
            <a:ext cx="12188824" cy="47667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50" dirty="0">
                <a:solidFill>
                  <a:schemeClr val="bg1">
                    <a:lumMod val="75000"/>
                  </a:schemeClr>
                </a:solidFill>
              </a:rPr>
              <a:t>Конференция:</a:t>
            </a:r>
            <a:br>
              <a:rPr lang="ru-RU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реальность.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Сочи. 16-18 октября 2023</a:t>
            </a:r>
            <a:endParaRPr lang="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0BF98-EE1C-58BA-0342-D754F7BBF404}"/>
              </a:ext>
            </a:extLst>
          </p:cNvPr>
          <p:cNvSpPr txBox="1"/>
          <p:nvPr/>
        </p:nvSpPr>
        <p:spPr>
          <a:xfrm>
            <a:off x="378355" y="1545833"/>
            <a:ext cx="109006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С середины 2022 года координаты в МСК субъектов РФ выдаются заявителям</a:t>
            </a:r>
            <a:r>
              <a:rPr lang="en-US" sz="2400" dirty="0"/>
              <a:t> </a:t>
            </a:r>
            <a:r>
              <a:rPr lang="ru-RU" sz="2400" dirty="0"/>
              <a:t>из ФФПД </a:t>
            </a:r>
            <a:r>
              <a:rPr lang="ru-RU" sz="2400" u="sng" dirty="0"/>
              <a:t>УТОЧНЕННЫМИ</a:t>
            </a:r>
            <a:r>
              <a:rPr lang="ru-RU" sz="2400" dirty="0"/>
              <a:t> относительно ГСК-2011 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95C866C-720E-B130-F4E9-9DDAF2F17B94}"/>
              </a:ext>
            </a:extLst>
          </p:cNvPr>
          <p:cNvSpPr/>
          <p:nvPr/>
        </p:nvSpPr>
        <p:spPr>
          <a:xfrm rot="1996723">
            <a:off x="2743883" y="4113949"/>
            <a:ext cx="720080" cy="601032"/>
          </a:xfrm>
          <a:prstGeom prst="rightArrow">
            <a:avLst>
              <a:gd name="adj1" fmla="val 50000"/>
              <a:gd name="adj2" fmla="val 545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D578C-22A2-A441-849F-F417D6FB5657}"/>
              </a:ext>
            </a:extLst>
          </p:cNvPr>
          <p:cNvSpPr txBox="1"/>
          <p:nvPr/>
        </p:nvSpPr>
        <p:spPr>
          <a:xfrm>
            <a:off x="4222204" y="4371504"/>
            <a:ext cx="1080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стало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C9AB85C-C916-5086-A590-DA049A948848}"/>
              </a:ext>
            </a:extLst>
          </p:cNvPr>
          <p:cNvCxnSpPr/>
          <p:nvPr/>
        </p:nvCxnSpPr>
        <p:spPr>
          <a:xfrm flipV="1">
            <a:off x="513792" y="2740487"/>
            <a:ext cx="0" cy="32808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F258BE9-3225-4293-836C-1E5666E305C3}"/>
              </a:ext>
            </a:extLst>
          </p:cNvPr>
          <p:cNvCxnSpPr/>
          <p:nvPr/>
        </p:nvCxnSpPr>
        <p:spPr>
          <a:xfrm>
            <a:off x="513792" y="6021288"/>
            <a:ext cx="475252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18FD0F-E82A-21E6-2BBC-0AB621EE1E69}"/>
              </a:ext>
            </a:extLst>
          </p:cNvPr>
          <p:cNvSpPr txBox="1"/>
          <p:nvPr/>
        </p:nvSpPr>
        <p:spPr>
          <a:xfrm>
            <a:off x="225760" y="2601046"/>
            <a:ext cx="1080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340EF1-D27A-A9F7-BC8B-013EAF664525}"/>
              </a:ext>
            </a:extLst>
          </p:cNvPr>
          <p:cNvSpPr txBox="1"/>
          <p:nvPr/>
        </p:nvSpPr>
        <p:spPr>
          <a:xfrm>
            <a:off x="4762264" y="5555270"/>
            <a:ext cx="1080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Y</a:t>
            </a:r>
            <a:endParaRPr lang="ru-RU" sz="240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33903CD-86C9-973E-FE19-49DB79AD7307}"/>
              </a:ext>
            </a:extLst>
          </p:cNvPr>
          <p:cNvCxnSpPr>
            <a:cxnSpLocks/>
          </p:cNvCxnSpPr>
          <p:nvPr/>
        </p:nvCxnSpPr>
        <p:spPr>
          <a:xfrm>
            <a:off x="504781" y="3645024"/>
            <a:ext cx="1477821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C9BEA6D-4F56-87C7-FC64-E6BF0AE6EE7D}"/>
              </a:ext>
            </a:extLst>
          </p:cNvPr>
          <p:cNvCxnSpPr>
            <a:cxnSpLocks/>
          </p:cNvCxnSpPr>
          <p:nvPr/>
        </p:nvCxnSpPr>
        <p:spPr>
          <a:xfrm>
            <a:off x="513792" y="4863259"/>
            <a:ext cx="3348372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ED4C318-2E06-CAE7-C4A7-207AA1FD12B2}"/>
              </a:ext>
            </a:extLst>
          </p:cNvPr>
          <p:cNvCxnSpPr>
            <a:cxnSpLocks/>
          </p:cNvCxnSpPr>
          <p:nvPr/>
        </p:nvCxnSpPr>
        <p:spPr>
          <a:xfrm>
            <a:off x="1978302" y="3645024"/>
            <a:ext cx="11654" cy="2376264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7D0B3A8-FE0A-EB64-29B9-3BD8A94032C8}"/>
              </a:ext>
            </a:extLst>
          </p:cNvPr>
          <p:cNvCxnSpPr>
            <a:cxnSpLocks/>
          </p:cNvCxnSpPr>
          <p:nvPr/>
        </p:nvCxnSpPr>
        <p:spPr>
          <a:xfrm>
            <a:off x="3850510" y="4893362"/>
            <a:ext cx="11654" cy="112202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A1968E-033B-AA77-E42C-7D476BCC54AC}"/>
              </a:ext>
            </a:extLst>
          </p:cNvPr>
          <p:cNvSpPr txBox="1"/>
          <p:nvPr/>
        </p:nvSpPr>
        <p:spPr>
          <a:xfrm>
            <a:off x="2317656" y="3280671"/>
            <a:ext cx="1080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было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16C4C845-58DF-A755-9045-343F226C1208}"/>
              </a:ext>
            </a:extLst>
          </p:cNvPr>
          <p:cNvSpPr/>
          <p:nvPr/>
        </p:nvSpPr>
        <p:spPr>
          <a:xfrm>
            <a:off x="1341884" y="2924944"/>
            <a:ext cx="1296144" cy="1152128"/>
          </a:xfrm>
          <a:prstGeom prst="triangle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B2E6A3FD-616F-4B0D-C665-7377B0B7E575}"/>
              </a:ext>
            </a:extLst>
          </p:cNvPr>
          <p:cNvSpPr/>
          <p:nvPr/>
        </p:nvSpPr>
        <p:spPr>
          <a:xfrm>
            <a:off x="3214092" y="4078848"/>
            <a:ext cx="1296144" cy="1152128"/>
          </a:xfrm>
          <a:prstGeom prst="triangle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56817D-21AA-652B-1F4B-59F01F808827}"/>
              </a:ext>
            </a:extLst>
          </p:cNvPr>
          <p:cNvSpPr txBox="1"/>
          <p:nvPr/>
        </p:nvSpPr>
        <p:spPr>
          <a:xfrm>
            <a:off x="6166420" y="2601046"/>
            <a:ext cx="50405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Информация о том, что координаты стали «другими»,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дана в следующих источниках: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DC0815-58C1-6B4D-0E5A-00376730C199}"/>
              </a:ext>
            </a:extLst>
          </p:cNvPr>
          <p:cNvSpPr txBox="1"/>
          <p:nvPr/>
        </p:nvSpPr>
        <p:spPr>
          <a:xfrm>
            <a:off x="5855693" y="3809529"/>
            <a:ext cx="6093104" cy="757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размещена на официальном сайте: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https://rosreestr.gov.ru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E63FF-4891-45B3-C897-D23E991F652D}"/>
              </a:ext>
            </a:extLst>
          </p:cNvPr>
          <p:cNvSpPr txBox="1"/>
          <p:nvPr/>
        </p:nvSpPr>
        <p:spPr>
          <a:xfrm>
            <a:off x="5855693" y="4764895"/>
            <a:ext cx="6093104" cy="14219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некоторых выписках </a:t>
            </a:r>
            <a:r>
              <a:rPr lang="ru-RU" sz="2400" dirty="0"/>
              <a:t>о пунктах ГГС, так и указано: «уточнённые»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(а в некоторых – не указано, но они всё равно – уточнённые)</a:t>
            </a:r>
          </a:p>
        </p:txBody>
      </p:sp>
    </p:spTree>
    <p:extLst>
      <p:ext uri="{BB962C8B-B14F-4D97-AF65-F5344CB8AC3E}">
        <p14:creationId xmlns:p14="http://schemas.microsoft.com/office/powerpoint/2010/main" val="26067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0A69-02A9-400E-E261-15747FE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548680"/>
            <a:ext cx="9753600" cy="792087"/>
          </a:xfrm>
        </p:spPr>
        <p:txBody>
          <a:bodyPr>
            <a:normAutofit/>
          </a:bodyPr>
          <a:lstStyle/>
          <a:p>
            <a:r>
              <a:rPr lang="ru-RU" dirty="0"/>
              <a:t>На что это влияет 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7F046-CF79-4844-82A2-03B09552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6F0914-1574-363B-2A58-5BE52E5E7FD5}"/>
              </a:ext>
            </a:extLst>
          </p:cNvPr>
          <p:cNvSpPr txBox="1">
            <a:spLocks/>
          </p:cNvSpPr>
          <p:nvPr/>
        </p:nvSpPr>
        <p:spPr>
          <a:xfrm>
            <a:off x="1" y="6381328"/>
            <a:ext cx="12188824" cy="47667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50" dirty="0">
                <a:solidFill>
                  <a:schemeClr val="bg1">
                    <a:lumMod val="75000"/>
                  </a:schemeClr>
                </a:solidFill>
              </a:rPr>
              <a:t>Конференция:</a:t>
            </a:r>
            <a:br>
              <a:rPr lang="ru-RU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реальность.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Сочи. 16-18 октября 2023</a:t>
            </a:r>
            <a:endParaRPr lang="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E7479B9-8987-2949-CC81-53CD3E66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62516"/>
              </p:ext>
            </p:extLst>
          </p:nvPr>
        </p:nvGraphicFramePr>
        <p:xfrm>
          <a:off x="261764" y="1636007"/>
          <a:ext cx="11781732" cy="423327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5353767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428038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753638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1403709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45350494"/>
                    </a:ext>
                  </a:extLst>
                </a:gridCol>
                <a:gridCol w="1628604">
                  <a:extLst>
                    <a:ext uri="{9D8B030D-6E8A-4147-A177-3AD203B41FA5}">
                      <a16:colId xmlns:a16="http://schemas.microsoft.com/office/drawing/2014/main" val="2834249827"/>
                    </a:ext>
                  </a:extLst>
                </a:gridCol>
              </a:tblGrid>
              <a:tr h="5701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Виды работ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Критичность </a:t>
                      </a:r>
                      <a:r>
                        <a:rPr lang="ru-RU" u="sng" dirty="0"/>
                        <a:t>изменения</a:t>
                      </a:r>
                      <a:r>
                        <a:rPr lang="ru-RU" dirty="0"/>
                        <a:t> координат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426338"/>
                  </a:ext>
                </a:extLst>
              </a:tr>
              <a:tr h="6046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0-10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10-20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20-40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– 100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более 1 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76752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/>
                        <a:t>Кадастровые: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346799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земли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86433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земли с/х </a:t>
                      </a:r>
                      <a:r>
                        <a:rPr lang="ru-RU" sz="2000" dirty="0" err="1"/>
                        <a:t>назнач</a:t>
                      </a:r>
                      <a:r>
                        <a:rPr lang="ru-RU" sz="2000" dirty="0"/>
                        <a:t>., «дачи»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87312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земли </a:t>
                      </a:r>
                      <a:r>
                        <a:rPr lang="ru-RU" dirty="0" err="1"/>
                        <a:t>пром</a:t>
                      </a:r>
                      <a:r>
                        <a:rPr lang="ru-RU" dirty="0"/>
                        <a:t>., трансп., энергетики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иногда критично</a:t>
                      </a:r>
                    </a:p>
                  </a:txBody>
                  <a:tcPr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63835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земли с/х назначения, лесфонд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</a:t>
                      </a:r>
                    </a:p>
                    <a:p>
                      <a:pPr algn="ctr"/>
                      <a:r>
                        <a:rPr lang="ru-RU" sz="1600" dirty="0"/>
                        <a:t>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3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0A69-02A9-400E-E261-15747FE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548680"/>
            <a:ext cx="9753600" cy="792087"/>
          </a:xfrm>
        </p:spPr>
        <p:txBody>
          <a:bodyPr>
            <a:normAutofit/>
          </a:bodyPr>
          <a:lstStyle/>
          <a:p>
            <a:r>
              <a:rPr lang="ru-RU" dirty="0"/>
              <a:t>На что это влияет 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7F046-CF79-4844-82A2-03B095529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6F0914-1574-363B-2A58-5BE52E5E7FD5}"/>
              </a:ext>
            </a:extLst>
          </p:cNvPr>
          <p:cNvSpPr txBox="1">
            <a:spLocks/>
          </p:cNvSpPr>
          <p:nvPr/>
        </p:nvSpPr>
        <p:spPr>
          <a:xfrm>
            <a:off x="1" y="6381328"/>
            <a:ext cx="12188824" cy="47667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50" dirty="0">
                <a:solidFill>
                  <a:schemeClr val="bg1">
                    <a:lumMod val="75000"/>
                  </a:schemeClr>
                </a:solidFill>
              </a:rPr>
              <a:t>Конференция:</a:t>
            </a:r>
            <a:br>
              <a:rPr lang="ru-RU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реальность.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Сочи. 16-18 октября 2023</a:t>
            </a:r>
            <a:endParaRPr lang="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E7479B9-8987-2949-CC81-53CD3E66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12305"/>
              </p:ext>
            </p:extLst>
          </p:nvPr>
        </p:nvGraphicFramePr>
        <p:xfrm>
          <a:off x="260861" y="1491932"/>
          <a:ext cx="11781732" cy="481738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5353767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428038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753638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1403709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45350494"/>
                    </a:ext>
                  </a:extLst>
                </a:gridCol>
                <a:gridCol w="1628604">
                  <a:extLst>
                    <a:ext uri="{9D8B030D-6E8A-4147-A177-3AD203B41FA5}">
                      <a16:colId xmlns:a16="http://schemas.microsoft.com/office/drawing/2014/main" val="2834249827"/>
                    </a:ext>
                  </a:extLst>
                </a:gridCol>
              </a:tblGrid>
              <a:tr h="5701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Виды работ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Критичность </a:t>
                      </a:r>
                      <a:r>
                        <a:rPr lang="ru-RU" u="sng" dirty="0"/>
                        <a:t>изменения</a:t>
                      </a:r>
                      <a:r>
                        <a:rPr lang="ru-RU" dirty="0"/>
                        <a:t> координат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426338"/>
                  </a:ext>
                </a:extLst>
              </a:tr>
              <a:tr h="6046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0-10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10-20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20-40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– 100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более 1 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76752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/>
                        <a:t>Геодезические/</a:t>
                      </a:r>
                    </a:p>
                    <a:p>
                      <a:pPr algn="l"/>
                      <a:r>
                        <a:rPr lang="ru-RU" sz="2400" u="sng" dirty="0"/>
                        <a:t>Картографические,</a:t>
                      </a:r>
                    </a:p>
                    <a:p>
                      <a:pPr algn="l"/>
                      <a:r>
                        <a:rPr lang="ru-RU" sz="2400" u="sng" dirty="0"/>
                        <a:t>Фотограмметрические: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346799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Масштаб 1:500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</a:t>
                      </a:r>
                      <a:r>
                        <a:rPr lang="ru-RU" sz="1800" dirty="0"/>
                        <a:t>на грани</a:t>
                      </a:r>
                      <a:r>
                        <a:rPr lang="ru-RU" sz="1600" dirty="0"/>
                        <a:t>»</a:t>
                      </a:r>
                    </a:p>
                  </a:txBody>
                  <a:tcPr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критично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86433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Масштаб 1:1 000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</a:t>
                      </a:r>
                      <a:r>
                        <a:rPr lang="ru-RU" sz="1600" dirty="0"/>
                        <a:t>на грани</a:t>
                      </a:r>
                      <a:r>
                        <a:rPr lang="ru-RU" sz="1400" dirty="0"/>
                        <a:t>»</a:t>
                      </a:r>
                    </a:p>
                  </a:txBody>
                  <a:tcPr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87312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Масштаб 1:2 000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</a:t>
                      </a:r>
                      <a:r>
                        <a:rPr lang="ru-RU" sz="1600" dirty="0"/>
                        <a:t>на грани</a:t>
                      </a:r>
                      <a:r>
                        <a:rPr lang="ru-RU" sz="1400" dirty="0"/>
                        <a:t>»</a:t>
                      </a:r>
                    </a:p>
                  </a:txBody>
                  <a:tcPr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63835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Масштаб 1:5 000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критично</a:t>
                      </a: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</a:t>
                      </a:r>
                      <a:r>
                        <a:rPr lang="ru-RU" sz="1600" dirty="0"/>
                        <a:t>на грани</a:t>
                      </a:r>
                      <a:r>
                        <a:rPr lang="ru-RU" sz="1400" dirty="0"/>
                        <a:t>»</a:t>
                      </a:r>
                    </a:p>
                  </a:txBody>
                  <a:tcPr anchor="ctr"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</a:t>
                      </a:r>
                    </a:p>
                  </a:txBody>
                  <a:tcPr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0A69-02A9-400E-E261-15747FE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216022"/>
            <a:ext cx="9753600" cy="792087"/>
          </a:xfrm>
        </p:spPr>
        <p:txBody>
          <a:bodyPr>
            <a:normAutofit/>
          </a:bodyPr>
          <a:lstStyle/>
          <a:p>
            <a:r>
              <a:rPr lang="ru-RU" dirty="0"/>
              <a:t>Анализ на примерах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7F046-CF79-4844-82A2-03B095529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6F0914-1574-363B-2A58-5BE52E5E7FD5}"/>
              </a:ext>
            </a:extLst>
          </p:cNvPr>
          <p:cNvSpPr txBox="1">
            <a:spLocks/>
          </p:cNvSpPr>
          <p:nvPr/>
        </p:nvSpPr>
        <p:spPr>
          <a:xfrm>
            <a:off x="1" y="6381328"/>
            <a:ext cx="12188824" cy="47667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050" dirty="0">
                <a:solidFill>
                  <a:schemeClr val="bg1">
                    <a:lumMod val="75000"/>
                  </a:schemeClr>
                </a:solidFill>
              </a:rPr>
              <a:t>Конференция:</a:t>
            </a:r>
            <a:br>
              <a:rPr lang="ru-RU" sz="105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реальность.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Сочи. 16-18 октября 2023</a:t>
            </a:r>
            <a:endParaRPr lang="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961B75B-B594-44AD-0A8F-0737728A6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81049"/>
              </p:ext>
            </p:extLst>
          </p:nvPr>
        </p:nvGraphicFramePr>
        <p:xfrm>
          <a:off x="245088" y="2122765"/>
          <a:ext cx="11521280" cy="366040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001452">
                  <a:extLst>
                    <a:ext uri="{9D8B030D-6E8A-4147-A177-3AD203B41FA5}">
                      <a16:colId xmlns:a16="http://schemas.microsoft.com/office/drawing/2014/main" val="1049348467"/>
                    </a:ext>
                  </a:extLst>
                </a:gridCol>
                <a:gridCol w="4519828">
                  <a:extLst>
                    <a:ext uri="{9D8B030D-6E8A-4147-A177-3AD203B41FA5}">
                      <a16:colId xmlns:a16="http://schemas.microsoft.com/office/drawing/2014/main" val="1019660974"/>
                    </a:ext>
                  </a:extLst>
                </a:gridCol>
              </a:tblGrid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Субъект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пунктов ГГС </a:t>
                      </a:r>
                    </a:p>
                    <a:p>
                      <a:pPr algn="ctr"/>
                      <a:r>
                        <a:rPr lang="ru-RU" dirty="0"/>
                        <a:t>(в основном 1-3 </a:t>
                      </a:r>
                      <a:r>
                        <a:rPr lang="ru-RU" dirty="0" err="1"/>
                        <a:t>кл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097405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400" dirty="0"/>
                        <a:t>Алтайский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73151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400" dirty="0"/>
                        <a:t>Новосибирская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144210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400" dirty="0"/>
                        <a:t>Кемеровская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63729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r>
                        <a:rPr lang="ru-RU" sz="2400" dirty="0"/>
                        <a:t>Томская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4328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4B5E2A-66BD-1313-E08B-EA3A41F44F02}"/>
              </a:ext>
            </a:extLst>
          </p:cNvPr>
          <p:cNvSpPr txBox="1"/>
          <p:nvPr/>
        </p:nvSpPr>
        <p:spPr>
          <a:xfrm>
            <a:off x="117748" y="1186872"/>
            <a:ext cx="1126370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Выполнен анализ изменений координат в 4-х субъектах. Координаты получены в рамках выполнения ГК по созданию ЕЭКО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10066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3" y="37259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249147-97CF-B59E-79A6-A55157B1E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5794"/>
          <a:stretch/>
        </p:blipFill>
        <p:spPr>
          <a:xfrm>
            <a:off x="160265" y="162953"/>
            <a:ext cx="8925351" cy="6532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CD0AA-228C-3E81-81A3-D14C1EF42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33" y="4941168"/>
            <a:ext cx="2916005" cy="1584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9220247" y="1268760"/>
            <a:ext cx="2808312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Алтайский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край: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Общая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20702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7DFBF4-1EE5-779E-1B39-9936CEFC6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21" y="-7687"/>
            <a:ext cx="3103817" cy="6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CD0AA-228C-3E81-81A3-D14C1EF42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33" y="4941168"/>
            <a:ext cx="2916005" cy="1584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40EF3A-8A84-4C0B-4F5B-41E1C55AE4D2}"/>
              </a:ext>
            </a:extLst>
          </p:cNvPr>
          <p:cNvSpPr txBox="1"/>
          <p:nvPr/>
        </p:nvSpPr>
        <p:spPr>
          <a:xfrm>
            <a:off x="9220247" y="1268760"/>
            <a:ext cx="2808312" cy="186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Алтайский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край: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Частности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C109C8-5C15-4698-0C30-2F3D93C47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r="21102" b="2516"/>
          <a:stretch/>
        </p:blipFill>
        <p:spPr>
          <a:xfrm>
            <a:off x="125187" y="116632"/>
            <a:ext cx="864771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зия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938_TF02804867" id="{C6DE1CB3-A18A-42FC-BC01-60EAFC9D7D0B}" vid="{0BFC4743-C2CA-4F4C-B298-0A4021771E8E}"/>
    </a:ext>
  </a:extLst>
</a:theme>
</file>

<file path=ppt/theme/theme2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13013</TotalTime>
  <Words>896</Words>
  <Application>Microsoft Office PowerPoint</Application>
  <PresentationFormat>Произвольный</PresentationFormat>
  <Paragraphs>181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Bahnschrift SemiLight</vt:lpstr>
      <vt:lpstr>Century Gothic</vt:lpstr>
      <vt:lpstr>Азия 16 x 9</vt:lpstr>
      <vt:lpstr>Проблемы и особенности выполнения геодезических работ с новыми координатами в местных системах</vt:lpstr>
      <vt:lpstr>О местных СК, коротко:</vt:lpstr>
      <vt:lpstr>МСК: Положение дел</vt:lpstr>
      <vt:lpstr>Изменения координат (уточнение)</vt:lpstr>
      <vt:lpstr>На что это влияет ?</vt:lpstr>
      <vt:lpstr>На что это влияет ?</vt:lpstr>
      <vt:lpstr>Анализ на примерах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 сейчас: предложения</vt:lpstr>
      <vt:lpstr>Что делать в целом: предложения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источников ошибок при выполнении кадастровых работ с применением беспилотного летательного аппарата</dc:title>
  <dc:creator>Аникин Александр Сергеевич</dc:creator>
  <cp:lastModifiedBy>Анна Аникина</cp:lastModifiedBy>
  <cp:revision>126</cp:revision>
  <dcterms:created xsi:type="dcterms:W3CDTF">2023-05-13T03:11:49Z</dcterms:created>
  <dcterms:modified xsi:type="dcterms:W3CDTF">2023-10-16T04:51:43Z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