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19"/>
  </p:notesMasterIdLst>
  <p:sldIdLst>
    <p:sldId id="322" r:id="rId3"/>
    <p:sldId id="259" r:id="rId4"/>
    <p:sldId id="263" r:id="rId5"/>
    <p:sldId id="280" r:id="rId6"/>
    <p:sldId id="281" r:id="rId7"/>
    <p:sldId id="282" r:id="rId8"/>
    <p:sldId id="264" r:id="rId9"/>
    <p:sldId id="283" r:id="rId10"/>
    <p:sldId id="284" r:id="rId11"/>
    <p:sldId id="323" r:id="rId12"/>
    <p:sldId id="268" r:id="rId13"/>
    <p:sldId id="278" r:id="rId14"/>
    <p:sldId id="285" r:id="rId15"/>
    <p:sldId id="286" r:id="rId16"/>
    <p:sldId id="274" r:id="rId17"/>
    <p:sldId id="271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FDE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162" d="100"/>
          <a:sy n="162" d="100"/>
        </p:scale>
        <p:origin x="144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7AA76-E94D-4035-A017-C47569FA3EF1}" type="datetimeFigureOut">
              <a:rPr lang="ru-RU" smtClean="0"/>
              <a:pPr/>
              <a:t>13.10.2023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9BF14-C9FF-462F-B3B9-3329583B67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1E459-F4D1-E744-BE6C-E5E5FD22200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89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40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291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9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920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79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E1E459-F4D1-E744-BE6C-E5E5FD2220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621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300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601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81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20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85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25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82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436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99A346-126E-C87F-21E1-4FDFA812B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33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968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532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317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73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080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883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4282" y="228584"/>
            <a:ext cx="5457836" cy="414340"/>
          </a:xfrm>
        </p:spPr>
        <p:txBody>
          <a:bodyPr/>
          <a:lstStyle>
            <a:lvl1pPr>
              <a:defRPr sz="2400" baseline="0">
                <a:solidFill>
                  <a:srgbClr val="418FDE"/>
                </a:solidFill>
              </a:defRPr>
            </a:lvl1pPr>
          </a:lstStyle>
          <a:p>
            <a:r>
              <a:rPr lang="ru-RU"/>
              <a:t>Название слайда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3966" y="4798236"/>
            <a:ext cx="35719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418FDE"/>
                </a:solidFill>
                <a:latin typeface="TT Firs Neue" pitchFamily="2" charset="-52"/>
              </a:defRPr>
            </a:lvl1pPr>
          </a:lstStyle>
          <a:p>
            <a:fld id="{098EBDEB-2D3D-4550-A7C8-3F10F3D998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43966" y="4798236"/>
            <a:ext cx="357190" cy="27384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418FDE"/>
                </a:solidFill>
                <a:latin typeface="TT Firs Neue" pitchFamily="2" charset="-52"/>
              </a:defRPr>
            </a:lvl1pPr>
          </a:lstStyle>
          <a:p>
            <a:fld id="{098EBDEB-2D3D-4550-A7C8-3F10F3D998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14282" y="228584"/>
            <a:ext cx="5457836" cy="414340"/>
          </a:xfrm>
        </p:spPr>
        <p:txBody>
          <a:bodyPr/>
          <a:lstStyle>
            <a:lvl1pPr>
              <a:defRPr sz="2400" baseline="0">
                <a:solidFill>
                  <a:srgbClr val="418FDE"/>
                </a:solidFill>
              </a:defRPr>
            </a:lvl1pPr>
          </a:lstStyle>
          <a:p>
            <a:r>
              <a:rPr lang="ru-RU"/>
              <a:t>Название слайда</a:t>
            </a: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2000246"/>
            <a:ext cx="4543428" cy="365507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16C6F7-E204-16A0-C356-C7FAB98F25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322" y="3067582"/>
            <a:ext cx="8425355" cy="910288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F675E2-CC6B-9843-85F5-53BB779C51E1}"/>
              </a:ext>
            </a:extLst>
          </p:cNvPr>
          <p:cNvSpPr/>
          <p:nvPr/>
        </p:nvSpPr>
        <p:spPr>
          <a:xfrm>
            <a:off x="270018" y="270000"/>
            <a:ext cx="8604110" cy="46035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CA8710-57B3-5A4F-9815-421AF9DADB19}"/>
              </a:ext>
            </a:extLst>
          </p:cNvPr>
          <p:cNvSpPr/>
          <p:nvPr/>
        </p:nvSpPr>
        <p:spPr>
          <a:xfrm>
            <a:off x="269873" y="3900627"/>
            <a:ext cx="4301044" cy="972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4E77785-1F59-1E4F-929F-963A5E4755BE}"/>
              </a:ext>
            </a:extLst>
          </p:cNvPr>
          <p:cNvSpPr/>
          <p:nvPr/>
        </p:nvSpPr>
        <p:spPr>
          <a:xfrm>
            <a:off x="229443" y="22950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072B4-A5F0-9149-89BE-607851BA4D8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4572073" y="270000"/>
            <a:ext cx="0" cy="46035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BDA2BD7-FA02-8947-A191-DDD100F604C5}"/>
              </a:ext>
            </a:extLst>
          </p:cNvPr>
          <p:cNvSpPr/>
          <p:nvPr/>
        </p:nvSpPr>
        <p:spPr>
          <a:xfrm>
            <a:off x="8833480" y="22950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8FF613-DCF9-B34E-9BC1-385ED94897B2}"/>
              </a:ext>
            </a:extLst>
          </p:cNvPr>
          <p:cNvSpPr/>
          <p:nvPr/>
        </p:nvSpPr>
        <p:spPr>
          <a:xfrm>
            <a:off x="4531498" y="483300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C5567A0-E6DF-024A-95FF-2F9B9B18615D}"/>
              </a:ext>
            </a:extLst>
          </p:cNvPr>
          <p:cNvSpPr/>
          <p:nvPr/>
        </p:nvSpPr>
        <p:spPr>
          <a:xfrm>
            <a:off x="228508" y="482815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DA926F-DC17-4F43-B425-63951F1FBE6D}"/>
              </a:ext>
            </a:extLst>
          </p:cNvPr>
          <p:cNvSpPr/>
          <p:nvPr/>
        </p:nvSpPr>
        <p:spPr>
          <a:xfrm>
            <a:off x="13398615" y="6586109"/>
            <a:ext cx="94506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52EFDE-A6E9-4A41-A051-6C9C5D626D07}"/>
              </a:ext>
            </a:extLst>
          </p:cNvPr>
          <p:cNvSpPr txBox="1"/>
          <p:nvPr/>
        </p:nvSpPr>
        <p:spPr>
          <a:xfrm>
            <a:off x="514384" y="428519"/>
            <a:ext cx="1669883" cy="24237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975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«РАКУРС»</a:t>
            </a:r>
            <a:endParaRPr lang="x-none" sz="975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039D6-0944-944C-A206-FC9BA5734421}"/>
              </a:ext>
            </a:extLst>
          </p:cNvPr>
          <p:cNvSpPr/>
          <p:nvPr/>
        </p:nvSpPr>
        <p:spPr>
          <a:xfrm>
            <a:off x="269873" y="2927936"/>
            <a:ext cx="4301044" cy="972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A3939E-EE52-1F43-91B8-54E43992D4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6929" y="3116914"/>
            <a:ext cx="2967230" cy="73930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342883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  <a:endParaRPr lang="x-none" dirty="0"/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39694A16-41B7-264E-9180-DF78D837E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6928" y="1784614"/>
            <a:ext cx="2914839" cy="1017073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3600"/>
              </a:lnSpc>
              <a:spcBef>
                <a:spcPts val="0"/>
              </a:spcBef>
              <a:buNone/>
              <a:defRPr sz="3450">
                <a:solidFill>
                  <a:srgbClr val="2F8FFE"/>
                </a:solidFill>
              </a:defRPr>
            </a:lvl1pPr>
            <a:lvl2pPr marL="342883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endParaRPr lang="x-none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B281999-0CE5-B04D-A5CC-0B119D0D5493}"/>
              </a:ext>
            </a:extLst>
          </p:cNvPr>
          <p:cNvSpPr/>
          <p:nvPr/>
        </p:nvSpPr>
        <p:spPr>
          <a:xfrm>
            <a:off x="4534588" y="22950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CD6E53-F517-E54D-B25A-F2DBCAF2B388}"/>
              </a:ext>
            </a:extLst>
          </p:cNvPr>
          <p:cNvSpPr/>
          <p:nvPr/>
        </p:nvSpPr>
        <p:spPr>
          <a:xfrm>
            <a:off x="229443" y="3856692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636359F-916E-2748-A8E5-DBAB65AEB1C6}"/>
              </a:ext>
            </a:extLst>
          </p:cNvPr>
          <p:cNvSpPr/>
          <p:nvPr/>
        </p:nvSpPr>
        <p:spPr>
          <a:xfrm>
            <a:off x="229443" y="2885234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CEC9E46-51BA-E845-B992-B245E3902020}"/>
              </a:ext>
            </a:extLst>
          </p:cNvPr>
          <p:cNvSpPr/>
          <p:nvPr/>
        </p:nvSpPr>
        <p:spPr>
          <a:xfrm>
            <a:off x="4530992" y="3856692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3CAAF74-FAE4-5945-85C7-6B5F85EB2359}"/>
              </a:ext>
            </a:extLst>
          </p:cNvPr>
          <p:cNvSpPr/>
          <p:nvPr/>
        </p:nvSpPr>
        <p:spPr>
          <a:xfrm>
            <a:off x="4530992" y="2885234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056021D-006C-4344-AF33-E7E2A0AAA1A6}"/>
              </a:ext>
            </a:extLst>
          </p:cNvPr>
          <p:cNvSpPr/>
          <p:nvPr/>
        </p:nvSpPr>
        <p:spPr>
          <a:xfrm>
            <a:off x="7006350" y="3900627"/>
            <a:ext cx="1866619" cy="972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26EE25-5513-9C4F-B993-DF52162A4E22}"/>
              </a:ext>
            </a:extLst>
          </p:cNvPr>
          <p:cNvSpPr/>
          <p:nvPr/>
        </p:nvSpPr>
        <p:spPr>
          <a:xfrm>
            <a:off x="8833480" y="3856692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F05AC0-280A-0449-AB81-23FDC10B1C1E}"/>
              </a:ext>
            </a:extLst>
          </p:cNvPr>
          <p:cNvSpPr/>
          <p:nvPr/>
        </p:nvSpPr>
        <p:spPr>
          <a:xfrm>
            <a:off x="6966426" y="3856692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7C3C09-6726-A248-87F6-E1DC1C69C0ED}"/>
              </a:ext>
            </a:extLst>
          </p:cNvPr>
          <p:cNvSpPr/>
          <p:nvPr/>
        </p:nvSpPr>
        <p:spPr>
          <a:xfrm>
            <a:off x="8832541" y="482815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D1A540-19C5-2D40-ADB1-98E91865E856}"/>
              </a:ext>
            </a:extLst>
          </p:cNvPr>
          <p:cNvSpPr/>
          <p:nvPr/>
        </p:nvSpPr>
        <p:spPr>
          <a:xfrm>
            <a:off x="6966426" y="4828150"/>
            <a:ext cx="81005" cy="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675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306A80-665B-44A5-96BD-FC85EDEB6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6" y="4135573"/>
            <a:ext cx="1352066" cy="5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15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8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796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02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71618"/>
            <a:ext cx="4543428" cy="365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  <p:sldLayoutId id="2147483653" r:id="rId5"/>
  </p:sldLayoutIdLst>
  <p:transition>
    <p:zoom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rgbClr val="E8E8E8"/>
          </a:solidFill>
          <a:latin typeface="TT Firs Neue DemiBold" pitchFamily="2" charset="-5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23E97-117C-B144-B1C5-9AA6F238F94F}" type="datetime1">
              <a:rPr lang="ru-RU" smtClean="0"/>
              <a:t>13.10.2023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8AB0B-7ABF-E143-99C2-5D10E6EA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90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racurs.r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B2E48AF9-E499-44F4-B066-7175096B2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929" y="3057784"/>
            <a:ext cx="3910214" cy="681725"/>
          </a:xfrm>
        </p:spPr>
        <p:txBody>
          <a:bodyPr/>
          <a:lstStyle/>
          <a:p>
            <a:r>
              <a:rPr lang="ru-RU" sz="1500" dirty="0"/>
              <a:t>Смирнов Алексей</a:t>
            </a:r>
            <a:br>
              <a:rPr lang="ru-RU" sz="1500" dirty="0"/>
            </a:br>
            <a:r>
              <a:rPr lang="ru-RU" sz="1500" dirty="0"/>
              <a:t>Отдел технической поддержки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CEE823-DFB6-472F-B786-D0206F91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929" y="745554"/>
            <a:ext cx="3910214" cy="1894686"/>
          </a:xfrm>
        </p:spPr>
        <p:txBody>
          <a:bodyPr/>
          <a:lstStyle/>
          <a:p>
            <a:r>
              <a:rPr lang="ru-RU" sz="2100" dirty="0"/>
              <a:t>Специфика фотограмметрической обработки результатов съемки видеорегистратора</a:t>
            </a:r>
          </a:p>
        </p:txBody>
      </p:sp>
      <p:pic>
        <p:nvPicPr>
          <p:cNvPr id="2" name="Рисунок 1" descr="Изображение выглядит как зарисовка, транспортное средство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34B34C5-4AD1-7B2F-805E-D4B7F05F0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53" y="1028526"/>
            <a:ext cx="3708371" cy="1843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E36B60-6526-E411-E304-B34C87205FA3}"/>
              </a:ext>
            </a:extLst>
          </p:cNvPr>
          <p:cNvSpPr txBox="1"/>
          <p:nvPr/>
        </p:nvSpPr>
        <p:spPr>
          <a:xfrm>
            <a:off x="460636" y="4024767"/>
            <a:ext cx="4111364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Совместная международная научно-техническая конференция «ЦИФРОВАЯ РЕАЛЬНОСТЬ: космические и пространственные данные, технологии обработки»</a:t>
            </a:r>
            <a:br>
              <a:rPr lang="ru-RU" sz="105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октября</a:t>
            </a:r>
            <a:r>
              <a:rPr lang="en-US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ru-RU" sz="110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∣</a:t>
            </a: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Сочи, Россия</a:t>
            </a:r>
          </a:p>
        </p:txBody>
      </p:sp>
    </p:spTree>
    <p:extLst>
      <p:ext uri="{BB962C8B-B14F-4D97-AF65-F5344CB8AC3E}">
        <p14:creationId xmlns:p14="http://schemas.microsoft.com/office/powerpoint/2010/main" val="30723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Аэрофотосъемка, на открытом воздухе, воздушный, С высоты птичьего полета&#10;&#10;Автоматически созданное описание">
            <a:extLst>
              <a:ext uri="{FF2B5EF4-FFF2-40B4-BE49-F238E27FC236}">
                <a16:creationId xmlns:a16="http://schemas.microsoft.com/office/drawing/2014/main" id="{F69C0000-857C-88E4-CBC2-0F10C29C1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668" y="642924"/>
            <a:ext cx="5905998" cy="39839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en-US" sz="2800" b="1" dirty="0">
                <a:latin typeface="+mj-lt"/>
                <a:ea typeface="+mn-ea"/>
                <a:cs typeface="Arial" panose="020B0604020202020204" pitchFamily="34" charset="0"/>
              </a:rPr>
              <a:t>Google Earth</a:t>
            </a:r>
            <a:endParaRPr lang="ru-RU" sz="2800" b="1" dirty="0"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2951E308-05D3-3BF2-E701-4220B0E6B8AC}"/>
              </a:ext>
            </a:extLst>
          </p:cNvPr>
          <p:cNvSpPr txBox="1"/>
          <p:nvPr/>
        </p:nvSpPr>
        <p:spPr>
          <a:xfrm>
            <a:off x="1227668" y="4620280"/>
            <a:ext cx="59059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18FDE"/>
              </a:buClr>
            </a:pPr>
            <a:r>
              <a:rPr lang="ru-RU" sz="1400" dirty="0">
                <a:cs typeface="Calibri"/>
              </a:rPr>
              <a:t>Наложение </a:t>
            </a:r>
            <a:r>
              <a:rPr lang="ru-RU" sz="1400" dirty="0" err="1">
                <a:cs typeface="Calibri"/>
              </a:rPr>
              <a:t>ортофото</a:t>
            </a:r>
            <a:r>
              <a:rPr lang="ru-RU" sz="1400" dirty="0">
                <a:cs typeface="Calibri"/>
              </a:rPr>
              <a:t> дороги  в </a:t>
            </a:r>
            <a:r>
              <a:rPr lang="en-US" sz="1400" dirty="0">
                <a:cs typeface="Calibri"/>
              </a:rPr>
              <a:t>Google Earth </a:t>
            </a:r>
            <a:r>
              <a:rPr lang="ru-RU" sz="1400" dirty="0">
                <a:cs typeface="Calibri"/>
              </a:rPr>
              <a:t>по координатам</a:t>
            </a:r>
          </a:p>
        </p:txBody>
      </p:sp>
    </p:spTree>
    <p:extLst>
      <p:ext uri="{BB962C8B-B14F-4D97-AF65-F5344CB8AC3E}">
        <p14:creationId xmlns:p14="http://schemas.microsoft.com/office/powerpoint/2010/main" val="262289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Стереорежим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995C09-39F9-4F36-94AE-3C8B490FAD13}"/>
              </a:ext>
            </a:extLst>
          </p:cNvPr>
          <p:cNvSpPr txBox="1"/>
          <p:nvPr/>
        </p:nvSpPr>
        <p:spPr>
          <a:xfrm>
            <a:off x="291730" y="4264487"/>
            <a:ext cx="835223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sz="1400" dirty="0"/>
              <a:t>Разработана возможность создания стереопары с широкой разверткой такого типа съемки</a:t>
            </a:r>
          </a:p>
        </p:txBody>
      </p:sp>
      <p:pic>
        <p:nvPicPr>
          <p:cNvPr id="6" name="Рисунок 5" descr="Изображение выглядит как небо, вода, на открытом воздухе, отражение&#10;&#10;Автоматически созданное описание">
            <a:extLst>
              <a:ext uri="{FF2B5EF4-FFF2-40B4-BE49-F238E27FC236}">
                <a16:creationId xmlns:a16="http://schemas.microsoft.com/office/drawing/2014/main" id="{C2A1AF44-E80D-6A99-FDFB-4C8906446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75" y="1004882"/>
            <a:ext cx="2762254" cy="316371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Красочность, искусство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47BD6EC-87B8-D256-587F-9DB246FBE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73" y="1004882"/>
            <a:ext cx="3097936" cy="32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3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/>
              </a:rPr>
              <a:t>Построение поверхности дороги</a:t>
            </a:r>
          </a:p>
        </p:txBody>
      </p:sp>
      <p:sp>
        <p:nvSpPr>
          <p:cNvPr id="5" name="TextBox 42">
            <a:extLst>
              <a:ext uri="{FF2B5EF4-FFF2-40B4-BE49-F238E27FC236}">
                <a16:creationId xmlns:a16="http://schemas.microsoft.com/office/drawing/2014/main" id="{388BAC96-5A99-45FD-870A-98EA1A74EEFF}"/>
              </a:ext>
            </a:extLst>
          </p:cNvPr>
          <p:cNvSpPr txBox="1"/>
          <p:nvPr/>
        </p:nvSpPr>
        <p:spPr>
          <a:xfrm>
            <a:off x="214282" y="4056603"/>
            <a:ext cx="857838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indent="-264795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Расстояние от камеры до земли составляет примерно 1,5 м. С помощью координат центров проекции можно создать векторный слой точек с опцией снижения по высоте на заданную величину. </a:t>
            </a:r>
          </a:p>
          <a:p>
            <a:pPr marL="264795" indent="-264795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С помощью двухразового копирования точек и ручного перемещения по ширине дороги, можно воссоздать её поверхность.</a:t>
            </a:r>
            <a:endParaRPr lang="ru-RU" sz="1400" dirty="0">
              <a:cs typeface="Calibri"/>
            </a:endParaRPr>
          </a:p>
        </p:txBody>
      </p:sp>
      <p:pic>
        <p:nvPicPr>
          <p:cNvPr id="8" name="Рисунок 7" descr="Изображение выглядит как зарисовка, транспортное средство, диаграмм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A0449EC-668B-C010-5444-956868E65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23" y="874991"/>
            <a:ext cx="3537491" cy="1758482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21081B50-8B66-B9AF-446A-E82CA125055A}"/>
              </a:ext>
            </a:extLst>
          </p:cNvPr>
          <p:cNvCxnSpPr>
            <a:cxnSpLocks/>
          </p:cNvCxnSpPr>
          <p:nvPr/>
        </p:nvCxnSpPr>
        <p:spPr>
          <a:xfrm>
            <a:off x="6908860" y="1634799"/>
            <a:ext cx="0" cy="866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D72F63-DF4C-684B-1800-493D6F03168C}"/>
              </a:ext>
            </a:extLst>
          </p:cNvPr>
          <p:cNvSpPr txBox="1"/>
          <p:nvPr/>
        </p:nvSpPr>
        <p:spPr>
          <a:xfrm>
            <a:off x="6193857" y="2263973"/>
            <a:ext cx="780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~ 1,5 </a:t>
            </a:r>
            <a:r>
              <a:rPr lang="ru-RU" sz="1400" b="1" dirty="0">
                <a:solidFill>
                  <a:srgbClr val="92D050"/>
                </a:solidFill>
              </a:rPr>
              <a:t>м</a:t>
            </a:r>
          </a:p>
        </p:txBody>
      </p:sp>
      <p:pic>
        <p:nvPicPr>
          <p:cNvPr id="13" name="Рисунок 12" descr="Изображение выглядит как текст, снимок экрана, Красочность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F49B95D-AEDD-9D8C-EEA8-82021BAD9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6" y="874991"/>
            <a:ext cx="4519996" cy="3091507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DA53AFD-DD3B-19ED-B5D7-4FD86832EDAF}"/>
              </a:ext>
            </a:extLst>
          </p:cNvPr>
          <p:cNvCxnSpPr/>
          <p:nvPr/>
        </p:nvCxnSpPr>
        <p:spPr>
          <a:xfrm>
            <a:off x="1284962" y="2833496"/>
            <a:ext cx="0" cy="328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F6BA294-7E7C-9EB9-7023-A7EADEF34B5B}"/>
              </a:ext>
            </a:extLst>
          </p:cNvPr>
          <p:cNvCxnSpPr/>
          <p:nvPr/>
        </p:nvCxnSpPr>
        <p:spPr>
          <a:xfrm flipV="1">
            <a:off x="1460526" y="3445460"/>
            <a:ext cx="256032" cy="73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F86DDEC-97E2-C617-12E0-42C85DEA55FC}"/>
              </a:ext>
            </a:extLst>
          </p:cNvPr>
          <p:cNvCxnSpPr>
            <a:cxnSpLocks/>
          </p:cNvCxnSpPr>
          <p:nvPr/>
        </p:nvCxnSpPr>
        <p:spPr>
          <a:xfrm flipH="1">
            <a:off x="1214491" y="3541093"/>
            <a:ext cx="204769" cy="600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57772E-2C72-F073-B062-4FD410B36A4C}"/>
              </a:ext>
            </a:extLst>
          </p:cNvPr>
          <p:cNvSpPr txBox="1"/>
          <p:nvPr/>
        </p:nvSpPr>
        <p:spPr>
          <a:xfrm>
            <a:off x="890338" y="3590154"/>
            <a:ext cx="1396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Ширина дороги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5AFDC2-EFD0-915B-30DD-D22D98B5EA96}"/>
              </a:ext>
            </a:extLst>
          </p:cNvPr>
          <p:cNvSpPr txBox="1"/>
          <p:nvPr/>
        </p:nvSpPr>
        <p:spPr>
          <a:xfrm>
            <a:off x="395845" y="2736025"/>
            <a:ext cx="778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Высота</a:t>
            </a:r>
          </a:p>
          <a:p>
            <a:r>
              <a:rPr lang="ru-RU" sz="1400" dirty="0"/>
              <a:t>камеры</a:t>
            </a:r>
          </a:p>
        </p:txBody>
      </p:sp>
    </p:spTree>
    <p:extLst>
      <p:ext uri="{BB962C8B-B14F-4D97-AF65-F5344CB8AC3E}">
        <p14:creationId xmlns:p14="http://schemas.microsoft.com/office/powerpoint/2010/main" val="211462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 err="1">
                <a:latin typeface="+mj-lt"/>
                <a:ea typeface="+mn-ea"/>
                <a:cs typeface="Arial"/>
              </a:rPr>
              <a:t>Ортофототрансформирование</a:t>
            </a:r>
            <a:endParaRPr lang="ru-RU" sz="2800" b="1" dirty="0">
              <a:latin typeface="+mj-lt"/>
              <a:ea typeface="+mn-ea"/>
              <a:cs typeface="Arial"/>
            </a:endParaRPr>
          </a:p>
        </p:txBody>
      </p:sp>
      <p:sp>
        <p:nvSpPr>
          <p:cNvPr id="5" name="TextBox 42">
            <a:extLst>
              <a:ext uri="{FF2B5EF4-FFF2-40B4-BE49-F238E27FC236}">
                <a16:creationId xmlns:a16="http://schemas.microsoft.com/office/drawing/2014/main" id="{388BAC96-5A99-45FD-870A-98EA1A74EEFF}"/>
              </a:ext>
            </a:extLst>
          </p:cNvPr>
          <p:cNvSpPr txBox="1"/>
          <p:nvPr/>
        </p:nvSpPr>
        <p:spPr>
          <a:xfrm>
            <a:off x="214282" y="4196494"/>
            <a:ext cx="857838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indent="-264795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Размер пикселя выходного </a:t>
            </a:r>
            <a:r>
              <a:rPr lang="ru-RU" sz="1400" dirty="0" err="1"/>
              <a:t>ортофото</a:t>
            </a:r>
            <a:r>
              <a:rPr lang="ru-RU" sz="1400" dirty="0"/>
              <a:t> - 5 см, размер ячейки геометрической коррекции - 20. </a:t>
            </a:r>
          </a:p>
          <a:p>
            <a:pPr marL="264795" indent="-264795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Использовалась функция обрезки исходных изображений на 20% сверху и снизу.</a:t>
            </a:r>
          </a:p>
          <a:p>
            <a:pPr marL="264795" indent="-264795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cs typeface="Calibri"/>
              </a:rPr>
              <a:t>Расширена внутренняя опция ограничения размера растра при </a:t>
            </a:r>
            <a:r>
              <a:rPr lang="ru-RU" sz="1400" dirty="0" err="1">
                <a:cs typeface="Calibri"/>
              </a:rPr>
              <a:t>ортотрансформировании</a:t>
            </a:r>
            <a:r>
              <a:rPr lang="ru-RU" sz="1400" dirty="0">
                <a:cs typeface="Calibri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85355-B12F-49A0-BD1E-2FF544622035}"/>
              </a:ext>
            </a:extLst>
          </p:cNvPr>
          <p:cNvSpPr txBox="1"/>
          <p:nvPr/>
        </p:nvSpPr>
        <p:spPr>
          <a:xfrm>
            <a:off x="267184" y="2319078"/>
            <a:ext cx="1553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Пример </a:t>
            </a:r>
            <a:r>
              <a:rPr lang="ru-RU" sz="1400" dirty="0" err="1"/>
              <a:t>ортофото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D8537-472F-4341-26F2-3D61DC47EEA5}"/>
              </a:ext>
            </a:extLst>
          </p:cNvPr>
          <p:cNvSpPr txBox="1"/>
          <p:nvPr/>
        </p:nvSpPr>
        <p:spPr>
          <a:xfrm>
            <a:off x="4704854" y="2319078"/>
            <a:ext cx="180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Пример 3-х смежных</a:t>
            </a:r>
          </a:p>
          <a:p>
            <a:r>
              <a:rPr lang="ru-RU" sz="1400" dirty="0" err="1"/>
              <a:t>ортофото</a:t>
            </a:r>
            <a:endParaRPr lang="ru-RU" sz="1400" dirty="0"/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2A94558-6494-782C-52F8-ABC7B803E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1" y="1099498"/>
            <a:ext cx="4367757" cy="276715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3209121-219E-AFEC-4D67-7F83F192B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89" y="831269"/>
            <a:ext cx="3275423" cy="317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/>
              </a:rPr>
              <a:t>Создание ортофотоплана дороги</a:t>
            </a:r>
          </a:p>
        </p:txBody>
      </p:sp>
      <p:sp>
        <p:nvSpPr>
          <p:cNvPr id="5" name="TextBox 42">
            <a:extLst>
              <a:ext uri="{FF2B5EF4-FFF2-40B4-BE49-F238E27FC236}">
                <a16:creationId xmlns:a16="http://schemas.microsoft.com/office/drawing/2014/main" id="{388BAC96-5A99-45FD-870A-98EA1A74EEFF}"/>
              </a:ext>
            </a:extLst>
          </p:cNvPr>
          <p:cNvSpPr txBox="1"/>
          <p:nvPr/>
        </p:nvSpPr>
        <p:spPr>
          <a:xfrm>
            <a:off x="214282" y="4266889"/>
            <a:ext cx="857838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indent="-264795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Построение порезов</a:t>
            </a:r>
          </a:p>
          <a:p>
            <a:pPr marL="264795" indent="-264795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/>
              <a:t>Выравнивание яркости </a:t>
            </a:r>
            <a:endParaRPr lang="ru-RU" sz="1400" dirty="0">
              <a:highlight>
                <a:srgbClr val="FFFF00"/>
              </a:highlight>
            </a:endParaRPr>
          </a:p>
          <a:p>
            <a:pPr marL="264795" indent="-264795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cs typeface="Calibri"/>
              </a:rPr>
              <a:t>Размер пикселя по полю трансформированного кадра сильно меняется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885355-B12F-49A0-BD1E-2FF544622035}"/>
              </a:ext>
            </a:extLst>
          </p:cNvPr>
          <p:cNvSpPr txBox="1"/>
          <p:nvPr/>
        </p:nvSpPr>
        <p:spPr>
          <a:xfrm>
            <a:off x="267184" y="2319078"/>
            <a:ext cx="182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Фрагмент фотоплана </a:t>
            </a:r>
          </a:p>
          <a:p>
            <a:r>
              <a:rPr lang="ru-RU" sz="1400" dirty="0"/>
              <a:t>с порезами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0D8537-472F-4341-26F2-3D61DC47EEA5}"/>
              </a:ext>
            </a:extLst>
          </p:cNvPr>
          <p:cNvSpPr txBox="1"/>
          <p:nvPr/>
        </p:nvSpPr>
        <p:spPr>
          <a:xfrm>
            <a:off x="3670663" y="2322246"/>
            <a:ext cx="1829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Фрагмент фотоплана </a:t>
            </a:r>
          </a:p>
          <a:p>
            <a:r>
              <a:rPr lang="ru-RU" sz="1400" dirty="0"/>
              <a:t>В масштабе 1:1 </a:t>
            </a:r>
          </a:p>
          <a:p>
            <a:r>
              <a:rPr lang="ru-RU" sz="1400" dirty="0"/>
              <a:t>(</a:t>
            </a:r>
            <a:r>
              <a:rPr lang="en-US" sz="1400" dirty="0"/>
              <a:t>GSD 5 </a:t>
            </a:r>
            <a:r>
              <a:rPr lang="ru-RU" sz="1400" dirty="0"/>
              <a:t>см)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2F7040-4E88-8EA7-BFF4-8B8526A45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01" y="667042"/>
            <a:ext cx="1697965" cy="350533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ин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A3D5621-E066-F640-34F2-2BA1D1999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17" y="601742"/>
            <a:ext cx="2928092" cy="357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3800" y="242938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Рекомендации</a:t>
            </a:r>
          </a:p>
        </p:txBody>
      </p:sp>
      <p:sp>
        <p:nvSpPr>
          <p:cNvPr id="6" name="TextBox 41">
            <a:extLst>
              <a:ext uri="{FF2B5EF4-FFF2-40B4-BE49-F238E27FC236}">
                <a16:creationId xmlns:a16="http://schemas.microsoft.com/office/drawing/2014/main" id="{693CF4C1-E781-4613-9819-3501B0FBAA67}"/>
              </a:ext>
            </a:extLst>
          </p:cNvPr>
          <p:cNvSpPr txBox="1"/>
          <p:nvPr/>
        </p:nvSpPr>
        <p:spPr>
          <a:xfrm>
            <a:off x="253800" y="887823"/>
            <a:ext cx="451318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418FDE"/>
              </a:buClr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Для возможности полноценной автоматической фотограмметрической обработки результатов съемки видеорегистратора рекомендуется:</a:t>
            </a:r>
          </a:p>
          <a:p>
            <a:pPr algn="just">
              <a:buClr>
                <a:srgbClr val="418FDE"/>
              </a:buClr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85750" indent="-285750" algn="just">
              <a:buClr>
                <a:srgbClr val="418FDE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Делать раскадровку с меньшим интервалом, чтобы кадры получались плотнее</a:t>
            </a:r>
          </a:p>
          <a:p>
            <a:pPr marL="285750" indent="-285750" algn="just">
              <a:buClr>
                <a:srgbClr val="418FDE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При наличии одного регистратора, установить его на капоте автомобиля с поворотом 45 градусов к дороге</a:t>
            </a: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При наличии двух регистраторов, установить их на максимальном базисе с поворотом 45 градусов к дороге</a:t>
            </a: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endParaRPr lang="ru-RU" sz="1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Обязательное наличие результатов калибровки камеры и предварительных ЭВО</a:t>
            </a:r>
          </a:p>
        </p:txBody>
      </p:sp>
      <p:pic>
        <p:nvPicPr>
          <p:cNvPr id="5" name="Рисунок 4" descr="Изображение выглядит как транспортное средство, колесо, зарисовка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8C386C04-3090-19B0-7773-0FA4BA2EA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31" y="1936376"/>
            <a:ext cx="3951448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D401ED98-BA2A-5746-B83A-470A709CEEB3}"/>
              </a:ext>
            </a:extLst>
          </p:cNvPr>
          <p:cNvCxnSpPr>
            <a:cxnSpLocks/>
          </p:cNvCxnSpPr>
          <p:nvPr/>
        </p:nvCxnSpPr>
        <p:spPr>
          <a:xfrm flipH="1">
            <a:off x="2449412" y="4157946"/>
            <a:ext cx="6879" cy="7454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D61E309-8AAF-0E4C-B67D-2FC01B07D62D}"/>
              </a:ext>
            </a:extLst>
          </p:cNvPr>
          <p:cNvSpPr/>
          <p:nvPr/>
        </p:nvSpPr>
        <p:spPr>
          <a:xfrm>
            <a:off x="269676" y="235744"/>
            <a:ext cx="8602862" cy="4661297"/>
          </a:xfrm>
          <a:prstGeom prst="rect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1F158D95-407B-6943-B3DE-140CD66E98A0}"/>
              </a:ext>
            </a:extLst>
          </p:cNvPr>
          <p:cNvCxnSpPr>
            <a:cxnSpLocks/>
          </p:cNvCxnSpPr>
          <p:nvPr/>
        </p:nvCxnSpPr>
        <p:spPr>
          <a:xfrm>
            <a:off x="4506811" y="235744"/>
            <a:ext cx="0" cy="38923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186CEDDA-1D47-B143-A9F5-79731DBD770E}"/>
              </a:ext>
            </a:extLst>
          </p:cNvPr>
          <p:cNvCxnSpPr>
            <a:cxnSpLocks/>
          </p:cNvCxnSpPr>
          <p:nvPr/>
        </p:nvCxnSpPr>
        <p:spPr>
          <a:xfrm>
            <a:off x="269676" y="4120985"/>
            <a:ext cx="8575357" cy="38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CE1E754E-AEE9-1B48-8730-89BE76D90B80}"/>
              </a:ext>
            </a:extLst>
          </p:cNvPr>
          <p:cNvSpPr/>
          <p:nvPr/>
        </p:nvSpPr>
        <p:spPr>
          <a:xfrm>
            <a:off x="234457" y="201295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018756DD-58B6-F14D-9301-8D6E1B3B8697}"/>
              </a:ext>
            </a:extLst>
          </p:cNvPr>
          <p:cNvSpPr/>
          <p:nvPr/>
        </p:nvSpPr>
        <p:spPr>
          <a:xfrm>
            <a:off x="234457" y="4832929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B2A1B246-EB3B-F748-A35C-FCAD66CAE44F}"/>
              </a:ext>
            </a:extLst>
          </p:cNvPr>
          <p:cNvSpPr/>
          <p:nvPr/>
        </p:nvSpPr>
        <p:spPr>
          <a:xfrm>
            <a:off x="8821865" y="201295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2F88435E-9B22-EE47-9BE9-8E7FAF0A579A}"/>
              </a:ext>
            </a:extLst>
          </p:cNvPr>
          <p:cNvSpPr/>
          <p:nvPr/>
        </p:nvSpPr>
        <p:spPr>
          <a:xfrm>
            <a:off x="8831804" y="4832930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47D285C2-1483-7F4E-A116-B3FBD2FF732A}"/>
              </a:ext>
            </a:extLst>
          </p:cNvPr>
          <p:cNvSpPr/>
          <p:nvPr/>
        </p:nvSpPr>
        <p:spPr>
          <a:xfrm>
            <a:off x="8831804" y="4067617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7F10E7D2-2469-844D-AFBA-C05FEDB998E8}"/>
              </a:ext>
            </a:extLst>
          </p:cNvPr>
          <p:cNvSpPr/>
          <p:nvPr/>
        </p:nvSpPr>
        <p:spPr>
          <a:xfrm>
            <a:off x="224518" y="4077556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1A758867-C431-0B4F-BA05-27C66EE5CFAC}"/>
              </a:ext>
            </a:extLst>
          </p:cNvPr>
          <p:cNvSpPr/>
          <p:nvPr/>
        </p:nvSpPr>
        <p:spPr>
          <a:xfrm>
            <a:off x="2411126" y="4077556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650ED63F-AB7B-0147-AC6D-23B132DE3EC8}"/>
              </a:ext>
            </a:extLst>
          </p:cNvPr>
          <p:cNvSpPr/>
          <p:nvPr/>
        </p:nvSpPr>
        <p:spPr>
          <a:xfrm>
            <a:off x="2401187" y="4842868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5C6DCFA6-DAAA-B341-ABFD-4DD53722CDB6}"/>
              </a:ext>
            </a:extLst>
          </p:cNvPr>
          <p:cNvSpPr/>
          <p:nvPr/>
        </p:nvSpPr>
        <p:spPr>
          <a:xfrm>
            <a:off x="4466177" y="4075820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C29AAF3-B205-2148-A40E-C107DCC4CB5F}"/>
              </a:ext>
            </a:extLst>
          </p:cNvPr>
          <p:cNvSpPr txBox="1"/>
          <p:nvPr/>
        </p:nvSpPr>
        <p:spPr>
          <a:xfrm>
            <a:off x="453009" y="4299343"/>
            <a:ext cx="1873549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октября</a:t>
            </a:r>
            <a:r>
              <a:rPr lang="en-US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</a:p>
          <a:p>
            <a:r>
              <a:rPr lang="ru-RU" sz="1050" dirty="0">
                <a:solidFill>
                  <a:srgbClr val="33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Сочи, Россия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20B8C3-B417-9943-95AE-492479084AF8}"/>
              </a:ext>
            </a:extLst>
          </p:cNvPr>
          <p:cNvSpPr txBox="1"/>
          <p:nvPr/>
        </p:nvSpPr>
        <p:spPr>
          <a:xfrm>
            <a:off x="2583338" y="4289203"/>
            <a:ext cx="1229470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5" b="0" i="0" u="none" strike="noStrike" kern="1200" cap="none" spc="0" normalizeH="0" baseline="0" noProof="0" dirty="0" err="1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info@racurs.ru</a:t>
            </a: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005" b="0" i="0" u="none" strike="noStrike" kern="1200" cap="none" spc="0" normalizeH="0" baseline="0" noProof="0" dirty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5" b="0" i="0" u="none" strike="noStrike" kern="1200" cap="none" spc="0" normalizeH="0" baseline="0" noProof="0" dirty="0" err="1">
                <a:ln>
                  <a:noFill/>
                </a:ln>
                <a:solidFill>
                  <a:srgbClr val="418F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www.racurs.ru</a:t>
            </a:r>
            <a:endParaRPr kumimoji="0" lang="ru-RU" sz="1005" b="0" i="0" u="none" strike="noStrike" kern="1200" cap="none" spc="0" normalizeH="0" baseline="0" noProof="0" dirty="0">
              <a:ln>
                <a:noFill/>
              </a:ln>
              <a:solidFill>
                <a:srgbClr val="418FD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934A93-DD31-3247-BF50-66C9BD73306A}"/>
              </a:ext>
            </a:extLst>
          </p:cNvPr>
          <p:cNvSpPr txBox="1"/>
          <p:nvPr/>
        </p:nvSpPr>
        <p:spPr>
          <a:xfrm>
            <a:off x="4148414" y="4293953"/>
            <a:ext cx="1524223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Т: +7 495 720-51-27</a:t>
            </a:r>
            <a:b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Ф: + 7 495 120-40-17</a:t>
            </a:r>
            <a:endParaRPr kumimoji="0" lang="en-US" sz="1005" b="0" i="0" u="none" strike="noStrike" kern="1200" cap="none" spc="0" normalizeH="0" baseline="0" noProof="0" dirty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1686DBE-6E13-3D43-BE00-6576F6781280}"/>
              </a:ext>
            </a:extLst>
          </p:cNvPr>
          <p:cNvSpPr txBox="1"/>
          <p:nvPr/>
        </p:nvSpPr>
        <p:spPr>
          <a:xfrm>
            <a:off x="5979325" y="4306360"/>
            <a:ext cx="3164675" cy="401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129366, г. Москва, ул. Ярославская,</a:t>
            </a:r>
            <a:b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д. 13</a:t>
            </a:r>
            <a:r>
              <a:rPr kumimoji="0" lang="en-US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A, 3 </a:t>
            </a:r>
            <a:r>
              <a:rPr kumimoji="0" lang="ru-RU" sz="1005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этаж, оф. 15 </a:t>
            </a:r>
            <a:endParaRPr kumimoji="0" lang="en-US" sz="1005" b="0" i="0" u="none" strike="noStrike" kern="1200" cap="none" spc="0" normalizeH="0" baseline="0" noProof="0" dirty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CA479FC-9216-3043-91AE-8BCCC23E9744}"/>
              </a:ext>
            </a:extLst>
          </p:cNvPr>
          <p:cNvSpPr txBox="1"/>
          <p:nvPr/>
        </p:nvSpPr>
        <p:spPr>
          <a:xfrm>
            <a:off x="1083817" y="1623524"/>
            <a:ext cx="28352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Спасибо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0" i="0" u="none" strike="noStrike" kern="1200" cap="none" spc="0" normalizeH="0" baseline="0" noProof="0" dirty="0">
                <a:ln>
                  <a:noFill/>
                </a:ln>
                <a:solidFill>
                  <a:srgbClr val="E9EEF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 внимание!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B782CA-217E-6847-B2A6-2DACD3B30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319" y="1777330"/>
            <a:ext cx="2979708" cy="1149293"/>
          </a:xfrm>
          <a:prstGeom prst="rect">
            <a:avLst/>
          </a:prstGeom>
        </p:spPr>
      </p:pic>
      <p:sp>
        <p:nvSpPr>
          <p:cNvPr id="82" name="Овал 81">
            <a:extLst>
              <a:ext uri="{FF2B5EF4-FFF2-40B4-BE49-F238E27FC236}">
                <a16:creationId xmlns:a16="http://schemas.microsoft.com/office/drawing/2014/main" id="{69D34E31-7EF9-1A49-AE1E-3A2760FBD90E}"/>
              </a:ext>
            </a:extLst>
          </p:cNvPr>
          <p:cNvSpPr/>
          <p:nvPr/>
        </p:nvSpPr>
        <p:spPr>
          <a:xfrm>
            <a:off x="4466177" y="189620"/>
            <a:ext cx="90329" cy="903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srgbClr val="E9EEF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10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A7376B87-9390-4C00-9C31-C46D7EE73157}"/>
              </a:ext>
            </a:extLst>
          </p:cNvPr>
          <p:cNvSpPr txBox="1"/>
          <p:nvPr/>
        </p:nvSpPr>
        <p:spPr>
          <a:xfrm>
            <a:off x="38441" y="3151045"/>
            <a:ext cx="5318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Наличие заказчиков-пользователей </a:t>
            </a:r>
            <a:r>
              <a:rPr lang="en-US" sz="1600" dirty="0">
                <a:solidFill>
                  <a:srgbClr val="000000"/>
                </a:solidFill>
              </a:rPr>
              <a:t>PHOTOMOD </a:t>
            </a:r>
            <a:r>
              <a:rPr lang="ru-RU" sz="1600" dirty="0">
                <a:solidFill>
                  <a:srgbClr val="000000"/>
                </a:solidFill>
              </a:rPr>
              <a:t>с подобной съемкой</a:t>
            </a:r>
          </a:p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Отсутствие </a:t>
            </a:r>
            <a:r>
              <a:rPr lang="ru-RU" sz="1600" dirty="0">
                <a:solidFill>
                  <a:srgbClr val="000000"/>
                </a:solidFill>
                <a:ea typeface="Times New Roman" panose="02020603050405020304" pitchFamily="18" charset="0"/>
              </a:rPr>
              <a:t>какого-либо </a:t>
            </a:r>
            <a:r>
              <a:rPr lang="ru-RU" sz="16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программного решения для обработки подобной съемки</a:t>
            </a:r>
          </a:p>
        </p:txBody>
      </p:sp>
      <p:sp>
        <p:nvSpPr>
          <p:cNvPr id="9" name="TextBox 40">
            <a:extLst>
              <a:ext uri="{FF2B5EF4-FFF2-40B4-BE49-F238E27FC236}">
                <a16:creationId xmlns:a16="http://schemas.microsoft.com/office/drawing/2014/main" id="{99997DEA-3394-45C5-B019-14077EA8A718}"/>
              </a:ext>
            </a:extLst>
          </p:cNvPr>
          <p:cNvSpPr txBox="1"/>
          <p:nvPr/>
        </p:nvSpPr>
        <p:spPr>
          <a:xfrm>
            <a:off x="73322" y="769795"/>
            <a:ext cx="241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418FDE"/>
                </a:solidFill>
                <a:cs typeface="Arial" panose="020B0604020202020204" pitchFamily="34" charset="0"/>
              </a:rPr>
              <a:t>Цели работы</a:t>
            </a:r>
          </a:p>
        </p:txBody>
      </p:sp>
      <p:sp>
        <p:nvSpPr>
          <p:cNvPr id="10" name="TextBox 42">
            <a:extLst>
              <a:ext uri="{FF2B5EF4-FFF2-40B4-BE49-F238E27FC236}">
                <a16:creationId xmlns:a16="http://schemas.microsoft.com/office/drawing/2014/main" id="{8F5C2C5E-2222-43E1-A19F-581C87E8694E}"/>
              </a:ext>
            </a:extLst>
          </p:cNvPr>
          <p:cNvSpPr txBox="1"/>
          <p:nvPr/>
        </p:nvSpPr>
        <p:spPr>
          <a:xfrm>
            <a:off x="73321" y="1277385"/>
            <a:ext cx="5282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 algn="just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600" dirty="0"/>
              <a:t>Оценка состояния дорожного покрытия с помощью  фотограмметрической обработки результатов видеосъемки автомобильного видеорегистратора 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73322" y="1038054"/>
            <a:ext cx="5366906" cy="3699046"/>
            <a:chOff x="87447" y="1000114"/>
            <a:chExt cx="5959991" cy="4053687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DAC9B262-DB3D-43BE-8E61-765143A434EB}"/>
                </a:ext>
              </a:extLst>
            </p:cNvPr>
            <p:cNvCxnSpPr>
              <a:cxnSpLocks/>
            </p:cNvCxnSpPr>
            <p:nvPr/>
          </p:nvCxnSpPr>
          <p:spPr>
            <a:xfrm>
              <a:off x="87447" y="2493479"/>
              <a:ext cx="5913312" cy="0"/>
            </a:xfrm>
            <a:prstGeom prst="line">
              <a:avLst/>
            </a:prstGeom>
            <a:ln>
              <a:solidFill>
                <a:srgbClr val="418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EC7F5E6C-FCF2-4D20-B3FE-2F681BD938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8227" y="1000114"/>
              <a:ext cx="794" cy="4053687"/>
            </a:xfrm>
            <a:prstGeom prst="line">
              <a:avLst/>
            </a:prstGeom>
            <a:ln>
              <a:solidFill>
                <a:srgbClr val="418FD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5976000" y="2461513"/>
              <a:ext cx="71438" cy="71438"/>
            </a:xfrm>
            <a:prstGeom prst="ellipse">
              <a:avLst/>
            </a:prstGeom>
            <a:solidFill>
              <a:srgbClr val="418F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40">
            <a:extLst>
              <a:ext uri="{FF2B5EF4-FFF2-40B4-BE49-F238E27FC236}">
                <a16:creationId xmlns:a16="http://schemas.microsoft.com/office/drawing/2014/main" id="{B0940B87-DE0E-4779-9088-FD1407D6AE20}"/>
              </a:ext>
            </a:extLst>
          </p:cNvPr>
          <p:cNvSpPr txBox="1"/>
          <p:nvPr/>
        </p:nvSpPr>
        <p:spPr>
          <a:xfrm>
            <a:off x="73322" y="2648574"/>
            <a:ext cx="2675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418FDE"/>
                </a:solidFill>
                <a:cs typeface="Arial" panose="020B0604020202020204" pitchFamily="34" charset="0"/>
              </a:rPr>
              <a:t>Актуальность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106CAC-0839-8116-3388-8F921D35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1038054"/>
            <a:ext cx="2514600" cy="3543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78971" y="228584"/>
            <a:ext cx="8364995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Исходные данные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CF9C084F-D819-4E7C-BA71-48C2C1D86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33" y="4424955"/>
            <a:ext cx="36082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 dirty="0"/>
              <a:t>51 снимок</a:t>
            </a: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DA6CC3D-2EAD-4DA5-9448-44C3F36F074F}"/>
              </a:ext>
            </a:extLst>
          </p:cNvPr>
          <p:cNvCxnSpPr>
            <a:cxnSpLocks/>
          </p:cNvCxnSpPr>
          <p:nvPr/>
        </p:nvCxnSpPr>
        <p:spPr>
          <a:xfrm flipH="1" flipV="1">
            <a:off x="4599453" y="718545"/>
            <a:ext cx="24360" cy="374422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BE2B36A-9BBA-4D19-86A3-99B9DDDE28D6}"/>
              </a:ext>
            </a:extLst>
          </p:cNvPr>
          <p:cNvCxnSpPr>
            <a:cxnSpLocks/>
          </p:cNvCxnSpPr>
          <p:nvPr/>
        </p:nvCxnSpPr>
        <p:spPr>
          <a:xfrm>
            <a:off x="4623813" y="2468282"/>
            <a:ext cx="4035438" cy="0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831ABFA-910A-4588-8CB5-3971BCAEB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29910"/>
              </p:ext>
            </p:extLst>
          </p:nvPr>
        </p:nvGraphicFramePr>
        <p:xfrm>
          <a:off x="4807426" y="1071918"/>
          <a:ext cx="3569752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788">
                  <a:extLst>
                    <a:ext uri="{9D8B030D-6E8A-4147-A177-3AD203B41FA5}">
                      <a16:colId xmlns:a16="http://schemas.microsoft.com/office/drawing/2014/main" val="205553830"/>
                    </a:ext>
                  </a:extLst>
                </a:gridCol>
                <a:gridCol w="1273964">
                  <a:extLst>
                    <a:ext uri="{9D8B030D-6E8A-4147-A177-3AD203B41FA5}">
                      <a16:colId xmlns:a16="http://schemas.microsoft.com/office/drawing/2014/main" val="1312287630"/>
                    </a:ext>
                  </a:extLst>
                </a:gridCol>
              </a:tblGrid>
              <a:tr h="144019">
                <a:tc>
                  <a:txBody>
                    <a:bodyPr/>
                    <a:lstStyle/>
                    <a:p>
                      <a:r>
                        <a:rPr lang="ru-RU" sz="1400" dirty="0"/>
                        <a:t>Параметр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/>
                        <a:t>Значение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744757"/>
                  </a:ext>
                </a:extLst>
              </a:tr>
              <a:tr h="157731">
                <a:tc>
                  <a:txBody>
                    <a:bodyPr/>
                    <a:lstStyle/>
                    <a:p>
                      <a:r>
                        <a:rPr lang="ru-RU" sz="1400" dirty="0"/>
                        <a:t>Размер кадра, пикс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2448 х 2048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0075"/>
                  </a:ext>
                </a:extLst>
              </a:tr>
              <a:tr h="171443">
                <a:tc>
                  <a:txBody>
                    <a:bodyPr/>
                    <a:lstStyle/>
                    <a:p>
                      <a:r>
                        <a:rPr lang="ru-RU" sz="1400"/>
                        <a:t>Физ. размер пикселя, мкм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3.45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7808"/>
                  </a:ext>
                </a:extLst>
              </a:tr>
              <a:tr h="259660">
                <a:tc>
                  <a:txBody>
                    <a:bodyPr/>
                    <a:lstStyle/>
                    <a:p>
                      <a:r>
                        <a:rPr lang="ru-RU" sz="1400"/>
                        <a:t>Фокусное расстояние, 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4.914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506873"/>
                  </a:ext>
                </a:extLst>
              </a:tr>
            </a:tbl>
          </a:graphicData>
        </a:graphic>
      </p:graphicFrame>
      <p:sp>
        <p:nvSpPr>
          <p:cNvPr id="15" name="Овал 14">
            <a:extLst>
              <a:ext uri="{FF2B5EF4-FFF2-40B4-BE49-F238E27FC236}">
                <a16:creationId xmlns:a16="http://schemas.microsoft.com/office/drawing/2014/main" id="{F8161783-1AFB-4E0E-ACB0-BEC084C28B9F}"/>
              </a:ext>
            </a:extLst>
          </p:cNvPr>
          <p:cNvSpPr/>
          <p:nvPr/>
        </p:nvSpPr>
        <p:spPr>
          <a:xfrm>
            <a:off x="4571668" y="2432563"/>
            <a:ext cx="79929" cy="71438"/>
          </a:xfrm>
          <a:prstGeom prst="ellipse">
            <a:avLst/>
          </a:prstGeom>
          <a:solidFill>
            <a:srgbClr val="418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6F1F2-AD42-43BB-9AF2-193AD7893F6E}"/>
              </a:ext>
            </a:extLst>
          </p:cNvPr>
          <p:cNvSpPr txBox="1"/>
          <p:nvPr/>
        </p:nvSpPr>
        <p:spPr>
          <a:xfrm>
            <a:off x="4807426" y="2522722"/>
            <a:ext cx="396784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350" dirty="0"/>
              <a:t>Результаты калибровки камеры регистратора</a:t>
            </a:r>
          </a:p>
          <a:p>
            <a:endParaRPr lang="ru-RU" sz="1350" dirty="0"/>
          </a:p>
          <a:p>
            <a:r>
              <a:rPr lang="ru-RU" sz="1350" dirty="0"/>
              <a:t>Каталог предварительных элементов внешнего ориентирования, </a:t>
            </a:r>
            <a:r>
              <a:rPr lang="en-US" sz="1350" dirty="0"/>
              <a:t>WGS 84 </a:t>
            </a:r>
            <a:endParaRPr lang="ru-RU" sz="1350" dirty="0"/>
          </a:p>
        </p:txBody>
      </p:sp>
      <p:pic>
        <p:nvPicPr>
          <p:cNvPr id="7" name="Рисунок 6" descr="Изображение выглядит как на открытом воздухе, дорога, небо, Автострада&#10;&#10;Автоматически созданное описание">
            <a:extLst>
              <a:ext uri="{FF2B5EF4-FFF2-40B4-BE49-F238E27FC236}">
                <a16:creationId xmlns:a16="http://schemas.microsoft.com/office/drawing/2014/main" id="{87965E6A-B2B2-2A3E-AB84-365A10699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1" y="680734"/>
            <a:ext cx="3883196" cy="3782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8A6D04-D8D1-D265-64A5-8C7B1024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706" y="3500490"/>
            <a:ext cx="4154997" cy="123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21E0B9-99DA-0B35-3281-1CA1CC5CD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82" y="228584"/>
            <a:ext cx="7174877" cy="414340"/>
          </a:xfrm>
        </p:spPr>
        <p:txBody>
          <a:bodyPr/>
          <a:lstStyle/>
          <a:p>
            <a:r>
              <a:rPr lang="ru-RU" sz="2000" b="1" dirty="0">
                <a:latin typeface="+mj-lt"/>
                <a:ea typeface="+mn-ea"/>
                <a:cs typeface="Arial" panose="020B0604020202020204" pitchFamily="34" charset="0"/>
              </a:rPr>
              <a:t>Параметры аэрофотосъемки для создания ортофотопланов</a:t>
            </a:r>
          </a:p>
        </p:txBody>
      </p:sp>
      <p:pic>
        <p:nvPicPr>
          <p:cNvPr id="8" name="Рисунок 7" descr="Изображение выглядит как на открытом воздухе, небо, гора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3AD8CC4B-8100-99E3-643B-67B96E888A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38" y="1780643"/>
            <a:ext cx="2144327" cy="1474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D3587-DF0F-431A-5DE1-8A836B04F923}"/>
              </a:ext>
            </a:extLst>
          </p:cNvPr>
          <p:cNvSpPr txBox="1"/>
          <p:nvPr/>
        </p:nvSpPr>
        <p:spPr>
          <a:xfrm>
            <a:off x="301809" y="831088"/>
            <a:ext cx="23473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Направление съемки близко к надиру от поверхности земли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F70BF-FF9C-03C8-30AB-B77ED6A5478F}"/>
              </a:ext>
            </a:extLst>
          </p:cNvPr>
          <p:cNvSpPr txBox="1"/>
          <p:nvPr/>
        </p:nvSpPr>
        <p:spPr>
          <a:xfrm>
            <a:off x="3363554" y="969156"/>
            <a:ext cx="1897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Съемка кадров из разных точек пространства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8D404-7E75-377D-C02F-405A269E20EE}"/>
              </a:ext>
            </a:extLst>
          </p:cNvPr>
          <p:cNvSpPr txBox="1"/>
          <p:nvPr/>
        </p:nvSpPr>
        <p:spPr>
          <a:xfrm>
            <a:off x="6298915" y="2624954"/>
            <a:ext cx="2112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Строгая прямолинейность маршрутов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661A2-62BC-DD4E-F761-40E30B0772FA}"/>
              </a:ext>
            </a:extLst>
          </p:cNvPr>
          <p:cNvSpPr txBox="1"/>
          <p:nvPr/>
        </p:nvSpPr>
        <p:spPr>
          <a:xfrm>
            <a:off x="1148853" y="3843556"/>
            <a:ext cx="1872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Выдерживание перекрытий</a:t>
            </a:r>
          </a:p>
        </p:txBody>
      </p:sp>
      <p:pic>
        <p:nvPicPr>
          <p:cNvPr id="27" name="Рисунок 26" descr="Изображение выглядит как качели, искусство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AABE6CF-D407-1C6F-34FD-6A3CFB15A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24" y="767151"/>
            <a:ext cx="3099547" cy="154631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линия, диаграмма, Прямоугольник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EA4F9AE0-E20A-AE88-3C59-7E4A28472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162" y="3548284"/>
            <a:ext cx="2209993" cy="133119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линия, шаблон, снимок экрана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66CC2AC5-B1D1-8B10-D148-36BFDAD94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81" y="2961756"/>
            <a:ext cx="2753703" cy="21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8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C21E0B9-99DA-0B35-3281-1CA1CC5CD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82" y="228584"/>
            <a:ext cx="7174877" cy="414340"/>
          </a:xfrm>
        </p:spPr>
        <p:txBody>
          <a:bodyPr/>
          <a:lstStyle/>
          <a:p>
            <a:r>
              <a:rPr lang="ru-RU" sz="2000" b="1" dirty="0">
                <a:latin typeface="+mj-lt"/>
                <a:ea typeface="+mn-ea"/>
                <a:cs typeface="Arial" panose="020B0604020202020204" pitchFamily="34" charset="0"/>
              </a:rPr>
              <a:t>Параметры съемки с видеорегистратора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BD3587-DF0F-431A-5DE1-8A836B04F923}"/>
              </a:ext>
            </a:extLst>
          </p:cNvPr>
          <p:cNvSpPr txBox="1"/>
          <p:nvPr/>
        </p:nvSpPr>
        <p:spPr>
          <a:xfrm>
            <a:off x="301809" y="831088"/>
            <a:ext cx="2347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Направление съемки</a:t>
            </a:r>
            <a:r>
              <a:rPr lang="en-US" sz="1800" dirty="0">
                <a:cs typeface="Arial" panose="020B0604020202020204" pitchFamily="34" charset="0"/>
              </a:rPr>
              <a:t> -</a:t>
            </a:r>
            <a:r>
              <a:rPr lang="ru-RU" sz="1800" dirty="0">
                <a:cs typeface="Arial" panose="020B0604020202020204" pitchFamily="34" charset="0"/>
              </a:rPr>
              <a:t> вперед</a:t>
            </a:r>
            <a:endParaRPr lang="ru-RU" sz="1800" dirty="0">
              <a:highlight>
                <a:srgbClr val="FFFF00"/>
              </a:highlight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5F70BF-FF9C-03C8-30AB-B77ED6A5478F}"/>
              </a:ext>
            </a:extLst>
          </p:cNvPr>
          <p:cNvSpPr txBox="1"/>
          <p:nvPr/>
        </p:nvSpPr>
        <p:spPr>
          <a:xfrm>
            <a:off x="3233939" y="1018338"/>
            <a:ext cx="18977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Съемка кадров из разных точек пространства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18D404-7E75-377D-C02F-405A269E20EE}"/>
              </a:ext>
            </a:extLst>
          </p:cNvPr>
          <p:cNvSpPr txBox="1"/>
          <p:nvPr/>
        </p:nvSpPr>
        <p:spPr>
          <a:xfrm>
            <a:off x="3233939" y="2110085"/>
            <a:ext cx="2112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Строгая прямолинейность маршрутов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8661A2-62BC-DD4E-F761-40E30B0772FA}"/>
              </a:ext>
            </a:extLst>
          </p:cNvPr>
          <p:cNvSpPr txBox="1"/>
          <p:nvPr/>
        </p:nvSpPr>
        <p:spPr>
          <a:xfrm>
            <a:off x="2797810" y="3854245"/>
            <a:ext cx="1872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cs typeface="Arial" panose="020B0604020202020204" pitchFamily="34" charset="0"/>
              </a:rPr>
              <a:t>Выдерживание перекрытий</a:t>
            </a:r>
          </a:p>
        </p:txBody>
      </p:sp>
      <p:pic>
        <p:nvPicPr>
          <p:cNvPr id="10" name="Рисунок 9" descr="Изображение выглядит как дорога, на открытом воздухе, небо, асфальт&#10;&#10;Автоматически созданное описание">
            <a:extLst>
              <a:ext uri="{FF2B5EF4-FFF2-40B4-BE49-F238E27FC236}">
                <a16:creationId xmlns:a16="http://schemas.microsoft.com/office/drawing/2014/main" id="{32E32D43-AE44-A8D2-4893-C08371B39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1" y="1754418"/>
            <a:ext cx="2509269" cy="209925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637BD5-48DE-FE30-5169-9E89D313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362" y="1002774"/>
            <a:ext cx="3798794" cy="2052601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орога, небо, на открытом воздухе, шоссе&#10;&#10;Автоматически созданное описание">
            <a:extLst>
              <a:ext uri="{FF2B5EF4-FFF2-40B4-BE49-F238E27FC236}">
                <a16:creationId xmlns:a16="http://schemas.microsoft.com/office/drawing/2014/main" id="{7D141FD2-4BF5-09E7-F955-865D278E2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07" y="3149206"/>
            <a:ext cx="4572000" cy="19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D535FE-537D-60AA-DA7B-0D246B5B1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850" y="642924"/>
            <a:ext cx="2135882" cy="269867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Настройка накидного монтажа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AC86DF8-8D29-76B1-43BF-98C34917901C}"/>
              </a:ext>
            </a:extLst>
          </p:cNvPr>
          <p:cNvSpPr/>
          <p:nvPr/>
        </p:nvSpPr>
        <p:spPr>
          <a:xfrm rot="5400000">
            <a:off x="5904585" y="2571750"/>
            <a:ext cx="691197" cy="4776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0B5CDE-FD44-ED3A-02C8-97F4D0D19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49" y="3579029"/>
            <a:ext cx="2138953" cy="12313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9A46A3-4D5E-49D4-A8D7-86593A6C9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43" y="852709"/>
            <a:ext cx="5500483" cy="14519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1DA6D3-70A8-8325-B746-C7ACB79D8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542" y="3247228"/>
            <a:ext cx="5500483" cy="1551008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E72449E-AD50-665A-BA9E-182F4F7629F0}"/>
              </a:ext>
            </a:extLst>
          </p:cNvPr>
          <p:cNvCxnSpPr>
            <a:cxnSpLocks/>
          </p:cNvCxnSpPr>
          <p:nvPr/>
        </p:nvCxnSpPr>
        <p:spPr>
          <a:xfrm flipH="1">
            <a:off x="1553135" y="1053059"/>
            <a:ext cx="295835" cy="6030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95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Связующие точки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B64046-31B3-1A78-B964-3D2CB8FEB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52" y="840124"/>
            <a:ext cx="8585947" cy="3621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91A4E-2A71-38F1-D00D-0DCC429270D5}"/>
              </a:ext>
            </a:extLst>
          </p:cNvPr>
          <p:cNvSpPr txBox="1"/>
          <p:nvPr/>
        </p:nvSpPr>
        <p:spPr>
          <a:xfrm>
            <a:off x="280646" y="4552349"/>
            <a:ext cx="8519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Связующие точки на капоте и в воздухе ошибочны. Эффективная площадь кадра только в центре.</a:t>
            </a:r>
          </a:p>
        </p:txBody>
      </p:sp>
    </p:spTree>
    <p:extLst>
      <p:ext uri="{BB962C8B-B14F-4D97-AF65-F5344CB8AC3E}">
        <p14:creationId xmlns:p14="http://schemas.microsoft.com/office/powerpoint/2010/main" val="1650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Связующие точки</a:t>
            </a:r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2951E308-05D3-3BF2-E701-4220B0E6B8AC}"/>
              </a:ext>
            </a:extLst>
          </p:cNvPr>
          <p:cNvSpPr txBox="1"/>
          <p:nvPr/>
        </p:nvSpPr>
        <p:spPr>
          <a:xfrm>
            <a:off x="214282" y="1496342"/>
            <a:ext cx="4214842" cy="22593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Использовался объектно-ориентированный алгоритм с настройками по умолчанию (конфигурация коррелятора «Оптимальный»). Алгоритм был специально доработан.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 изображениях присутствовал капот от автомобиля, на который попадала значительная часть связующих точек. В алгоритм добавили возможность отступа от границ снимка при поиске связующих точек.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C073B8-F3CF-8DB7-D192-02F7037D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914416"/>
            <a:ext cx="2683880" cy="400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30E3BB-7B44-E61E-014D-516472489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164" y="2388255"/>
            <a:ext cx="2251397" cy="140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14282" y="228584"/>
            <a:ext cx="8429684" cy="414340"/>
          </a:xfrm>
        </p:spPr>
        <p:txBody>
          <a:bodyPr/>
          <a:lstStyle/>
          <a:p>
            <a:r>
              <a:rPr lang="ru-RU" sz="2800" b="1" dirty="0">
                <a:latin typeface="+mj-lt"/>
                <a:ea typeface="+mn-ea"/>
                <a:cs typeface="Arial" panose="020B0604020202020204" pitchFamily="34" charset="0"/>
              </a:rPr>
              <a:t>Уравнивание блока</a:t>
            </a:r>
          </a:p>
        </p:txBody>
      </p:sp>
      <p:sp>
        <p:nvSpPr>
          <p:cNvPr id="4" name="TextBox 42">
            <a:extLst>
              <a:ext uri="{FF2B5EF4-FFF2-40B4-BE49-F238E27FC236}">
                <a16:creationId xmlns:a16="http://schemas.microsoft.com/office/drawing/2014/main" id="{2951E308-05D3-3BF2-E701-4220B0E6B8AC}"/>
              </a:ext>
            </a:extLst>
          </p:cNvPr>
          <p:cNvSpPr txBox="1"/>
          <p:nvPr/>
        </p:nvSpPr>
        <p:spPr>
          <a:xfrm>
            <a:off x="548591" y="1266898"/>
            <a:ext cx="347693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795" indent="-264795">
              <a:buClr>
                <a:srgbClr val="418FDE"/>
              </a:buClr>
              <a:buFont typeface="Arial" pitchFamily="34" charset="0"/>
              <a:buChar char="•"/>
            </a:pPr>
            <a:r>
              <a:rPr lang="ru-RU" sz="1400" dirty="0">
                <a:cs typeface="Calibri"/>
              </a:rPr>
              <a:t>При уравнивании учитывались углы внешнего ориентирования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E4AAEF-53DE-8D9E-E26A-F5B9543A0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214" y="984510"/>
            <a:ext cx="3633195" cy="38137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E2FF6B-DD96-94AA-2459-463B1194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91" y="1903717"/>
            <a:ext cx="3890962" cy="17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Пользовательские 7">
      <a:dk1>
        <a:srgbClr val="000000"/>
      </a:dk1>
      <a:lt1>
        <a:srgbClr val="E9EEF3"/>
      </a:lt1>
      <a:dk2>
        <a:srgbClr val="041E41"/>
      </a:dk2>
      <a:lt2>
        <a:srgbClr val="418FDE"/>
      </a:lt2>
      <a:accent1>
        <a:srgbClr val="418FDE"/>
      </a:accent1>
      <a:accent2>
        <a:srgbClr val="041E41"/>
      </a:accent2>
      <a:accent3>
        <a:srgbClr val="418FDE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8341</TotalTime>
  <Words>527</Words>
  <Application>Microsoft Office PowerPoint</Application>
  <PresentationFormat>Экран (16:9)</PresentationFormat>
  <Paragraphs>113</Paragraphs>
  <Slides>16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TT Firs Neue</vt:lpstr>
      <vt:lpstr>TT Firs Neue DemiBold</vt:lpstr>
      <vt:lpstr>Тема Office</vt:lpstr>
      <vt:lpstr>1_Тема Office</vt:lpstr>
      <vt:lpstr>Презентация PowerPoint</vt:lpstr>
      <vt:lpstr>Презентация PowerPoint</vt:lpstr>
      <vt:lpstr>Исходные данные</vt:lpstr>
      <vt:lpstr>Параметры аэрофотосъемки для создания ортофотопланов</vt:lpstr>
      <vt:lpstr>Параметры съемки с видеорегистратора</vt:lpstr>
      <vt:lpstr>Настройка накидного монтажа </vt:lpstr>
      <vt:lpstr>Связующие точки</vt:lpstr>
      <vt:lpstr>Связующие точки</vt:lpstr>
      <vt:lpstr>Уравнивание блока</vt:lpstr>
      <vt:lpstr>Google Earth</vt:lpstr>
      <vt:lpstr>Стереорежим</vt:lpstr>
      <vt:lpstr>Построение поверхности дороги</vt:lpstr>
      <vt:lpstr>Ортофототрансформирование</vt:lpstr>
      <vt:lpstr>Создание ортофотоплана дороги</vt:lpstr>
      <vt:lpstr>Рекомендации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Saprykina</dc:creator>
  <cp:lastModifiedBy>Alexey Smirnov</cp:lastModifiedBy>
  <cp:revision>63</cp:revision>
  <dcterms:created xsi:type="dcterms:W3CDTF">2021-08-11T15:04:20Z</dcterms:created>
  <dcterms:modified xsi:type="dcterms:W3CDTF">2023-10-13T11:37:18Z</dcterms:modified>
</cp:coreProperties>
</file>