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7"/>
  </p:notesMasterIdLst>
  <p:sldIdLst>
    <p:sldId id="318" r:id="rId3"/>
    <p:sldId id="408" r:id="rId4"/>
    <p:sldId id="518" r:id="rId5"/>
    <p:sldId id="519" r:id="rId6"/>
    <p:sldId id="522" r:id="rId7"/>
    <p:sldId id="523" r:id="rId8"/>
    <p:sldId id="524" r:id="rId9"/>
    <p:sldId id="526" r:id="rId10"/>
    <p:sldId id="529" r:id="rId11"/>
    <p:sldId id="525" r:id="rId12"/>
    <p:sldId id="527" r:id="rId13"/>
    <p:sldId id="528" r:id="rId14"/>
    <p:sldId id="530" r:id="rId15"/>
    <p:sldId id="510" r:id="rId1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84959" autoAdjust="0"/>
  </p:normalViewPr>
  <p:slideViewPr>
    <p:cSldViewPr snapToGrid="0">
      <p:cViewPr varScale="1">
        <p:scale>
          <a:sx n="59" d="100"/>
          <a:sy n="59" d="100"/>
        </p:scale>
        <p:origin x="115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143CD-7972-4E09-A711-3E473CDB93DF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6F052-ED4A-4C68-AB10-04BE1A362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24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380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062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73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50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591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083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659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539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564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623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280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873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301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6F052-ED4A-4C68-AB10-04BE1A3622D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438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6366-7473-4D01-AE2F-B0970B301120}" type="datetime1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754" y="69289"/>
            <a:ext cx="1017494" cy="75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1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2C48-55BD-4A90-88DD-1D3F06DF04AD}" type="datetime1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240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63132-2F05-4867-8230-E1B028662451}" type="datetime1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823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2F9BA-848E-47AF-A280-BEC36D3208BE}" type="datetime1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81B11-7336-4852-B917-C519AC904D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2927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E6AA8-0F5E-4EF7-9708-EBE3107F5250}" type="datetime1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E585D-BD69-4BFC-BE18-D1159B7E54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816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247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247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6482B-71FD-4306-801D-B36612D279B9}" type="datetime1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FC0B4-6312-4109-879F-BCC2FD161C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5840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2" y="1600205"/>
            <a:ext cx="53926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9784" y="1600205"/>
            <a:ext cx="53926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ACAC-9CA1-46BF-9F95-C9ECE39B4C31}" type="datetime1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11986-30E4-4494-84B2-847919EC5F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0543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698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698" y="2174875"/>
            <a:ext cx="53887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101CC-8E76-4F35-A12D-A7FA4E581345}" type="datetime1">
              <a:rPr lang="ru-RU" smtClean="0"/>
              <a:t>14.10.2023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DA467-FCED-4C6A-9373-8829B96AA38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9405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CA893-DD02-4E3E-AF6D-63DE2AD3DAE1}" type="datetime1">
              <a:rPr lang="ru-RU" smtClean="0"/>
              <a:t>14.10.2023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CD640F-95B6-4E41-A0F2-46D7915AC0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9667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321BE-88F0-423E-894E-F181532E49A6}" type="datetime1">
              <a:rPr lang="ru-RU" smtClean="0"/>
              <a:t>14.10.2023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F1E19-0FFB-484F-80C9-BEF03E9EFC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4441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384" y="273053"/>
            <a:ext cx="681501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93E1A-8E07-499A-B520-5CC8968D2C75}" type="datetime1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ED619-945D-466C-8D3C-2551202F3D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2667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6622-FF10-4735-84CA-08337F356F6F}" type="datetime1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74" y="0"/>
            <a:ext cx="1742147" cy="12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43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17" indent="0">
              <a:buNone/>
              <a:defRPr sz="2800"/>
            </a:lvl2pPr>
            <a:lvl3pPr marL="914235" indent="0">
              <a:buNone/>
              <a:defRPr sz="2400"/>
            </a:lvl3pPr>
            <a:lvl4pPr marL="1371353" indent="0">
              <a:buNone/>
              <a:defRPr sz="2000"/>
            </a:lvl4pPr>
            <a:lvl5pPr marL="1828470" indent="0">
              <a:buNone/>
              <a:defRPr sz="2000"/>
            </a:lvl5pPr>
            <a:lvl6pPr marL="2285588" indent="0">
              <a:buNone/>
              <a:defRPr sz="2000"/>
            </a:lvl6pPr>
            <a:lvl7pPr marL="2742705" indent="0">
              <a:buNone/>
              <a:defRPr sz="2000"/>
            </a:lvl7pPr>
            <a:lvl8pPr marL="3199823" indent="0">
              <a:buNone/>
              <a:defRPr sz="2000"/>
            </a:lvl8pPr>
            <a:lvl9pPr marL="365694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A592-E118-4D32-B606-5FF6B9A532EC}" type="datetime1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B7E27-0D69-49F6-9F37-00E14DB619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5686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6D45A-67B2-4B35-8D64-33AA227146F5}" type="datetime1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FCF52-4BBE-4CCD-8310-FE9B66030F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9484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42031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57CC6-B12D-40E5-91A1-2E55A4A3A78D}" type="datetime1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27E42-1499-4846-AA4D-30B1C8E88D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8372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55CD9-F77F-48D3-BC5E-3C877AE60DBC}" type="datetime1">
              <a:rPr lang="ru-RU" smtClean="0"/>
              <a:t>14.10.2023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B708D-85F8-4DD4-95F2-DF6F312326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9416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185D3-95E3-4518-A768-DCEA82EB2445}" type="datetime1">
              <a:rPr lang="ru-RU" smtClean="0"/>
              <a:t>14.10.2023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418FE-3F4D-4E34-99A0-172D27881B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3446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B0F0-85B2-4B1A-94A3-B9B42F8068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58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A0A6-D2A9-4FCA-853E-5A19DEAC9A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89F14-558C-45C2-A9CC-B8F83F424C8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76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5A3A2-3798-4BE9-9C7C-19617B99FC3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6A48-9141-4D0F-A3D8-D14E8A6A9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48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15413" y="68629"/>
            <a:ext cx="10871200" cy="775243"/>
          </a:xfrm>
        </p:spPr>
        <p:txBody>
          <a:bodyPr/>
          <a:lstStyle/>
          <a:p>
            <a:pPr eaLnBrk="1" latinLnBrk="0" hangingPunct="1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>
          <a:xfrm>
            <a:off x="8141175" y="6280012"/>
            <a:ext cx="3556000" cy="365125"/>
          </a:xfrm>
        </p:spPr>
        <p:txBody>
          <a:bodyPr/>
          <a:lstStyle/>
          <a:p>
            <a:fld id="{042A51F0-A79D-4817-B676-B4D14EC5898C}" type="datetime1">
              <a:rPr lang="ru-RU" smtClean="0"/>
              <a:t>14.10.2023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25975" y="1564800"/>
            <a:ext cx="10871200" cy="4608000"/>
          </a:xfrm>
        </p:spPr>
        <p:txBody>
          <a:bodyPr/>
          <a:lstStyle>
            <a:lvl1pPr marL="0" indent="0">
              <a:buNone/>
              <a:defRPr/>
            </a:lvl1pPr>
            <a:lvl2pPr marL="396230" indent="0">
              <a:buNone/>
              <a:defRPr/>
            </a:lvl2pPr>
            <a:lvl3pPr marL="742931" indent="0">
              <a:buNone/>
              <a:defRPr/>
            </a:lvl3pPr>
            <a:lvl4pPr marL="1238219" indent="0">
              <a:buNone/>
              <a:defRPr/>
            </a:lvl4pPr>
            <a:lvl5pPr marL="1733507" indent="0">
              <a:buNone/>
              <a:defRPr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32723"/>
            <a:ext cx="711200" cy="244476"/>
          </a:xfrm>
          <a:prstGeom prst="rect">
            <a:avLst/>
          </a:prstGeom>
          <a:noFill/>
        </p:spPr>
        <p:txBody>
          <a:bodyPr vert="horz" anchor="ctr" anchorCtr="0">
            <a:noAutofit/>
          </a:bodyPr>
          <a:lstStyle>
            <a:lvl1pPr algn="ctr" eaLnBrk="1" latinLnBrk="0" hangingPunct="1">
              <a:defRPr kumimoji="0" lang="ru-RU" sz="1517" b="1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  <a:extLst/>
          </a:lstStyle>
          <a:p>
            <a:fld id="{8F82E0A0-C266-4798-8C8F-B9F91E9DA37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837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15413" y="68629"/>
            <a:ext cx="10871200" cy="775243"/>
          </a:xfrm>
        </p:spPr>
        <p:txBody>
          <a:bodyPr/>
          <a:lstStyle/>
          <a:p>
            <a:pPr eaLnBrk="1" latinLnBrk="0" hangingPunct="1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>
          <a:xfrm>
            <a:off x="8141175" y="6280012"/>
            <a:ext cx="3556000" cy="365125"/>
          </a:xfrm>
        </p:spPr>
        <p:txBody>
          <a:bodyPr/>
          <a:lstStyle/>
          <a:p>
            <a:fld id="{BFE1883D-2DD9-4387-9BD6-83E7823E760C}" type="datetime1">
              <a:rPr lang="ru-RU" smtClean="0"/>
              <a:t>14.10.2023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25975" y="1564800"/>
            <a:ext cx="10871200" cy="4608000"/>
          </a:xfrm>
        </p:spPr>
        <p:txBody>
          <a:bodyPr/>
          <a:lstStyle>
            <a:lvl1pPr marL="0" indent="0">
              <a:buNone/>
              <a:defRPr/>
            </a:lvl1pPr>
            <a:lvl2pPr marL="396230" indent="0">
              <a:buNone/>
              <a:defRPr/>
            </a:lvl2pPr>
            <a:lvl3pPr marL="742931" indent="0">
              <a:buNone/>
              <a:defRPr/>
            </a:lvl3pPr>
            <a:lvl4pPr marL="1238219" indent="0">
              <a:buNone/>
              <a:defRPr/>
            </a:lvl4pPr>
            <a:lvl5pPr marL="1733507" indent="0">
              <a:buNone/>
              <a:defRPr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32723"/>
            <a:ext cx="711200" cy="244476"/>
          </a:xfrm>
          <a:prstGeom prst="rect">
            <a:avLst/>
          </a:prstGeom>
          <a:noFill/>
        </p:spPr>
        <p:txBody>
          <a:bodyPr vert="horz" anchor="ctr" anchorCtr="0">
            <a:noAutofit/>
          </a:bodyPr>
          <a:lstStyle>
            <a:lvl1pPr algn="ctr" eaLnBrk="1" latinLnBrk="0" hangingPunct="1">
              <a:defRPr kumimoji="0" lang="ru-RU" sz="1517" b="1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  <a:extLst/>
          </a:lstStyle>
          <a:p>
            <a:fld id="{8F82E0A0-C266-4798-8C8F-B9F91E9DA37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681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8FC1-C3C3-42CF-BB41-FFDF3B8E5F1D}" type="datetime1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754" y="69289"/>
            <a:ext cx="1017494" cy="75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65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15413" y="68629"/>
            <a:ext cx="10871200" cy="775243"/>
          </a:xfrm>
        </p:spPr>
        <p:txBody>
          <a:bodyPr/>
          <a:lstStyle/>
          <a:p>
            <a:pPr eaLnBrk="1" latinLnBrk="0" hangingPunct="1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>
          <a:xfrm>
            <a:off x="8141175" y="6280012"/>
            <a:ext cx="3556000" cy="365125"/>
          </a:xfrm>
        </p:spPr>
        <p:txBody>
          <a:bodyPr/>
          <a:lstStyle/>
          <a:p>
            <a:fld id="{626605C8-46AB-4B8B-9AF0-64CBA8E16088}" type="datetime1">
              <a:rPr lang="ru-RU" smtClean="0"/>
              <a:t>14.10.2023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25975" y="1564800"/>
            <a:ext cx="10871200" cy="4608000"/>
          </a:xfrm>
        </p:spPr>
        <p:txBody>
          <a:bodyPr/>
          <a:lstStyle>
            <a:lvl1pPr marL="0" indent="0">
              <a:buNone/>
              <a:defRPr/>
            </a:lvl1pPr>
            <a:lvl2pPr marL="396230" indent="0">
              <a:buNone/>
              <a:defRPr/>
            </a:lvl2pPr>
            <a:lvl3pPr marL="742931" indent="0">
              <a:buNone/>
              <a:defRPr/>
            </a:lvl3pPr>
            <a:lvl4pPr marL="1238219" indent="0">
              <a:buNone/>
              <a:defRPr/>
            </a:lvl4pPr>
            <a:lvl5pPr marL="1733507" indent="0">
              <a:buNone/>
              <a:defRPr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32723"/>
            <a:ext cx="711200" cy="244476"/>
          </a:xfrm>
          <a:prstGeom prst="rect">
            <a:avLst/>
          </a:prstGeom>
          <a:noFill/>
        </p:spPr>
        <p:txBody>
          <a:bodyPr vert="horz" anchor="ctr" anchorCtr="0">
            <a:noAutofit/>
          </a:bodyPr>
          <a:lstStyle>
            <a:lvl1pPr algn="ctr" eaLnBrk="1" latinLnBrk="0" hangingPunct="1">
              <a:defRPr kumimoji="0" lang="ru-RU" sz="1517" b="1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  <a:extLst/>
          </a:lstStyle>
          <a:p>
            <a:fld id="{8F82E0A0-C266-4798-8C8F-B9F91E9DA37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82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C28-6F46-4BE8-A567-E79044D8F7D1}" type="datetime1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42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E9B3-F6D9-46B4-ACF3-7BE255DB8516}" type="datetime1">
              <a:rPr lang="ru-RU" smtClean="0"/>
              <a:t>14.10.2023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2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A674-B31E-4751-9247-A264925F28BB}" type="datetime1">
              <a:rPr lang="ru-RU" smtClean="0"/>
              <a:t>14.10.2023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322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A8171-BA85-4B3B-A7E6-DA808BEF5154}" type="datetime1">
              <a:rPr lang="ru-RU" smtClean="0"/>
              <a:t>14.10.2023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052A5C4-D0CF-4FE9-A9A9-F9AA4828D2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450" y="0"/>
            <a:ext cx="957496" cy="7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2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089D-DEDB-42F6-BBC7-5F770A97507E}" type="datetime1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42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AB4B-2282-470D-8D25-25E8548B0D2D}" type="datetime1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697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7B2FC-7E72-4EAB-B3B5-88406475B8AE}" type="datetime1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B0784-E84C-46DD-BCE2-D8FB37EA1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5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l" defTabSz="91423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4882CD-8B13-46A2-B94E-E78D62176BC0}" type="datetime1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 defTabSz="91423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C46C3C1-4FEF-4458-B3FA-1A50BB6683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428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hf sldNum="0"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47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64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82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99" indent="-228559" algn="l" defTabSz="9142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7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88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0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2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4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8 Marcador de contenido"/>
          <p:cNvSpPr txBox="1">
            <a:spLocks/>
          </p:cNvSpPr>
          <p:nvPr/>
        </p:nvSpPr>
        <p:spPr>
          <a:xfrm>
            <a:off x="2407742" y="2277247"/>
            <a:ext cx="7620178" cy="1629735"/>
          </a:xfrm>
          <a:prstGeom prst="rect">
            <a:avLst/>
          </a:prstGeom>
          <a:solidFill>
            <a:srgbClr val="5B9BD5">
              <a:alpha val="65098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7925" tIns="38963" rIns="77925" bIns="38963"/>
          <a:lstStyle>
            <a:lvl1pPr defTabSz="779252">
              <a:spcBef>
                <a:spcPct val="0"/>
              </a:spcBef>
              <a:buNone/>
              <a:defRPr sz="24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sz="3200" dirty="0">
                <a:latin typeface="+mn-lt"/>
              </a:rPr>
              <a:t>СТАНДАРТИЗАЦИЯ И СЕРТИФИКАЦИЯ ДАННЫХ ДЗЗ ИЗ </a:t>
            </a:r>
            <a:r>
              <a:rPr lang="ru-RU" sz="3200">
                <a:latin typeface="+mn-lt"/>
              </a:rPr>
              <a:t>КОСМОСА </a:t>
            </a:r>
            <a:br>
              <a:rPr lang="ru-RU" sz="3200">
                <a:latin typeface="+mn-lt"/>
              </a:rPr>
            </a:br>
            <a:r>
              <a:rPr lang="ru-RU" sz="3200">
                <a:latin typeface="+mn-lt"/>
              </a:rPr>
              <a:t>В </a:t>
            </a:r>
            <a:r>
              <a:rPr lang="ru-RU" sz="3200" dirty="0">
                <a:latin typeface="+mn-lt"/>
              </a:rPr>
              <a:t>РОССИЙСКОЙ ФЕДЕРАЦИИ</a:t>
            </a: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90259" y="6049335"/>
            <a:ext cx="10534098" cy="694236"/>
          </a:xfrm>
          <a:prstGeom prst="rect">
            <a:avLst/>
          </a:prstGeom>
          <a:solidFill>
            <a:srgbClr val="5B9BD5">
              <a:alpha val="65098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77921" tIns="38961" rIns="77921" bIns="38961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a typeface="Cambria Math" pitchFamily="18" charset="0"/>
              </a:rPr>
              <a:t>Докладчик: Кутумов Андрей Александрович - специалист Департамента автоматических космических комплексов, систем навигации и ДЗЗ Госкорпорации "Роскосмос"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1379914" y="284913"/>
            <a:ext cx="9435346" cy="63268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77921" tIns="38961" rIns="77921" bIns="38961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a typeface="Cambria Math" pitchFamily="18" charset="0"/>
              </a:rPr>
              <a:t>III Совместная международная научно-техническая конференция «ЦИФРОВАЯ РЕАЛЬНОСТЬ: космические и пространственные данные, технологии обработки»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0799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1364054" y="123890"/>
            <a:ext cx="960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ЧТО ЖЕ ТАКОЕ СЕРТИФИКАЦИЯ?</a:t>
            </a:r>
          </a:p>
        </p:txBody>
      </p:sp>
      <p:sp>
        <p:nvSpPr>
          <p:cNvPr id="19" name="Прямоугольник: скругленные углы 5">
            <a:extLst>
              <a:ext uri="{FF2B5EF4-FFF2-40B4-BE49-F238E27FC236}">
                <a16:creationId xmlns:a16="http://schemas.microsoft.com/office/drawing/2014/main" id="{EDAB4DFD-81EC-42FA-8D11-629F670B13F0}"/>
              </a:ext>
            </a:extLst>
          </p:cNvPr>
          <p:cNvSpPr/>
          <p:nvPr/>
        </p:nvSpPr>
        <p:spPr>
          <a:xfrm>
            <a:off x="292101" y="1206960"/>
            <a:ext cx="9107784" cy="1556560"/>
          </a:xfrm>
          <a:prstGeom prst="roundRect">
            <a:avLst/>
          </a:prstGeom>
          <a:solidFill>
            <a:srgbClr val="5B9BD5">
              <a:alpha val="80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533400" algn="just"/>
            <a:r>
              <a:rPr lang="ru-RU" sz="2400" b="1" u="sng" dirty="0">
                <a:solidFill>
                  <a:schemeClr val="bg1"/>
                </a:solidFill>
              </a:rPr>
              <a:t>Сертификация</a:t>
            </a:r>
            <a:r>
              <a:rPr lang="ru-RU" sz="2400" dirty="0">
                <a:solidFill>
                  <a:schemeClr val="bg1"/>
                </a:solidFill>
              </a:rPr>
              <a:t> - форма осуществляемого органом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по сертификации подтверждения соответствия объектов требованиям технических регламентов, документам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по стандартизации или условиям договоров.</a:t>
            </a:r>
          </a:p>
        </p:txBody>
      </p:sp>
      <p:sp>
        <p:nvSpPr>
          <p:cNvPr id="13" name="Прямоугольник: скругленные углы 5">
            <a:extLst>
              <a:ext uri="{FF2B5EF4-FFF2-40B4-BE49-F238E27FC236}">
                <a16:creationId xmlns:a16="http://schemas.microsoft.com/office/drawing/2014/main" id="{EDAB4DFD-81EC-42FA-8D11-629F670B13F0}"/>
              </a:ext>
            </a:extLst>
          </p:cNvPr>
          <p:cNvSpPr/>
          <p:nvPr/>
        </p:nvSpPr>
        <p:spPr>
          <a:xfrm>
            <a:off x="2976880" y="3735778"/>
            <a:ext cx="8939556" cy="2024942"/>
          </a:xfrm>
          <a:prstGeom prst="roundRect">
            <a:avLst/>
          </a:prstGeom>
          <a:solidFill>
            <a:srgbClr val="5B9BD5">
              <a:alpha val="80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450000" algn="just"/>
            <a:r>
              <a:rPr lang="ru-RU" sz="2400" b="1" u="sng" dirty="0">
                <a:solidFill>
                  <a:schemeClr val="bg1"/>
                </a:solidFill>
              </a:rPr>
              <a:t>Орган по сертификации</a:t>
            </a:r>
            <a:r>
              <a:rPr lang="ru-RU" sz="2400" dirty="0">
                <a:solidFill>
                  <a:schemeClr val="bg1"/>
                </a:solidFill>
              </a:rPr>
              <a:t> - юридическое лицо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или индивидуальный предприниматель, аккредитованные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в соответствии с законодательством Российской Федерации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об аккредитации в национальной системе аккредитации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для выполнения работ по сертификации.</a:t>
            </a:r>
          </a:p>
        </p:txBody>
      </p:sp>
    </p:spTree>
    <p:extLst>
      <p:ext uri="{BB962C8B-B14F-4D97-AF65-F5344CB8AC3E}">
        <p14:creationId xmlns:p14="http://schemas.microsoft.com/office/powerpoint/2010/main" val="2544928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1364054" y="123890"/>
            <a:ext cx="960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ОРГАН ПО СЕРТИФИКАЦИИ ДАННЫХ ДЗЗ ИЗ КОСМОСА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93" y="871505"/>
            <a:ext cx="3821917" cy="54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547" y="871505"/>
            <a:ext cx="3817560" cy="54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374" y="871505"/>
            <a:ext cx="381756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67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5">
            <a:extLst>
              <a:ext uri="{FF2B5EF4-FFF2-40B4-BE49-F238E27FC236}">
                <a16:creationId xmlns:a16="http://schemas.microsoft.com/office/drawing/2014/main" id="{EDAB4DFD-81EC-42FA-8D11-629F670B13F0}"/>
              </a:ext>
            </a:extLst>
          </p:cNvPr>
          <p:cNvSpPr/>
          <p:nvPr/>
        </p:nvSpPr>
        <p:spPr>
          <a:xfrm>
            <a:off x="141423" y="3422139"/>
            <a:ext cx="11556999" cy="3240178"/>
          </a:xfrm>
          <a:prstGeom prst="roundRect">
            <a:avLst/>
          </a:prstGeom>
          <a:solidFill>
            <a:srgbClr val="5B9BD5">
              <a:alpha val="80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endParaRPr lang="ru-RU" sz="28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1364054" y="123890"/>
            <a:ext cx="960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СЕРТИФИКАЦИЯ ДАННЫХ ДЗЗ ИЗ КОСМОСА</a:t>
            </a:r>
          </a:p>
        </p:txBody>
      </p:sp>
      <p:sp>
        <p:nvSpPr>
          <p:cNvPr id="19" name="Прямоугольник: скругленные углы 5">
            <a:extLst>
              <a:ext uri="{FF2B5EF4-FFF2-40B4-BE49-F238E27FC236}">
                <a16:creationId xmlns:a16="http://schemas.microsoft.com/office/drawing/2014/main" id="{EDAB4DFD-81EC-42FA-8D11-629F670B13F0}"/>
              </a:ext>
            </a:extLst>
          </p:cNvPr>
          <p:cNvSpPr/>
          <p:nvPr/>
        </p:nvSpPr>
        <p:spPr>
          <a:xfrm>
            <a:off x="292100" y="671021"/>
            <a:ext cx="11556999" cy="2592880"/>
          </a:xfrm>
          <a:prstGeom prst="roundRect">
            <a:avLst/>
          </a:prstGeom>
          <a:solidFill>
            <a:srgbClr val="5B9BD5">
              <a:alpha val="80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dirty="0"/>
              <a:t>В настоящее время сертификацию проходят данные</a:t>
            </a:r>
            <a:r>
              <a:rPr lang="en-US" dirty="0"/>
              <a:t> </a:t>
            </a:r>
            <a:r>
              <a:rPr lang="ru-RU" dirty="0"/>
              <a:t>ДЗЗ, полученные с КА типа "Ресурс-П" и КА типа "Канопус-В".</a:t>
            </a:r>
            <a:endParaRPr lang="en-US" dirty="0"/>
          </a:p>
          <a:p>
            <a:pPr indent="457200" algn="just"/>
            <a:r>
              <a:rPr lang="ru-RU" dirty="0"/>
              <a:t>Сертификация осуществляется на соответствие техническим условиям, утверждаемым Госкорпорацией "Роскосмос".</a:t>
            </a:r>
            <a:endParaRPr lang="en-US" dirty="0"/>
          </a:p>
          <a:p>
            <a:pPr indent="457200" algn="just"/>
            <a:r>
              <a:rPr lang="ru-RU" dirty="0"/>
              <a:t>В ближайшей перспективе Госкорпорация "Роскосмос" нацелена</a:t>
            </a:r>
            <a:r>
              <a:rPr lang="en-US" dirty="0"/>
              <a:t> </a:t>
            </a:r>
            <a:r>
              <a:rPr lang="ru-RU" dirty="0"/>
              <a:t>на сертификацию данных ДЗЗ, получаемых КА "Кондор-ФКА" № 1</a:t>
            </a:r>
            <a:r>
              <a:rPr lang="en-US" dirty="0"/>
              <a:t> </a:t>
            </a:r>
            <a:r>
              <a:rPr lang="ru-RU" dirty="0"/>
              <a:t>(в настоящее время завершается формирование технических условий на такие данные), данных ДЗЗ, получаемых другими государственными КА, а также на сертификацию данных, получаемых</a:t>
            </a:r>
            <a:r>
              <a:rPr lang="en-US" dirty="0"/>
              <a:t> </a:t>
            </a:r>
            <a:br>
              <a:rPr lang="ru-RU" dirty="0"/>
            </a:br>
            <a:r>
              <a:rPr lang="ru-RU" dirty="0"/>
              <a:t>с негосударственных КА, и размещаемых в федеральном фонде данных ДЗЗ из космоса.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C2EDC158-D74B-884F-418C-9568E9E3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4578" y="5501703"/>
            <a:ext cx="728382" cy="41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44822">
            <a:off x="863025" y="4050027"/>
            <a:ext cx="1268465" cy="90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Stremov\08_Презентация_хар_спут\Кондор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94166" y="5025917"/>
            <a:ext cx="889683" cy="50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35123" y="4839019"/>
            <a:ext cx="2047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Данные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КА типа "Ресурс-П"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1368" y="6002319"/>
            <a:ext cx="2177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Данные</a:t>
            </a:r>
          </a:p>
          <a:p>
            <a:r>
              <a:rPr lang="ru-RU" dirty="0">
                <a:solidFill>
                  <a:schemeClr val="bg1"/>
                </a:solidFill>
              </a:rPr>
              <a:t>КА типа "Канопус-В"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2687357" y="4976418"/>
            <a:ext cx="2550160" cy="537985"/>
          </a:xfrm>
          <a:prstGeom prst="rightArrow">
            <a:avLst>
              <a:gd name="adj1" fmla="val 50000"/>
              <a:gd name="adj2" fmla="val 19352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61218" b="60592"/>
          <a:stretch/>
        </p:blipFill>
        <p:spPr>
          <a:xfrm>
            <a:off x="9062133" y="4413559"/>
            <a:ext cx="586320" cy="60820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405959" y="5652960"/>
            <a:ext cx="2680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Данные государственных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гражданских 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835000" y="5375682"/>
            <a:ext cx="2552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Данные, получаемые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с негосударственных КА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58476" y="3438081"/>
            <a:ext cx="1200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СЕЙЧАС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303098" y="3468643"/>
            <a:ext cx="2076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ПЛАНИРУЕТСЯ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44822">
            <a:off x="5138947" y="4212717"/>
            <a:ext cx="1268465" cy="90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C2EDC158-D74B-884F-418C-9568E9E3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0570" y="5110281"/>
            <a:ext cx="728382" cy="41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Объект 5" descr="обзор открытый1.jpg"/>
          <p:cNvPicPr>
            <a:picLocks/>
          </p:cNvPicPr>
          <p:nvPr/>
        </p:nvPicPr>
        <p:blipFill>
          <a:blip r:embed="rId7" cstate="print"/>
          <a:srcRect l="4861" r="4861"/>
          <a:stretch>
            <a:fillRect/>
          </a:stretch>
        </p:blipFill>
        <p:spPr>
          <a:xfrm>
            <a:off x="7325355" y="4705659"/>
            <a:ext cx="773590" cy="557738"/>
          </a:xfrm>
          <a:prstGeom prst="rect">
            <a:avLst/>
          </a:prstGeom>
          <a:effectLst/>
        </p:spPr>
      </p:pic>
      <p:pic>
        <p:nvPicPr>
          <p:cNvPr id="23" name="Picture 5" descr="D:\ВЮА\Системы и КА\Фото КА\персона КВ1 коп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897377">
            <a:off x="6157340" y="4245498"/>
            <a:ext cx="1177526" cy="59989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61218" b="60592"/>
          <a:stretch/>
        </p:blipFill>
        <p:spPr>
          <a:xfrm>
            <a:off x="9786395" y="4388327"/>
            <a:ext cx="586320" cy="60820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61218" b="60592"/>
          <a:stretch/>
        </p:blipFill>
        <p:spPr>
          <a:xfrm>
            <a:off x="10510657" y="4429716"/>
            <a:ext cx="586320" cy="608201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0983634" y="4740464"/>
            <a:ext cx="397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…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273763" y="4867949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+</a:t>
            </a:r>
            <a:endParaRPr lang="ru-RU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39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1364054" y="123890"/>
            <a:ext cx="9608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ИСПОЛЬЗОВАНИЕ СЕРТИФИЦИРОВАННЫХ ДАННЫХ </a:t>
            </a:r>
            <a:b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ДЗЗ ИЗ КОСМОСА</a:t>
            </a:r>
          </a:p>
        </p:txBody>
      </p:sp>
      <p:sp>
        <p:nvSpPr>
          <p:cNvPr id="19" name="Прямоугольник: скругленные углы 5">
            <a:extLst>
              <a:ext uri="{FF2B5EF4-FFF2-40B4-BE49-F238E27FC236}">
                <a16:creationId xmlns:a16="http://schemas.microsoft.com/office/drawing/2014/main" id="{EDAB4DFD-81EC-42FA-8D11-629F670B13F0}"/>
              </a:ext>
            </a:extLst>
          </p:cNvPr>
          <p:cNvSpPr/>
          <p:nvPr/>
        </p:nvSpPr>
        <p:spPr>
          <a:xfrm>
            <a:off x="292100" y="1335238"/>
            <a:ext cx="11556999" cy="2449361"/>
          </a:xfrm>
          <a:prstGeom prst="roundRect">
            <a:avLst/>
          </a:prstGeom>
          <a:solidFill>
            <a:srgbClr val="5B9BD5">
              <a:alpha val="80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444500" algn="just"/>
            <a:r>
              <a:rPr lang="ru-RU" sz="2400" dirty="0"/>
              <a:t>Сертификация данных ДЗЗ из космоса предназначена в первую очередь для использования их в качестве доказательной базы при осуществлении контрольной (надзорной) деятельности уполномоченными органами власти. Норма </a:t>
            </a:r>
            <a:br>
              <a:rPr lang="ru-RU" sz="2400" dirty="0"/>
            </a:br>
            <a:r>
              <a:rPr lang="ru-RU" sz="2400" dirty="0"/>
              <a:t>об использование сертифицированных данных ДЗЗ из космоса предложена </a:t>
            </a:r>
            <a:br>
              <a:rPr lang="ru-RU" sz="2400" dirty="0"/>
            </a:br>
            <a:r>
              <a:rPr lang="ru-RU" sz="2400" dirty="0"/>
              <a:t>к закреплению в рамках законопроекта "О дистанционном зондировании Земли </a:t>
            </a:r>
            <a:br>
              <a:rPr lang="ru-RU" sz="2400" dirty="0"/>
            </a:br>
            <a:r>
              <a:rPr lang="ru-RU" sz="2400" dirty="0"/>
              <a:t>из космоса".</a:t>
            </a:r>
          </a:p>
        </p:txBody>
      </p:sp>
    </p:spTree>
    <p:extLst>
      <p:ext uri="{BB962C8B-B14F-4D97-AF65-F5344CB8AC3E}">
        <p14:creationId xmlns:p14="http://schemas.microsoft.com/office/powerpoint/2010/main" val="2118147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1166" y="3418952"/>
            <a:ext cx="68997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4693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1364054" y="123890"/>
            <a:ext cx="960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РАССМОТРЕНИЕ, ОБСУЖДЕНИЕ И ЭКСПЕРТИЗА ГОСТ Р</a:t>
            </a:r>
          </a:p>
        </p:txBody>
      </p:sp>
      <p:sp>
        <p:nvSpPr>
          <p:cNvPr id="19" name="Прямоугольник: скругленные углы 5">
            <a:extLst>
              <a:ext uri="{FF2B5EF4-FFF2-40B4-BE49-F238E27FC236}">
                <a16:creationId xmlns:a16="http://schemas.microsoft.com/office/drawing/2014/main" id="{EDAB4DFD-81EC-42FA-8D11-629F670B13F0}"/>
              </a:ext>
            </a:extLst>
          </p:cNvPr>
          <p:cNvSpPr/>
          <p:nvPr/>
        </p:nvSpPr>
        <p:spPr>
          <a:xfrm>
            <a:off x="448347" y="964282"/>
            <a:ext cx="11295306" cy="4139736"/>
          </a:xfrm>
          <a:prstGeom prst="roundRect">
            <a:avLst/>
          </a:prstGeom>
          <a:solidFill>
            <a:srgbClr val="5B9BD5">
              <a:alpha val="80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2600" dirty="0"/>
              <a:t>Работы по рассмотрению, обсуждению, экспертизе и подготовке проектов национальных стандартов к утверждению в Росстандарте с учетом принципов и правил в Российской Федерации, установленных Федеральным законом от 29 июня 2015 г. № 162-ФЗ "О стандартизации </a:t>
            </a:r>
            <a:br>
              <a:rPr lang="ru-RU" sz="2600" dirty="0"/>
            </a:br>
            <a:r>
              <a:rPr lang="ru-RU" sz="2600" dirty="0"/>
              <a:t>в Российской Федерации" выполнялись подкомитетом (ПК 14) "Данные дистанционного зондирования Земли", созданным в рамках технического комитета по стандартизации № 321 "Ракетно-космическая техника" </a:t>
            </a:r>
            <a:br>
              <a:rPr lang="ru-RU" sz="2600" dirty="0"/>
            </a:br>
            <a:r>
              <a:rPr lang="ru-RU" sz="2600" dirty="0"/>
              <a:t>(ТК 321) Росстандарта.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l="21192" t="9988" r="72440" b="83736"/>
          <a:stretch/>
        </p:blipFill>
        <p:spPr bwMode="auto">
          <a:xfrm>
            <a:off x="9632372" y="4112359"/>
            <a:ext cx="1542675" cy="836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2494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1364054" y="123890"/>
            <a:ext cx="9608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ОБЩАЯ ПОСЛЕДОВАТЕЛЬНОСТЬ РАЗРАБОТКИ НАЦИОНАЛЬНЫХ СТАНДАРТОВ</a:t>
            </a:r>
          </a:p>
        </p:txBody>
      </p:sp>
      <p:sp>
        <p:nvSpPr>
          <p:cNvPr id="19" name="Прямоугольник: скругленные углы 5">
            <a:extLst>
              <a:ext uri="{FF2B5EF4-FFF2-40B4-BE49-F238E27FC236}">
                <a16:creationId xmlns:a16="http://schemas.microsoft.com/office/drawing/2014/main" id="{EDAB4DFD-81EC-42FA-8D11-629F670B13F0}"/>
              </a:ext>
            </a:extLst>
          </p:cNvPr>
          <p:cNvSpPr/>
          <p:nvPr/>
        </p:nvSpPr>
        <p:spPr>
          <a:xfrm>
            <a:off x="448347" y="1227932"/>
            <a:ext cx="11295306" cy="5239370"/>
          </a:xfrm>
          <a:prstGeom prst="roundRect">
            <a:avLst/>
          </a:prstGeom>
          <a:solidFill>
            <a:srgbClr val="5B9BD5">
              <a:alpha val="80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61938" indent="261938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Включение национальных стандартов в Программу национальной стандартизации;</a:t>
            </a:r>
          </a:p>
          <a:p>
            <a:pPr marL="261938" indent="261938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Разработка первой редакции проектов национальных стандартов;</a:t>
            </a:r>
          </a:p>
          <a:p>
            <a:pPr marL="261938" indent="261938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Публичные обсуждения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первых редакций проектов  национальных стандартов;</a:t>
            </a:r>
          </a:p>
          <a:p>
            <a:pPr marL="261938" indent="261938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Доработка первых редакций проектов национальных стандартов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по результатам публичных обсуждений (итог – окончательные редакции проектов национальных стандартов);</a:t>
            </a:r>
          </a:p>
          <a:p>
            <a:pPr marL="261938" indent="261938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Экспертиза окончательных редакций проектов национальных стандартов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в техническом комитете ТК 321 «Ракетно-космическая техника»;</a:t>
            </a:r>
          </a:p>
          <a:p>
            <a:pPr marL="261938" indent="261938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Заочное заседание ТК 321 «Ракетно-космическая техника»;</a:t>
            </a:r>
          </a:p>
          <a:p>
            <a:pPr marL="261938" indent="261938" algn="just"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schemeClr val="bg1"/>
                </a:solidFill>
              </a:rPr>
              <a:t>Нормоконтроль</a:t>
            </a:r>
            <a:r>
              <a:rPr lang="ru-RU" sz="2400" dirty="0">
                <a:solidFill>
                  <a:schemeClr val="bg1"/>
                </a:solidFill>
              </a:rPr>
              <a:t>, представление на утверждение, утверждение, государственная регистрация и опубликование национальных стандартов.</a:t>
            </a:r>
          </a:p>
        </p:txBody>
      </p:sp>
    </p:spTree>
    <p:extLst>
      <p:ext uri="{BB962C8B-B14F-4D97-AF65-F5344CB8AC3E}">
        <p14:creationId xmlns:p14="http://schemas.microsoft.com/office/powerpoint/2010/main" val="3429507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1364054" y="123890"/>
            <a:ext cx="960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ЧТО ЗАКРЕПИЛИ РАЗРАБОТАННЫЕ СТАНДАРТЫ?</a:t>
            </a:r>
          </a:p>
        </p:txBody>
      </p:sp>
      <p:sp>
        <p:nvSpPr>
          <p:cNvPr id="19" name="Прямоугольник: скругленные углы 5">
            <a:extLst>
              <a:ext uri="{FF2B5EF4-FFF2-40B4-BE49-F238E27FC236}">
                <a16:creationId xmlns:a16="http://schemas.microsoft.com/office/drawing/2014/main" id="{EDAB4DFD-81EC-42FA-8D11-629F670B13F0}"/>
              </a:ext>
            </a:extLst>
          </p:cNvPr>
          <p:cNvSpPr/>
          <p:nvPr/>
        </p:nvSpPr>
        <p:spPr>
          <a:xfrm>
            <a:off x="448347" y="798019"/>
            <a:ext cx="11295306" cy="5499171"/>
          </a:xfrm>
          <a:prstGeom prst="roundRect">
            <a:avLst/>
          </a:prstGeom>
          <a:solidFill>
            <a:srgbClr val="5B9BD5">
              <a:alpha val="80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61938" indent="261938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основные термины и определения;</a:t>
            </a:r>
          </a:p>
          <a:p>
            <a:pPr marL="261938" indent="261938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требования к данным ДЗЗ из космоса, продуктам и сервисам на их основе;</a:t>
            </a:r>
          </a:p>
          <a:p>
            <a:pPr marL="261938" indent="261938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требования к информации о данных ДЗЗ из космоса (метаданным);</a:t>
            </a:r>
          </a:p>
          <a:p>
            <a:pPr marL="261938" indent="261938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требования к качеству данных ДЗЗ из космоса;</a:t>
            </a:r>
          </a:p>
          <a:p>
            <a:pPr marL="261938" indent="261938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требования к программному обеспечению обработки;</a:t>
            </a:r>
          </a:p>
          <a:p>
            <a:pPr marL="261938" indent="261938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требования к процессам обработки, хранения и распространения данных ДЗЗ из космоса,</a:t>
            </a:r>
          </a:p>
          <a:p>
            <a:pPr marL="261938" indent="261938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требования к руководствам пользователя данными ДЗЗ из космоса;</a:t>
            </a:r>
          </a:p>
          <a:p>
            <a:pPr marL="261938" indent="261938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требования к процессам планирования целевого применения;</a:t>
            </a:r>
          </a:p>
          <a:p>
            <a:pPr marL="261938" indent="261938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требования к системам ДЗЗ из космоса;</a:t>
            </a:r>
          </a:p>
          <a:p>
            <a:pPr marL="261938" indent="261938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требования </a:t>
            </a:r>
            <a:r>
              <a:rPr lang="ru-RU" sz="2400" dirty="0" err="1">
                <a:solidFill>
                  <a:schemeClr val="bg1"/>
                </a:solidFill>
              </a:rPr>
              <a:t>подспутниковым</a:t>
            </a:r>
            <a:r>
              <a:rPr lang="ru-RU" sz="2400" dirty="0">
                <a:solidFill>
                  <a:schemeClr val="bg1"/>
                </a:solidFill>
              </a:rPr>
              <a:t> наблюдениям и т.д.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C2EDC158-D74B-884F-418C-9568E9E3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04236" y="675829"/>
            <a:ext cx="728382" cy="41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44822">
            <a:off x="93449" y="430349"/>
            <a:ext cx="1486093" cy="105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5" descr="обзор открытый1.jpg"/>
          <p:cNvPicPr>
            <a:picLocks/>
          </p:cNvPicPr>
          <p:nvPr/>
        </p:nvPicPr>
        <p:blipFill>
          <a:blip r:embed="rId5" cstate="print"/>
          <a:srcRect l="4861" r="4861"/>
          <a:stretch>
            <a:fillRect/>
          </a:stretch>
        </p:blipFill>
        <p:spPr>
          <a:xfrm>
            <a:off x="11030956" y="5758015"/>
            <a:ext cx="773590" cy="557738"/>
          </a:xfrm>
          <a:prstGeom prst="rect">
            <a:avLst/>
          </a:prstGeom>
          <a:effectLst/>
        </p:spPr>
      </p:pic>
      <p:pic>
        <p:nvPicPr>
          <p:cNvPr id="9" name="Picture 3" descr="D:\Stremov\08_Презентация_хар_спут\Кондор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87454" y="5741196"/>
            <a:ext cx="889683" cy="50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D:\ВЮА\Системы и КА\Фото КА\персона КВ1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97377">
            <a:off x="10557172" y="649668"/>
            <a:ext cx="1177526" cy="599890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6864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1364054" y="123890"/>
            <a:ext cx="960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ИТОГИ РАЗРАБОТКИ СТАНДАРТОВ</a:t>
            </a:r>
          </a:p>
        </p:txBody>
      </p:sp>
      <p:sp>
        <p:nvSpPr>
          <p:cNvPr id="19" name="Прямоугольник: скругленные углы 5">
            <a:extLst>
              <a:ext uri="{FF2B5EF4-FFF2-40B4-BE49-F238E27FC236}">
                <a16:creationId xmlns:a16="http://schemas.microsoft.com/office/drawing/2014/main" id="{EDAB4DFD-81EC-42FA-8D11-629F670B13F0}"/>
              </a:ext>
            </a:extLst>
          </p:cNvPr>
          <p:cNvSpPr/>
          <p:nvPr/>
        </p:nvSpPr>
        <p:spPr>
          <a:xfrm>
            <a:off x="448347" y="798021"/>
            <a:ext cx="11295306" cy="2178964"/>
          </a:xfrm>
          <a:prstGeom prst="roundRect">
            <a:avLst/>
          </a:prstGeom>
          <a:solidFill>
            <a:srgbClr val="5B9BD5">
              <a:alpha val="80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61938" indent="552450" algn="just"/>
            <a:r>
              <a:rPr lang="ru-RU" sz="2200" dirty="0">
                <a:solidFill>
                  <a:schemeClr val="bg1"/>
                </a:solidFill>
              </a:rPr>
              <a:t>Всего было запланировано к разработке 69 стандартов. По состоянию на октябрь 2023 года все 69 стандартов разработаны, 62 из них утверждены приказами Росстандарта, а 7 из них находятся на утверждении в Росстандарте.</a:t>
            </a:r>
          </a:p>
          <a:p>
            <a:pPr marL="261938" indent="552450" algn="just"/>
            <a:r>
              <a:rPr lang="ru-RU" sz="2200" dirty="0">
                <a:solidFill>
                  <a:schemeClr val="bg1"/>
                </a:solidFill>
              </a:rPr>
              <a:t>Таким образом к концу 2023 года после утверждения оставшихся 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7 стандартов формирование системы национальных стандартов в области ДЗЗ из космоса будет завершено.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607" y="3140492"/>
            <a:ext cx="2266750" cy="319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512" y="3202940"/>
            <a:ext cx="2266750" cy="319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577" y="3275548"/>
            <a:ext cx="2266750" cy="319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642" y="3348156"/>
            <a:ext cx="2266750" cy="319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185" y="3413655"/>
            <a:ext cx="2266750" cy="319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74" y="3278599"/>
            <a:ext cx="2266750" cy="319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179" y="3341047"/>
            <a:ext cx="2266750" cy="319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233" y="3402760"/>
            <a:ext cx="2266294" cy="318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419600" y="5417999"/>
            <a:ext cx="368807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62        +          7</a:t>
            </a:r>
          </a:p>
        </p:txBody>
      </p:sp>
    </p:spTree>
    <p:extLst>
      <p:ext uri="{BB962C8B-B14F-4D97-AF65-F5344CB8AC3E}">
        <p14:creationId xmlns:p14="http://schemas.microsoft.com/office/powerpoint/2010/main" val="2781044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1364054" y="123890"/>
            <a:ext cx="960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ИТОГИ РАЗРАБОТКИ СТАНДАРТОВ</a:t>
            </a:r>
          </a:p>
        </p:txBody>
      </p:sp>
      <p:sp>
        <p:nvSpPr>
          <p:cNvPr id="19" name="Прямоугольник: скругленные углы 5">
            <a:extLst>
              <a:ext uri="{FF2B5EF4-FFF2-40B4-BE49-F238E27FC236}">
                <a16:creationId xmlns:a16="http://schemas.microsoft.com/office/drawing/2014/main" id="{EDAB4DFD-81EC-42FA-8D11-629F670B13F0}"/>
              </a:ext>
            </a:extLst>
          </p:cNvPr>
          <p:cNvSpPr/>
          <p:nvPr/>
        </p:nvSpPr>
        <p:spPr>
          <a:xfrm>
            <a:off x="448347" y="798021"/>
            <a:ext cx="11295306" cy="1995056"/>
          </a:xfrm>
          <a:prstGeom prst="roundRect">
            <a:avLst/>
          </a:prstGeom>
          <a:solidFill>
            <a:srgbClr val="5B9BD5">
              <a:alpha val="80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61938" indent="552450" algn="just"/>
            <a:r>
              <a:rPr lang="ru-RU" sz="2400" dirty="0">
                <a:solidFill>
                  <a:schemeClr val="bg1"/>
                </a:solidFill>
              </a:rPr>
              <a:t>С перечнем и содержанием утвержденных стандартов можно ознакомится на сайте Росстандарта - </a:t>
            </a:r>
            <a:r>
              <a:rPr lang="ru-RU" sz="2400" u="sng" dirty="0">
                <a:solidFill>
                  <a:schemeClr val="bg1"/>
                </a:solidFill>
              </a:rPr>
              <a:t>http://protect.gost.ru </a:t>
            </a:r>
            <a:r>
              <a:rPr lang="ru-RU" sz="2400" dirty="0">
                <a:solidFill>
                  <a:schemeClr val="bg1"/>
                </a:solidFill>
              </a:rPr>
              <a:t>воспользовавшись поиском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по номеру национального стандарта, или по ключевым словам «Данные дистанционного зондирования Земли из космоса» или «Дистанционное зондирование Земли из космоса».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43368F-92EE-492A-92B3-16CDD5352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02" b="11005"/>
          <a:stretch/>
        </p:blipFill>
        <p:spPr>
          <a:xfrm>
            <a:off x="2565417" y="2943988"/>
            <a:ext cx="7061166" cy="37588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78006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1364054" y="123890"/>
            <a:ext cx="960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ПРИМЕР ИСПОЛЬЗОВАНИЯ СТАНДАРТА</a:t>
            </a:r>
          </a:p>
        </p:txBody>
      </p:sp>
      <p:sp>
        <p:nvSpPr>
          <p:cNvPr id="19" name="Прямоугольник: скругленные углы 5">
            <a:extLst>
              <a:ext uri="{FF2B5EF4-FFF2-40B4-BE49-F238E27FC236}">
                <a16:creationId xmlns:a16="http://schemas.microsoft.com/office/drawing/2014/main" id="{EDAB4DFD-81EC-42FA-8D11-629F670B13F0}"/>
              </a:ext>
            </a:extLst>
          </p:cNvPr>
          <p:cNvSpPr/>
          <p:nvPr/>
        </p:nvSpPr>
        <p:spPr>
          <a:xfrm>
            <a:off x="292100" y="798020"/>
            <a:ext cx="11725933" cy="2986580"/>
          </a:xfrm>
          <a:prstGeom prst="roundRect">
            <a:avLst/>
          </a:prstGeom>
          <a:solidFill>
            <a:srgbClr val="5B9BD5">
              <a:alpha val="80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533400" algn="just"/>
            <a:r>
              <a:rPr lang="ru-RU" sz="2000" dirty="0">
                <a:solidFill>
                  <a:schemeClr val="bg1"/>
                </a:solidFill>
              </a:rPr>
              <a:t>В качестве одного из примеров использования национальных стандартов можно отметить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ГОСТ Р 59085-2020 "Данные дистанционного зондирования Земли из космоса. Руководство пользователя данными дистанционного зондирования Земли из космоса, получаемыми с космических аппаратов радиолокационного наблюдения. Требования к структуре и содержанию" в соответствии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с которым разработаны руководства пользователя данными ДЗЗ, получаемыми космической системой "Кондор-ФКА" и космическим комплексом "Обзор-Р".</a:t>
            </a:r>
            <a:endParaRPr lang="en-US" sz="2000" dirty="0">
              <a:solidFill>
                <a:schemeClr val="bg1"/>
              </a:solidFill>
            </a:endParaRPr>
          </a:p>
          <a:p>
            <a:pPr indent="533400" algn="just"/>
            <a:r>
              <a:rPr lang="ru-RU" sz="2000" dirty="0">
                <a:solidFill>
                  <a:schemeClr val="bg1"/>
                </a:solidFill>
              </a:rPr>
              <a:t>С руководствами пользователя можно ознакомиться на сайте Госкорпорации "Роскосмос"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во вкладке "Информационные ресурсы", далее "Космические аппараты", после чего необходимо выбрать интересующий космический аппарат.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666" y="3448048"/>
            <a:ext cx="2303026" cy="32448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429" y="3448048"/>
            <a:ext cx="2303026" cy="32448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Объект 5" descr="обзор открытый1.jpg"/>
          <p:cNvPicPr>
            <a:picLocks/>
          </p:cNvPicPr>
          <p:nvPr/>
        </p:nvPicPr>
        <p:blipFill>
          <a:blip r:embed="rId5" cstate="print"/>
          <a:srcRect l="4861" r="4861"/>
          <a:stretch>
            <a:fillRect/>
          </a:stretch>
        </p:blipFill>
        <p:spPr>
          <a:xfrm>
            <a:off x="3463904" y="5364294"/>
            <a:ext cx="1800373" cy="1298022"/>
          </a:xfrm>
          <a:prstGeom prst="rect">
            <a:avLst/>
          </a:prstGeom>
          <a:effectLst/>
        </p:spPr>
      </p:pic>
      <p:pic>
        <p:nvPicPr>
          <p:cNvPr id="9" name="Picture 3" descr="D:\Stremov\08_Презентация_хар_спут\Кондор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44205" y="3935510"/>
            <a:ext cx="2523324" cy="142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6601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1364054" y="123890"/>
            <a:ext cx="960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СЕРТИФИКАЦИЯ ДАННЫХ ДЗЗ ИЗ КОСМОСА</a:t>
            </a:r>
          </a:p>
        </p:txBody>
      </p:sp>
      <p:sp>
        <p:nvSpPr>
          <p:cNvPr id="9" name="Прямоугольник: скругленные углы 5">
            <a:extLst>
              <a:ext uri="{FF2B5EF4-FFF2-40B4-BE49-F238E27FC236}">
                <a16:creationId xmlns:a16="http://schemas.microsoft.com/office/drawing/2014/main" id="{EDAB4DFD-81EC-42FA-8D11-629F670B13F0}"/>
              </a:ext>
            </a:extLst>
          </p:cNvPr>
          <p:cNvSpPr/>
          <p:nvPr/>
        </p:nvSpPr>
        <p:spPr>
          <a:xfrm>
            <a:off x="292100" y="798020"/>
            <a:ext cx="11725933" cy="2421430"/>
          </a:xfrm>
          <a:prstGeom prst="roundRect">
            <a:avLst/>
          </a:prstGeom>
          <a:solidFill>
            <a:srgbClr val="5B9BD5">
              <a:alpha val="80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361950" algn="just"/>
            <a:r>
              <a:rPr lang="ru-RU" sz="2400" dirty="0">
                <a:solidFill>
                  <a:schemeClr val="bg1"/>
                </a:solidFill>
              </a:rPr>
              <a:t>Система добровольной сертификации данных ДЗЗ создана Госкорпорацией "Роскосмос" приказом от 6 сентября 2018 г. № 270.</a:t>
            </a:r>
          </a:p>
          <a:p>
            <a:pPr indent="361950" algn="just"/>
            <a:r>
              <a:rPr lang="ru-RU" sz="2400" dirty="0">
                <a:solidFill>
                  <a:schemeClr val="bg1"/>
                </a:solidFill>
              </a:rPr>
              <a:t>Система создана для организации и проведения добровольной сертификации данных ДЗЗ и представляет собой совокупность правил выполнения работ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по добровольной сертификации данных ДЗЗ, ее участников и правил функционирования Системы в целом.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728" y="2995588"/>
            <a:ext cx="2477598" cy="35254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Прямоугольник: скругленные углы 5">
            <a:extLst>
              <a:ext uri="{FF2B5EF4-FFF2-40B4-BE49-F238E27FC236}">
                <a16:creationId xmlns:a16="http://schemas.microsoft.com/office/drawing/2014/main" id="{EDAB4DFD-81EC-42FA-8D11-629F670B13F0}"/>
              </a:ext>
            </a:extLst>
          </p:cNvPr>
          <p:cNvSpPr/>
          <p:nvPr/>
        </p:nvSpPr>
        <p:spPr>
          <a:xfrm>
            <a:off x="259784" y="3406342"/>
            <a:ext cx="8441666" cy="3114711"/>
          </a:xfrm>
          <a:prstGeom prst="roundRect">
            <a:avLst/>
          </a:prstGeom>
          <a:solidFill>
            <a:srgbClr val="5B9BD5">
              <a:alpha val="80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u="sng" dirty="0">
                <a:solidFill>
                  <a:schemeClr val="bg1"/>
                </a:solidFill>
              </a:rPr>
              <a:t>Цели добровольной сертификации данных ДЗЗ: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удостоверение соответствия данных ДЗЗ требованиям документов по стандартизации (в том числе технических условий), условиям договоров;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повышение качества данных ДЗЗ;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оказание помощи потребителю в компетентном выборе изготовителя данных ДЗЗ;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создание условий для обеспечения конкурентоспособности данных ДЗЗ на внутреннем и внешнем рынках.</a:t>
            </a:r>
          </a:p>
        </p:txBody>
      </p:sp>
    </p:spTree>
    <p:extLst>
      <p:ext uri="{BB962C8B-B14F-4D97-AF65-F5344CB8AC3E}">
        <p14:creationId xmlns:p14="http://schemas.microsoft.com/office/powerpoint/2010/main" val="863475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A4EAB6D-4F13-349B-8ED6-94C3FE93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4834" y="6297191"/>
            <a:ext cx="2743200" cy="365125"/>
          </a:xfrm>
        </p:spPr>
        <p:txBody>
          <a:bodyPr/>
          <a:lstStyle/>
          <a:p>
            <a:fld id="{AC4B0784-E84C-46DD-BCE2-D8FB37EA101A}" type="slidenum">
              <a:rPr lang="ru-RU" sz="14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40A0-143E-6DD1-9F4F-C3839575310A}"/>
              </a:ext>
            </a:extLst>
          </p:cNvPr>
          <p:cNvSpPr txBox="1"/>
          <p:nvPr/>
        </p:nvSpPr>
        <p:spPr>
          <a:xfrm>
            <a:off x="1364054" y="123890"/>
            <a:ext cx="960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ОРГАНИЗАЦИОННАЯ СТРУКТУРА СДС ДЗЗ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893" t="13976" r="4406" b="4562"/>
          <a:stretch/>
        </p:blipFill>
        <p:spPr>
          <a:xfrm>
            <a:off x="3263320" y="752755"/>
            <a:ext cx="5810213" cy="5889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4105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11324</TotalTime>
  <Words>926</Words>
  <Application>Microsoft Office PowerPoint</Application>
  <PresentationFormat>Широкоэкранный</PresentationFormat>
  <Paragraphs>90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Тема Office</vt:lpstr>
      <vt:lpstr>2_Специальное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OAO OPKK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Азарнова Мария Александровна</dc:creator>
  <cp:lastModifiedBy>1</cp:lastModifiedBy>
  <cp:revision>391</cp:revision>
  <cp:lastPrinted>2023-10-11T05:58:49Z</cp:lastPrinted>
  <dcterms:created xsi:type="dcterms:W3CDTF">2020-01-13T09:54:07Z</dcterms:created>
  <dcterms:modified xsi:type="dcterms:W3CDTF">2023-10-14T06:57:18Z</dcterms:modified>
</cp:coreProperties>
</file>