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51"/>
  </p:notesMasterIdLst>
  <p:sldIdLst>
    <p:sldId id="264" r:id="rId2"/>
    <p:sldId id="322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4" r:id="rId13"/>
    <p:sldId id="343" r:id="rId14"/>
    <p:sldId id="345" r:id="rId15"/>
    <p:sldId id="346" r:id="rId16"/>
    <p:sldId id="347" r:id="rId17"/>
    <p:sldId id="348" r:id="rId18"/>
    <p:sldId id="351" r:id="rId19"/>
    <p:sldId id="349" r:id="rId20"/>
    <p:sldId id="350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08" r:id="rId5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66" autoAdjust="0"/>
    <p:restoredTop sz="81139" autoAdjust="0"/>
  </p:normalViewPr>
  <p:slideViewPr>
    <p:cSldViewPr snapToGrid="0">
      <p:cViewPr varScale="1">
        <p:scale>
          <a:sx n="50" d="100"/>
          <a:sy n="50" d="100"/>
        </p:scale>
        <p:origin x="-10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C0D28-4515-4803-BE9A-BAAABA927978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39BD4-EC53-4765-900C-B4933A504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7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9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8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8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25A63-1117-4103-8B79-69269DC3C492}" type="datetime1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2A45D-DDE5-4D59-9762-6089300AD02C}" type="datetime1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6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FA674-E86B-4AC7-B0B9-47397D08C458}" type="datetime1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8918C-110B-41E0-A849-C5D788A1D783}" type="datetime1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3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848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1924">
                <a:solidFill>
                  <a:schemeClr val="tx1">
                    <a:tint val="75000"/>
                  </a:schemeClr>
                </a:solidFill>
              </a:defRPr>
            </a:lvl1pPr>
            <a:lvl2pPr marL="439781" indent="0">
              <a:buNone/>
              <a:defRPr sz="1731">
                <a:solidFill>
                  <a:schemeClr val="tx1">
                    <a:tint val="75000"/>
                  </a:schemeClr>
                </a:solidFill>
              </a:defRPr>
            </a:lvl2pPr>
            <a:lvl3pPr marL="879561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19342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4pPr>
            <a:lvl5pPr marL="175912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5pPr>
            <a:lvl6pPr marL="219890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6pPr>
            <a:lvl7pPr marL="2638684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7pPr>
            <a:lvl8pPr marL="3078465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8pPr>
            <a:lvl9pPr marL="3518245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CC8EE-D293-435C-BDCC-A65DC141BA37}" type="datetime1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93"/>
            </a:lvl1pPr>
            <a:lvl2pPr>
              <a:defRPr sz="2309"/>
            </a:lvl2pPr>
            <a:lvl3pPr>
              <a:defRPr sz="1924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93"/>
            </a:lvl1pPr>
            <a:lvl2pPr>
              <a:defRPr sz="2309"/>
            </a:lvl2pPr>
            <a:lvl3pPr>
              <a:defRPr sz="1924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DD1F0-76AD-43DC-8F5A-087E77A96AF7}" type="datetime1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1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39781" indent="0">
              <a:buNone/>
              <a:defRPr sz="1924" b="1"/>
            </a:lvl2pPr>
            <a:lvl3pPr marL="879561" indent="0">
              <a:buNone/>
              <a:defRPr sz="1731" b="1"/>
            </a:lvl3pPr>
            <a:lvl4pPr marL="1319342" indent="0">
              <a:buNone/>
              <a:defRPr sz="1539" b="1"/>
            </a:lvl4pPr>
            <a:lvl5pPr marL="1759123" indent="0">
              <a:buNone/>
              <a:defRPr sz="1539" b="1"/>
            </a:lvl5pPr>
            <a:lvl6pPr marL="2198903" indent="0">
              <a:buNone/>
              <a:defRPr sz="1539" b="1"/>
            </a:lvl6pPr>
            <a:lvl7pPr marL="2638684" indent="0">
              <a:buNone/>
              <a:defRPr sz="1539" b="1"/>
            </a:lvl7pPr>
            <a:lvl8pPr marL="3078465" indent="0">
              <a:buNone/>
              <a:defRPr sz="1539" b="1"/>
            </a:lvl8pPr>
            <a:lvl9pPr marL="3518245" indent="0">
              <a:buNone/>
              <a:defRPr sz="15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9"/>
            </a:lvl1pPr>
            <a:lvl2pPr>
              <a:defRPr sz="1924"/>
            </a:lvl2pPr>
            <a:lvl3pPr>
              <a:defRPr sz="1731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39781" indent="0">
              <a:buNone/>
              <a:defRPr sz="1924" b="1"/>
            </a:lvl2pPr>
            <a:lvl3pPr marL="879561" indent="0">
              <a:buNone/>
              <a:defRPr sz="1731" b="1"/>
            </a:lvl3pPr>
            <a:lvl4pPr marL="1319342" indent="0">
              <a:buNone/>
              <a:defRPr sz="1539" b="1"/>
            </a:lvl4pPr>
            <a:lvl5pPr marL="1759123" indent="0">
              <a:buNone/>
              <a:defRPr sz="1539" b="1"/>
            </a:lvl5pPr>
            <a:lvl6pPr marL="2198903" indent="0">
              <a:buNone/>
              <a:defRPr sz="1539" b="1"/>
            </a:lvl6pPr>
            <a:lvl7pPr marL="2638684" indent="0">
              <a:buNone/>
              <a:defRPr sz="1539" b="1"/>
            </a:lvl7pPr>
            <a:lvl8pPr marL="3078465" indent="0">
              <a:buNone/>
              <a:defRPr sz="1539" b="1"/>
            </a:lvl8pPr>
            <a:lvl9pPr marL="3518245" indent="0">
              <a:buNone/>
              <a:defRPr sz="15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309"/>
            </a:lvl1pPr>
            <a:lvl2pPr>
              <a:defRPr sz="1924"/>
            </a:lvl2pPr>
            <a:lvl3pPr>
              <a:defRPr sz="1731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091BF-6A87-42DC-AD6A-EBECEC7F6AD0}" type="datetime1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9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9FB68-3CDB-482E-8049-0CEFE72FC7AD}" type="datetime1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2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1E434-63AE-44C8-826D-4EA7E879B3A4}" type="datetime1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24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078"/>
            </a:lvl1pPr>
            <a:lvl2pPr>
              <a:defRPr sz="2693"/>
            </a:lvl2pPr>
            <a:lvl3pPr>
              <a:defRPr sz="2309"/>
            </a:lvl3pPr>
            <a:lvl4pPr>
              <a:defRPr sz="1924"/>
            </a:lvl4pPr>
            <a:lvl5pPr>
              <a:defRPr sz="1924"/>
            </a:lvl5pPr>
            <a:lvl6pPr>
              <a:defRPr sz="1924"/>
            </a:lvl6pPr>
            <a:lvl7pPr>
              <a:defRPr sz="1924"/>
            </a:lvl7pPr>
            <a:lvl8pPr>
              <a:defRPr sz="1924"/>
            </a:lvl8pPr>
            <a:lvl9pPr>
              <a:defRPr sz="19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47"/>
            </a:lvl1pPr>
            <a:lvl2pPr marL="439781" indent="0">
              <a:buNone/>
              <a:defRPr sz="1154"/>
            </a:lvl2pPr>
            <a:lvl3pPr marL="879561" indent="0">
              <a:buNone/>
              <a:defRPr sz="962"/>
            </a:lvl3pPr>
            <a:lvl4pPr marL="1319342" indent="0">
              <a:buNone/>
              <a:defRPr sz="866"/>
            </a:lvl4pPr>
            <a:lvl5pPr marL="1759123" indent="0">
              <a:buNone/>
              <a:defRPr sz="866"/>
            </a:lvl5pPr>
            <a:lvl6pPr marL="2198903" indent="0">
              <a:buNone/>
              <a:defRPr sz="866"/>
            </a:lvl6pPr>
            <a:lvl7pPr marL="2638684" indent="0">
              <a:buNone/>
              <a:defRPr sz="866"/>
            </a:lvl7pPr>
            <a:lvl8pPr marL="3078465" indent="0">
              <a:buNone/>
              <a:defRPr sz="866"/>
            </a:lvl8pPr>
            <a:lvl9pPr marL="3518245" indent="0">
              <a:buNone/>
              <a:defRPr sz="8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F0D6-B397-4837-B533-4E34060DD8A2}" type="datetime1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3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4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78"/>
            </a:lvl1pPr>
            <a:lvl2pPr marL="439781" indent="0">
              <a:buNone/>
              <a:defRPr sz="2693"/>
            </a:lvl2pPr>
            <a:lvl3pPr marL="879561" indent="0">
              <a:buNone/>
              <a:defRPr sz="2309"/>
            </a:lvl3pPr>
            <a:lvl4pPr marL="1319342" indent="0">
              <a:buNone/>
              <a:defRPr sz="1924"/>
            </a:lvl4pPr>
            <a:lvl5pPr marL="1759123" indent="0">
              <a:buNone/>
              <a:defRPr sz="1924"/>
            </a:lvl5pPr>
            <a:lvl6pPr marL="2198903" indent="0">
              <a:buNone/>
              <a:defRPr sz="1924"/>
            </a:lvl6pPr>
            <a:lvl7pPr marL="2638684" indent="0">
              <a:buNone/>
              <a:defRPr sz="1924"/>
            </a:lvl7pPr>
            <a:lvl8pPr marL="3078465" indent="0">
              <a:buNone/>
              <a:defRPr sz="1924"/>
            </a:lvl8pPr>
            <a:lvl9pPr marL="3518245" indent="0">
              <a:buNone/>
              <a:defRPr sz="1924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47"/>
            </a:lvl1pPr>
            <a:lvl2pPr marL="439781" indent="0">
              <a:buNone/>
              <a:defRPr sz="1154"/>
            </a:lvl2pPr>
            <a:lvl3pPr marL="879561" indent="0">
              <a:buNone/>
              <a:defRPr sz="962"/>
            </a:lvl3pPr>
            <a:lvl4pPr marL="1319342" indent="0">
              <a:buNone/>
              <a:defRPr sz="866"/>
            </a:lvl4pPr>
            <a:lvl5pPr marL="1759123" indent="0">
              <a:buNone/>
              <a:defRPr sz="866"/>
            </a:lvl5pPr>
            <a:lvl6pPr marL="2198903" indent="0">
              <a:buNone/>
              <a:defRPr sz="866"/>
            </a:lvl6pPr>
            <a:lvl7pPr marL="2638684" indent="0">
              <a:buNone/>
              <a:defRPr sz="866"/>
            </a:lvl7pPr>
            <a:lvl8pPr marL="3078465" indent="0">
              <a:buNone/>
              <a:defRPr sz="866"/>
            </a:lvl8pPr>
            <a:lvl9pPr marL="3518245" indent="0">
              <a:buNone/>
              <a:defRPr sz="8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02EEB-1DB6-424A-9779-3BD51D0A93C8}" type="datetime1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870"/>
            <a:ext cx="10972800" cy="114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uk-UA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353"/>
            <a:ext cx="10972800" cy="45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uk-UA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5605"/>
            <a:ext cx="2844800" cy="366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5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52CD9B2-CAFF-4075-A389-E90186018C25}" type="datetime1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5605"/>
            <a:ext cx="3860800" cy="366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15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5605"/>
            <a:ext cx="2844800" cy="366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5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9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5pPr>
      <a:lvl6pPr marL="439781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6pPr>
      <a:lvl7pPr marL="879561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7pPr>
      <a:lvl8pPr marL="1319342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8pPr>
      <a:lvl9pPr marL="1759123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9836" indent="-32983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1pPr>
      <a:lvl2pPr marL="714644" indent="-274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099452" indent="-2198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539232" indent="-2198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24" kern="1200">
          <a:solidFill>
            <a:schemeClr val="tx1"/>
          </a:solidFill>
          <a:latin typeface="+mn-lt"/>
          <a:ea typeface="+mn-ea"/>
          <a:cs typeface="+mn-cs"/>
        </a:defRPr>
      </a:lvl4pPr>
      <a:lvl5pPr marL="1979013" indent="-2198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24" kern="1200">
          <a:solidFill>
            <a:schemeClr val="tx1"/>
          </a:solidFill>
          <a:latin typeface="+mn-lt"/>
          <a:ea typeface="+mn-ea"/>
          <a:cs typeface="+mn-cs"/>
        </a:defRPr>
      </a:lvl5pPr>
      <a:lvl6pPr marL="2418794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6pPr>
      <a:lvl7pPr marL="2858574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7pPr>
      <a:lvl8pPr marL="3298355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8pPr>
      <a:lvl9pPr marL="3738136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781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561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342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123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8903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684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465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245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pobedinskij-gg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3924" y="1873428"/>
            <a:ext cx="12117830" cy="1966478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ПОТРЕБНОСТЕЙ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ГЕОПРОСТРАНСТВЕННЫХ ДАННЫХ ОРГАНОВ ГОСУДАРСТВЕННОГО И МУНИЦИПАЛЬНОГО УПРАВЛЕНИЯ, ОТРАСЛЕЙ ЭКОНОМИКИ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3426" y="4419600"/>
            <a:ext cx="10045148" cy="18669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Побединский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организация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«Российское общество геодезии, картографии и землеустройства»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3050" y="12261"/>
            <a:ext cx="90760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Международная научно-техническая конференция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РЕАЛЬНОСТЬ: космические и пространственные данные, технологии обработки»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15-18 октября 2023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52" y="42349"/>
            <a:ext cx="1647002" cy="1080000"/>
          </a:xfrm>
          <a:prstGeom prst="rect">
            <a:avLst/>
          </a:prstGeom>
        </p:spPr>
      </p:pic>
      <p:pic>
        <p:nvPicPr>
          <p:cNvPr id="9" name="Picture 2" descr="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" y="2909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КАРТОГРАФИЧЕСКАЯ ИЗУЧЕННОСТЬ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МИРЕ В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72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момента публикации данных о состоянии картографирования в мире появились высокоэффективные информационные технологии, улучшенные технологии съемки и повысилась доступность спутниковых технологий дистанционного зондирования Земли (ДЗЗ).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Учитывая это, Девятая картографическая конференция ООН для Северной и Южной Америки в 2009 г. в своей резолюции 3/IX постановила, что задачей ООН является подготовка исследования о статусе картографирования в мире, результаты которого будут направлены в Национальные органы управления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информацией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Секретариатом Комитета экспертов ООН по вопросам управления глобальной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информацией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Secretariat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UNGGIM) при технической поддержке Международного общества фотограмметрии и дистанционного зондирования – МОФДЗ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Photogrammetry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Remote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Sensing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ISPRS) была разработана анкета из 27 вопросов, которая 27 апреля 2012 г. была разослана в Национальные органы управления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18217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АНКЕТА ОФИЦИАЛЬНОГО КАРТОГРАФИЧЕСКОГО ПРОИЗВОДСТВА В МИРЕ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878218"/>
            <a:ext cx="121729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Анкета была создана для получения ответов на вопросы не только о прогрессе в области глобального покрытия мира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данными за последние 26 лет, статусе современности карт, состоянии внедрения новых технологий, а также для составления расширенных тестов для разных стран, характеризующих существующую национальную инфраструктуру картографического производства в мире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27 вопросов были объединены в четыре группы: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национальное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данными (семь вопросов), включая используемые масштабы картографирования, современность картографических данных, ограничения на доступность карт, методология обновления;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национальных данных ДЗЗ (семь вопросов), включая наличие национальных программ аэрофотосъемки, спутниковой съемки, производства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ортофотопланов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создания национальной цифровой модели рельефа, наличие национальных ресурсов получения данных ДЗЗ, использование радарного и лазерного сканирования, использование 3D-технологий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АНКЕТА ОФИЦИАЛЬНОГО КАРТОГРАФИЧЕСКОГО ПРОИЗВОДСТВА В МИРЕ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72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национальное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покрытие кадастровыми данными (восемь вопросов), включая наличие лицензирования геодезистов для кадастровых работ, наличие национальной карты покрытия кадастровыми данными и органа власти, ответственного за кадастровое картографирование, наличие геодезического контроля кадастровых данных, цели использования кадастровой карты (право собственности, налоги), количество работников, осуществляющих кадастровые операции;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официального картографического производства (шесть вопросов), включая объем финансирования топографических съемок на национальном уровне, количество сотрудников в управлении и производстве, наличие полномочий правового технического регулирования, способы поставки продукции (печатные, цифровые, по сети Интернет), наличие архивов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ГРУППА ISPRS IV/2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72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инициативе Международного общества фотограмметрии и дистанционного зондирования (ISPRS) и отдела статистики Секретариата экспертной комиссии ООН по управлению глобальными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данными (UNGGIM) был предложен совместный проект по определению современного состояния составления топографических карт и обновления баз данных в мире с целью управления глобальной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информацией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завершения проекта в 2012 году была создана Рабочая группа ISPRS IV/2 – «Общее состояние картографирования и обновления баз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геоданных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». Основной задачей Рабочей группы IV/2 являлся сбор и обработка информации, оценка ее качества, анализ потенциальных возможностей быстрого получения информации о топографических картах различных масштабных рядов, запрос о недостающей информации на государственном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2320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ГРУППА ISPRS IV/2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72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 Рабочей группы ISPRS IV/2: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Готтфрид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Конечный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Gottfried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Konecny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Ганноверский университет им.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Лейбница;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Середович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Адольфович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СГУГиТ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Новосибирск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Халоунова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Чешский технический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университет, Прага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Побединский Геннадий Германович, ФГБУ «Федеральный научно-технический центр геодезии, картографии и инфраструктуры пространственных данных»,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Адров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Виктор Николаевич, генеральный директор ЗАО Компания «Ракурс»,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Тикунов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Владимир Сергеевич, Мировой центр данных по географии, географический факультет МГУ,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Барталев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Сергей Александрович, зав. лабораторией спутникового мониторинга наземных экосистем, Институт космических исследований РАН,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Ротанова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Ирина Николаевна,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АлтГУ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Институт водных и экологических проблем СО РАН,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Барнаул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6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ГРУППА ISPRS IV/2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95650" y="916318"/>
            <a:ext cx="8877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результаты анкетирования были доложены научным руководителем проекта профессором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Готтфридом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Конечным на Рабочей группе IV/2 «Общее состояние картографирования и обновления баз данных» Международного общества фотограмметрии и дистанционного зондирования Земли - МОФДЗ (ISPRS WG IV/2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в рамках XII Международного научного форума и выставки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Интерэкспо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ГЕО-Сибирь-2016», в Новосибирске  20–22 апреля 2016 года,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XXIII Конгрессе Международного общества фотограмметрии и дистанционного зондирования (ISPRS) в июле 2016 г. в Праге.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45"/>
            <a:ext cx="3295650" cy="381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71302"/>
            <a:ext cx="12153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докладе профессора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Готтфрида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Конечного «Статус топографического картографирования в мире в проекте UNGGIM - ISPRS 2012 – 2014. Нерешенные вопросы обновления карт» представлен подробный анализ результатов анкетирования.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355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2448"/>
            <a:ext cx="8818171" cy="63055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10650" y="2506041"/>
            <a:ext cx="314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113 стран ответивших на анкету до февраля 2015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29700" y="1629741"/>
            <a:ext cx="3143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Покрытие территории топографическими картами масштаба 1:25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000</a:t>
            </a: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 90% (108)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65% (6)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40% (11)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15%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14)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15% (14)</a:t>
            </a: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 данных (48)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48"/>
            <a:ext cx="8775768" cy="63055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20200" y="3638550"/>
            <a:ext cx="24765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20200" y="4000500"/>
            <a:ext cx="24765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20200" y="4362450"/>
            <a:ext cx="24765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20200" y="4724400"/>
            <a:ext cx="24765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22472" y="5073274"/>
            <a:ext cx="24765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38392" y="5430394"/>
            <a:ext cx="247650" cy="228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29700" y="1629741"/>
            <a:ext cx="3143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Покрытие территории топографическими картами масштаба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1:50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000</a:t>
            </a: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 90% (168)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65% (8)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40% (6)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15%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12)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15%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10)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 данных (37)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20200" y="3638550"/>
            <a:ext cx="24765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20200" y="4000500"/>
            <a:ext cx="24765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20200" y="4362450"/>
            <a:ext cx="24765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20200" y="4724400"/>
            <a:ext cx="24765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22472" y="5073274"/>
            <a:ext cx="24765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38392" y="5430394"/>
            <a:ext cx="247650" cy="228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98"/>
            <a:ext cx="8597408" cy="63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29700" y="1629741"/>
            <a:ext cx="3143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Покрытие территории топографическими картами масштаба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1:100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000</a:t>
            </a: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 90% (134)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65% (6)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40% (7)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15% (8)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15%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(7)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 данных (79)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20200" y="3638550"/>
            <a:ext cx="24765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20200" y="4000500"/>
            <a:ext cx="24765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20200" y="4362450"/>
            <a:ext cx="24765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20200" y="4724400"/>
            <a:ext cx="24765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22472" y="5073274"/>
            <a:ext cx="24765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38392" y="5430394"/>
            <a:ext cx="247650" cy="228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" y="555498"/>
            <a:ext cx="8592557" cy="63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МИРОВЫЕ ТЕНДЕНЦИИ В СФЕРЕ ГЕОПРОСТРАНСТВЕННОЙ ИНФОРМАЦИИ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72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Учитывая мировые тенденции в области управления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информацией, изложенные в Докладах Генерального секретаря ООН по вопросам управления глобальной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информацией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докладе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Рабочей группы ISPRS IV/2 – «Общее состояние картографирования и обновления баз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геоданных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были сформулированы два направления в области управления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информацией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4572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сбор и обновление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данных, выполняемое в основном национальными агентствами по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информации;</a:t>
            </a:r>
          </a:p>
          <a:p>
            <a:pPr marL="457200" indent="4572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 государственным и частным сектором, в основном с использованием рыночных механизмов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Взаимодействие этих двух направлений связано в основном с решением вопросов доступности и взаимосовместимости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интероперабельности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государственных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данных, условий лицензионных соглашений, размеров платы за использование государственных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 и ограничений, связанных с вопросами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099098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29700" y="1629741"/>
            <a:ext cx="3143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Покрытие территории топографическими картами масштаба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1:250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000</a:t>
            </a: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 90% (209)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65% (2)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40% (3)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15% (2)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15%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(2)</a:t>
            </a:r>
            <a:endParaRPr lang="ru-RU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 данных (23)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20200" y="3638550"/>
            <a:ext cx="24765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20200" y="4000500"/>
            <a:ext cx="24765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20200" y="4362450"/>
            <a:ext cx="24765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20200" y="4724400"/>
            <a:ext cx="24765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22472" y="5073274"/>
            <a:ext cx="24765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38392" y="5430394"/>
            <a:ext cx="247650" cy="228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555498"/>
            <a:ext cx="8648700" cy="63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39000" y="1020379"/>
            <a:ext cx="493395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Подводя итоги деятельности рабочей группы IV/2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Готтфрид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Конечный сделал следующие выводы: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ISPRS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создала рабочую группу IV-2 для сопровождения проекта UNGGIM-ISPRS;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группа успешно собрала и представила необходимый и достаточный объем материалов для выполнения этой задачи;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следующей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целью этой группы будет гарантировать, что сбор и анализ данных станут устойчивыми благодаря сотрудничеству с GGIM ООН и UN-GO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490"/>
            <a:ext cx="7239000" cy="410795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23950" y="5474881"/>
            <a:ext cx="506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картографирования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1968-1974-1980-1986-2012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ТОПОГРАФИЧЕСКАЯ ИЗУЧЕННОСТИ ТЕРРИТОРИИ РОССИИ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4965" y="525077"/>
            <a:ext cx="692974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Топографическая изученности территории России частично раскрывались в Национальных отчетах картографо-геодезической службы СССР и России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,,,,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а по состоянию на конец 90-х годов изложена в монографии «Картографическая изученность России (топографические и тематические карты)». Более современные данные представлены в монографии «ГЛОНАСС и геодезия», Сводном отчете о результатах инвентаризации материалов и данных федерального картографо-геодезического фонда (ФКГФ), в котором в виде приложений приведены схемы обеспеченности территории Российской Федерации государственными топографическими картами масштабов 1:10 000 – 1:1 000 000 в аналоговом и цифровом виде.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3" y="742949"/>
            <a:ext cx="2000249" cy="2809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9"/>
            <a:ext cx="1969684" cy="2783011"/>
          </a:xfrm>
          <a:prstGeom prst="rect">
            <a:avLst/>
          </a:prstGeom>
        </p:spPr>
      </p:pic>
      <p:pic>
        <p:nvPicPr>
          <p:cNvPr id="3074" name="Picture 2" descr="https://elibrary.ru/itemfiles/0/3/5/6/7/5/7/4/3/%D0%BF%D0%BE%D0%B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707" y="1441216"/>
            <a:ext cx="3277293" cy="45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ТОПОГРАФИЧЕСКАЯ ИЗУЧЕННОСТИ ТЕРРИТОРИИ РОССИИ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986347"/>
            <a:ext cx="11353800" cy="58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ТОПОГРАФИЧЕСКАЯ ИЗУЧЕННОСТИ ТЕРРИТОРИИ РОССИИ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4" y="986347"/>
            <a:ext cx="11522076" cy="58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ПОТРЕБНОСТЕЙ В ГЕОПРОСТРАНСТВЕННЫХ ДАННЫХ 2003 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4800" y="1392568"/>
            <a:ext cx="11525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Анализ и прогноз потребностей органов государственного управления и субъектов Российской Федерации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данных был выполнен в 2003 году в рамках рабочей группы по подготовке проекта Концепции развития геодезической и картографической отрасли страны. В рамках рабочей группы были собраны и обобщены заявки на геодезические и картографические работы таких министерств и ведомств, как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Минатомэнерго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Минсвязи, Минтранс, Росгидромет,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Спецстрой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ФАПСИ, МПР и ряда других.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ПОТРЕБНОСТИ МИНАТОМЭНЕРГО 2003 Г.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6" name="Picture 24" descr="МинАтом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86346"/>
            <a:ext cx="12172950" cy="587165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04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ПОТРЕБНОСТИ МИНТРАНСА 2003 Г.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5" name="Picture 4" descr="МинТранс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347"/>
            <a:ext cx="12153900" cy="587165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636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ПОТРЕБНОСТИ РОСГИДРОМЕТА 2003 Г.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6" name="Picture 4" descr="Росгидромет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347"/>
            <a:ext cx="12192000" cy="587165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235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ПОТРЕБНОСТЕЙ В ГЕОПРОСТРАНСТВЕННЫХ ДАННЫХ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3850" y="1011568"/>
            <a:ext cx="11544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разработки проекта Стратегии топографо-геодезического и картографического обеспечения Российской Федерации на перспективу до 2030 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декабре 2014 г.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Росреестр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объективной оценки видов и объемов топографо-геодезических и картографических работ, услуг и продукции, использующихся органами исполнительной власти при осуществлении своей деятельности, запросил информацию о потребностях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 в соответствии с приложенной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анкетой.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Информацию о потребностях в государственных топографических картах и планах для обеспечения своей деятельности представили 52 субъекта Российской Федерации и 22 федеральных органа исполнительной власти (ФОИВ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Опрос, проведенный в 2014-2015 гг. содержал ограниченную пространственную привязку потребностей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данных, только на уровне Российской Федерации и субъектов Российской Федерации.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ОГРАНИЧЕНИЯ НА ПРЕДОСТАВЛЕНИЕ ГЕОПРОСТРАНСТВЕННЫХ ДАННЫХ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72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Утверждения, что все государственные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данные должны быть только открытыми не выдерживает никакой критики по следующим соображениям.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Во-первых, потребителям нужны не любые открытые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данные, а данные необходимые и достаточные для решения конкретных задач и соответственно обладающие конкретной точностью и детальностью. Традиционно эти требования раскрываются в виде технических норм, правил, инструкций и руководств по созданию государственных топографических карт установленного государством масштабного ряда и полного объектового содержания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информации о пространственных объектах отнесена к сведениям, составляющим государственную тайну, например, сведения о горных выработках, естественных полостях, метрополитенах или других сооружениях, которые могут быть использованы в интересах обороны страны или сведения, раскрывающие схемы водоснабжения городов с населением более 200 тыс. человек или железнодорожных узлов, расположение головных сооружений водопровода или водовода, 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питающих.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04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ПОТРЕБНОСТЕЙ В ГЕОПРОСТРАНСТВЕННЫХ ДАННЫХ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53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Обобщенный анализ потребностей выявил: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топографические карты масштаба 1:10 000 необходимы 43 регионам и 17 ФОИВ, из них 31 региону и 9 ФОИВ необходимы топографические карты полно объектового содержания (включая сведения, составляющие государственную тайну);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топографические карты масштаба 1:25 000 - 1:50 000 необходимы 39 регионам и 14 ФОИВ, из них 26 регионам и 9 ФОИВ необходимы топографические карты полно объектового содержания;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топографические карты масштаба 1:100 000 - 1:200 000 необходимы 37 регионам и 15 ФОИВ;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топографические карты масштаба 1:1 000 000 необходимы 19 регионам и 11 ФОИВ;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единая картографическая основа необходима 44 регионам и 15 ФОИВ;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топографические планы населенных пунктов масштабов 1:2 000 - 1:10 000 необходимы 47 регионам и 15 ФОИВ, в том числе 33 регионам необходимы также топографические планы масштаба 1:5 000.</a:t>
            </a:r>
          </a:p>
        </p:txBody>
      </p:sp>
    </p:spTree>
    <p:extLst>
      <p:ext uri="{BB962C8B-B14F-4D97-AF65-F5344CB8AC3E}">
        <p14:creationId xmlns:p14="http://schemas.microsoft.com/office/powerpoint/2010/main" val="9550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ПОТРЕБНОСТЕЙ В ГЕОПРОСТРАНСТВЕННЫХ ДАННЫХ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539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востребованности пространственных данных федеральными органами исполнительной власти (ФОИВ) Российской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Федерации был выполнен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2019 году в рамках поручения Межведомственной рабочей группы по совершенствованию топогеодезического и навигационного обеспечения системы управления обороной государства (МРГ) Государственной Думы Федерального Собрания Российской Федерации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рамках данного исследования также проводилось прямое анкетирование федеральных органов исполнительной власти, а на основании заполненных форм опроса осуществлялась детальная интерпретация полученной информации с представлением результатов в форме тематических картограмм и диаграмм по конкретным видам пространственных данных и такими аспектами, как востребованность, актуальность, степень оперативности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доступа.</a:t>
            </a:r>
          </a:p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Для осуществления опроса была использована форма обследования в виде таблицы, содержащей разделы потребности ФОИВ в различных пространственных данных. Форма опроса была аналогична той, что применялась в процессе опроса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 2014-2015 гг. Это должно было способствовать изучению впоследствии динамики изменения показателей потребностей в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4877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ПОТРЕБНОСТЕЙ В ГЕОПРОСТРАНСТВЕННЫХ ДАННЫХ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935368"/>
            <a:ext cx="121729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Анкета содержала 12 разделов:</a:t>
            </a:r>
          </a:p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1. Цифровые топографические карты (ЦТК) и аналоговые топографические карты (АТК) в масштабах 1:10 000, 1:25 000, 1:50 000, 1:100 000, 1:200 000, 1:500 000, 1:1 000 000;</a:t>
            </a:r>
          </a:p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2. Цифровые топографические планы (ЦТП) населенных пунктов в масштабах 1:2 000, 1:5 000, 1:10 000, 1:25 000;</a:t>
            </a:r>
          </a:p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3. Материалы дистанционного зондирования Земли и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ортофтопланы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масштабов 1:10 000, 1:25 000, 1:50 000, 1:100 000, 1:200 000, 1:500 000, 1:1 000 000;</a:t>
            </a:r>
          </a:p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4. Картографические произведения, отражающие официальную позицию Российской Федерации в отношении границ и территорий Российской Федерации, ее субъектов и федеральных округов, мира и отдельных его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регионов;</a:t>
            </a:r>
          </a:p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5. Учебные картографические произведения на территорию Российской Федерации, ее субъектов и федеральных округов, мира и отдельных его регионов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использованием инструментария ГИС были подготовлены тематические картограммы, которые были включены в Отчет по выполненной работе, а также частично представлена в виде доклада на 2-м заседании Межведомственной рабочей группы по совершенствованию системы топогеодезического и навигационного обеспечения управления обороной государства Государственной Думы Федерального Собрания Российской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ПОТРЕБНОСТИ ФОИВ В ЦТК ОП 2019 Г.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484965"/>
            <a:ext cx="8420100" cy="63584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39150" y="993878"/>
            <a:ext cx="3714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сожалению, опрос, проведенный в 2019 г. не содержал пространственной привязки потребностей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данных, даже до уровня субъектов Российской Федерации и федеральных округов. Полученные исходные данные и результаты анализа относятся к территории Российской Федерации в целом.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ПОТРЕБНОСТЕЙ В ГЕОПРОСТРАНСТВЕННЫХ ДАННЫХ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ВШЭ 2018-2019 гг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935368"/>
            <a:ext cx="121729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Анкетирование ФОИВ и субъектов Российской Федерации не проводилось. Источником для анализа потребностей в НИР являлись статистические данные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по предоставлению данных из ФФПД за 2015-2018 гг., а также данные единой информационной системы в сфере закупок за 2013-2019 гг. В материалах НИР приведены важные макро-оценки показателей востребованности ПД в различных сферах деятельности, сделанные с использованием указанных выше источников. Показательно, что в исследования ВШЭ сделан вывод о том, что объем рынка ПД в нашей стране может расти ежегодно более чем на 20% и достигнуть к 2030 г. 1.2 трлн. руб. 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Анализ, проведенный в 2018–2019 гг. НИУ ВШЭ содержал ограниченную пространственную привязку потребностей в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данных, только на уровне Российской Федерации и субъектов Российской Федерации.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 сожалению, анализ и прогноз включал не только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геопространственные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данные, но также программное обеспечение, оборудование, образовательные услуги и др. Поэтому прогноз динамики рынка пространственных данных, представленный на рис. 15, не может соответствовать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прогнозам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потребностей в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данных, выполненных ранее.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ПОТРЕБНОСТЕЙ В ГЕОПРОСТРАНСТВЕННЫХ ДАННЫХ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ВШЭ 2018-2019 гг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297"/>
            <a:ext cx="9582150" cy="60221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39150" y="1241528"/>
            <a:ext cx="3714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Информационные потребности заказчиков различных сфер деятельности в пространственных данных и услугах, полученные на основе анализа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госзакупок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2013-2019 гг.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ПОТРЕБНОСТЕЙ В ГЕОПРОСТРАНСТВЕННЫХ ДАННЫХ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ВШЭ 2018-2019 гг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854297"/>
            <a:ext cx="8724900" cy="60037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77300" y="1241528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Количество запросов о предоставлении в пользование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 из картографо-геодезических фондов в 2015-2018 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ПОТРЕБНОСТЕЙ В ГЕОПРОСТРАНСТВЕННЫХ ДАННЫХ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ВШЭ 2018-2019 гг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297"/>
            <a:ext cx="8877300" cy="60037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15400" y="2441678"/>
            <a:ext cx="327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Динамика рынка пространственных данных, млрд руб.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Источник: расчеты НИУ ВШЭ.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ПОТРЕБНОСТЕЙ В ГЕОПРОСТРАНСТВЕННЫХ ДАННЫХ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935368"/>
            <a:ext cx="121729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Наиболее достоверными данными для анализа и прогнозирования потребностей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 являются данные о предоставлении пользователям материалов и данных фондов пространственных данных (картографо-геодезических фондов). В анализе потребностей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данных, выполненном в 2018–2019 гг. НИУ ВШЭ (НИР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ГеоДата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»), были использованы статистические формы (Форма №16-1) «Сведения об объемах государственной услуги, оказываемой подведомственным Федеральной службе государственной регистрации, кадастра и картографии ФГБУ «Центр геодезии, картографии и ИПД» в качестве основного вида деятельности» за 2016-2018 гг. К сожалению, объем статистических данных за 4 года недостаточен для анализа и точного прогноза потребностей, но другие исследования не содержат даже такой информации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ПОТРЕБНОСТЕЙ В ГЕОПРОСТРАНСТВЕННЫХ ДАННЫХ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935368"/>
            <a:ext cx="1217295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Наиболее достоверными данными для анализа и прогнозирования потребностей в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данных являются данные о предоставлении пользователям материалов и данных фондов пространственных данных (картографо-геодезических фондов). В анализе потребностей в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данных, выполненном в 2018–2019 гг. НИУ ВШЭ (НИР «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ГеоДата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»), были использованы статистические формы (Форма №16-1) «Сведения об объемах государственной услуги, оказываемой подведомственным Федеральной службе государственной регистрации, кадастра и картографии ФГБУ «Центр геодезии, картографии и ИПД» в качестве основного вида деятельности» за 2016-2018 гг. К сожалению, объем статистических данных за 4 года недостаточен для анализа и точного прогноза потребностей, но другие исследования не содержат даже такой информации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Данные по объемам предоставления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данных приведены и в других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источниках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В Сводном техническом отчете о государственном картографировании территории СССР в масштабе 1:25 000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приведены уникальные данные по количеству выданных топографических карт масштаба 1:25 000 за период 1946-1985 гг., а также структура выданных топографических карт за период 1971-1985 гг. по масштабам и организациями различных отраслей. К сожалению, временная детализация данных не по годам, а по пятилеткам.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ОГРАНИЧЕНИЯ НА ПРЕДОСТАВЛЕНИЕ ГЕОПРОСТРАНСТВЕННЫХ ДАННЫХ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4800" y="1011568"/>
            <a:ext cx="115633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Во-вторых, ограничения на предоставление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 определены даже для самых открытых данных Европейского Союза – статья 13 Директивы INSPIRE от 14 марта 2007 г. 2007/2/ЕС по созданию инфраструктуры пространственной информации ЕС предусматривает возможность ограничения открытого доступа к национальным пространственным данным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геосервисам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если это может неблагоприятно повлиять на: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a) конфиденциальность деятельности административных органов, определенную законодательными рамками;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b) международные отношения, общественную безопасность или обороноспособность;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c) осуществление правосудия, соблюдение прав граждан на справедливый суд или способность компетентных органов проводить расследования уголовного или дисциплинарного характера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ВЫДАННЫХ ТОПОГРАФИЧЕСКИХ КАРТ МАСШТАБА 1:25 000 ЗА ПЕРИОД 1946-1985 ГГ.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66204"/>
              </p:ext>
            </p:extLst>
          </p:nvPr>
        </p:nvGraphicFramePr>
        <p:xfrm>
          <a:off x="1" y="1386840"/>
          <a:ext cx="12153899" cy="5014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3145"/>
                <a:gridCol w="5209162"/>
                <a:gridCol w="52115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8795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выданных карт, тыс. экз.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1946-1950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123,7</a:t>
                      </a:r>
                      <a:endParaRPr lang="ru-RU" sz="22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1951-1955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672,9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1956-1960</a:t>
                      </a:r>
                      <a:endParaRPr lang="ru-RU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1222,8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1961-1965</a:t>
                      </a:r>
                      <a:endParaRPr lang="ru-RU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1636,1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1966-1970</a:t>
                      </a:r>
                      <a:endParaRPr lang="ru-RU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1753,3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1971-1975</a:t>
                      </a:r>
                      <a:endParaRPr lang="ru-RU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2247,7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1976-1980</a:t>
                      </a:r>
                      <a:endParaRPr lang="ru-RU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3040,7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1981-1985</a:t>
                      </a:r>
                      <a:endParaRPr lang="ru-RU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2596,8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13294,0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1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ИСПОЛЬЗОВАНИЯ ТОПОГРАФИЧЕСКИХ КАРТ РАЗНЫХ МАСШТАБОВ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3446"/>
              </p:ext>
            </p:extLst>
          </p:nvPr>
        </p:nvGraphicFramePr>
        <p:xfrm>
          <a:off x="594651" y="1287621"/>
          <a:ext cx="10972800" cy="5312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405"/>
                <a:gridCol w="1426464"/>
                <a:gridCol w="1426464"/>
                <a:gridCol w="1426464"/>
                <a:gridCol w="1426464"/>
                <a:gridCol w="1426464"/>
                <a:gridCol w="142207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Масштаб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1971-1975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1976-1980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1981-1985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экз.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экз.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экз.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1:10 000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676,3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717,5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973,6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1:25 000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2247,7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3040,7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2596,8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1:50 000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381,7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651,0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723,5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1:100 000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1046,6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1524,9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1269,7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1:200 000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128,5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149,8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173,2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1:300 000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135,1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1:500 000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127,6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126,6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126,9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1:1 000 000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4836,2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6469,0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5986,6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1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ИСПОЛЬЗОВАНИЯ ТОПОГРАФИЧЕСКИХ КАРТ МАСШТАБА 1:25 000 РАЗЛИЧНЫМИ ОТРАСЛЯМИ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98148"/>
              </p:ext>
            </p:extLst>
          </p:nvPr>
        </p:nvGraphicFramePr>
        <p:xfrm>
          <a:off x="590550" y="1119697"/>
          <a:ext cx="10972800" cy="5254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405"/>
                <a:gridCol w="1426464"/>
                <a:gridCol w="1426464"/>
                <a:gridCol w="1426464"/>
                <a:gridCol w="1426464"/>
                <a:gridCol w="1426464"/>
                <a:gridCol w="1422075"/>
              </a:tblGrid>
              <a:tr h="0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карт масштаба 1:25 000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1971-1975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1976-1980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1981-1985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экз.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Мингео СССР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648,3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1143,2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1001,1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Минсельхоз СССР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182,3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140,9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Минводхоз СССР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355,1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340,4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247,2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Госстрой СССР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142,5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155,6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Минэнерго СССР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171,3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Минлесхоз СССР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156,6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Минтрансстрой СССР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152,6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 СССР 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588,5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659,1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612,8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2247,7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3040,7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2596,8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2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МАТЕРИАЛОВ И ДАННЫХ ФКГФ, ПРЕДОСТАВЛЕННЫХ ПОЛЬЗОВАТЕЛЯМ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38532"/>
              </p:ext>
            </p:extLst>
          </p:nvPr>
        </p:nvGraphicFramePr>
        <p:xfrm>
          <a:off x="1158239" y="3383121"/>
          <a:ext cx="9875521" cy="2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4997"/>
                <a:gridCol w="1647237"/>
                <a:gridCol w="1643287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материалов и данных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Координаты и высоты пунктов, тыс. пунктов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Топографические карты и планы, тыс. листов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Копии издательских оригиналов карт и атласов, тыс. листов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Фотокопии аэронегативов и негативов космической съемки, тыс. экз.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20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материалы ФКГФ, тыс. экз.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850" y="1241528"/>
            <a:ext cx="1150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информационном издании «Федеральное агентство геодезии и картографии», пришедшем на смену Национальным отчетам картографо-геодезической службы приведены данные о количестве материалов и данных ФКГФ, предоставленных пользователям в 2005 и 2006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ПРЕДОСТАВЛЕНИЯ В ПОЛЬЗОВАНИЕ ЗАИНТЕРЕСОВАННЫМ ЛИЦАМ МАТЕРИАЛОВ И ДАННЫХ ФКГФ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850" y="1241528"/>
            <a:ext cx="1150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Сводном отчете о результатах инвентаризации материалов и данных федерального картографо-геодезического фонда (ФКГФ) приведены обобщенные данные о предоставлении в пользование заинтересованным лицам материалов и данных ФКГФ в 2013–2016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13522"/>
              </p:ext>
            </p:extLst>
          </p:nvPr>
        </p:nvGraphicFramePr>
        <p:xfrm>
          <a:off x="609600" y="3177381"/>
          <a:ext cx="10972800" cy="2414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5608"/>
                <a:gridCol w="1646249"/>
                <a:gridCol w="1646249"/>
                <a:gridCol w="1646249"/>
                <a:gridCol w="16484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заявок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1649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3967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отказов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выдачи, план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60 000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415 523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600 000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750 000</a:t>
                      </a:r>
                      <a:endParaRPr lang="ru-RU" sz="2400" b="1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выдачи, факт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63 742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445 564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1 004 949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1 379 585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4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ПРЕДОСТАВЛЕНИЯ В ПОЛЬЗОВАНИЕ ЗАИНТЕРЕСОВАННЫМ ЛИЦАМ МАТЕРИАЛОВ И ДАННЫХ ФКГФ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2" y="854297"/>
            <a:ext cx="9482138" cy="60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ЗАКУПОК ОТЧЕТЕ НИУ ВШЭ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77100" y="1012928"/>
            <a:ext cx="487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отчете НИУ ВШЭ о НИР «Исследование и прогнозирование потребностей экономики в пространственных данных, данных дистанционного зондирования Земли и геоинформационных технологиях, а также услугах, сервисах и продуктах, созданных на их основе» (НИР «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ГеоДата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») приведена динамика закупок по видам объектов, в том числе пространственных данных, в 2013-2018 гг., к сожалению, в денежном выражении, а не в натуральных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показателях.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49"/>
            <a:ext cx="7277100" cy="634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878218"/>
            <a:ext cx="121729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Полноценный анализ и прогноз потребностей органов государственного и муниципального управления, предприятий и отраслей экономики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 возможен только на основе комплексного анализа опросов основных категорий потребителей в разные периоды времени по однотипным анкетам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 привлечением данные о предоставлении пользователям материалов и данных фондов пространственных данных (картографо-геодезических фондов) различного уровня. Основным источником таких данных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служить статистические формы (Форма №16-1) «Сведения об объемах государственной услуги, оказываемой подведомственным Федеральной службе государственной регистрации, кадастра и картографии ФГБУ «Центр геодезии, картографии и ИПД» в качестве основного вида деятельности» с момента образования этой организации и более ранние формы федерального статистического наблюдения.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и прогноз потребностей органов государственного и муниципального управления, предприятий и отраслей экономики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 необходим для разработки стратегических документов и долгосрочных программ топографо-геодезического и картографического обеспечения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6682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163968"/>
            <a:ext cx="121729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Современное состояние отечественной картографо-геодезической службы, особенно непрекращающиеся действия по ее реорганизации путем полного упразднения в период после развала СССР, удивительным образом напоминают действия государств-победителей во Второй мировой войне в отношении государственной картографо-геодезической службы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Германии.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Вместо разработки стратегических документов начата очередная реформа отрасли геодезии и картографии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Будет ли беспокоиться о государственной геодезической и картографической деятельности и достаточно ли компетентна в этих вопросах ППК 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Роскадастр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»? Нужны ли ППК 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Роскадастр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исследования потребностей органов государственного и муниципального управления, предприятий и отраслей экономики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данных? Или достаточно обеспечения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данными кадастровой деятельности.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1343" y="595192"/>
            <a:ext cx="21697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28900" y="1919796"/>
            <a:ext cx="7353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851" y="3734395"/>
            <a:ext cx="115443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Межрегиональная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общественная организация «Российское общество геодезии, картографии и землеустройства», Волгоградский проспект, д. 45, стр. 1, оф. 631, 109316, Москва, Россия, e-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pobedinskij-gg@yandex.ru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5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ОГРАНИЧЕНИЯ НА ПРЕДОСТАВЛЕНИЕ ГЕОПРОСТРАНСТВЕННЫХ ДАННЫХ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72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конфиденциальность коммерческой или индустриальной информации в рамках, предусмотренных национальными или общеевропейскими законами ЕС, призванными защищать законные экономические интересы, включая общественные интересы в плане конфиденциальности статистических данных и соблюдения налоговой тайны;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е) соблюдение прав интеллектуальной собственности;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f) конфиденциальность персональных данных и/или файлов, касающихся физического лица, при несогласии этого лица на публичное раскрытие персональной информации, если условия сохранения конфиденциальности предусмотрены национальными законами или законодательством ЕС;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g) интересы и защищенность любых лиц, предоставивших информацию на добровольных началах без каких-либо обязывающих на то условий, если эти лица сами не дали согласие на распространение информации;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h) защиту окружающей среды, к которой такая информация имеет отношение (например, сведения об ареалах обитания редких биологических видов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ИНТЕЛЛЕКТУАЛЬНЫЕ ПРАВА В ОБЛАСТИ ТОПОГРАФИИ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72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Внесение Федеральным законом № 431-ФЗ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изменения в часть четвертую Гражданского кодекса Российской Федерации исключившее топографические карты из объектов авторских прав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достаточно серьезные последствия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Пункт 1 статьи 2 Бернской Конвенции по охране литературных и художественных произведений от 09.09.1886 (ред. от 28.09.1979) однозначно относит топографические карты к охраняемым произведениям. Российская Федерация в 1994 году присоединилась к Бернской Конвенции по охране литературных и художественных произведений с ограничениями, которые были сняты в 2012 году. В настоящее время Российская Федерация является полноправным участником Бернской Конвенции по охране литературных и художественных произведений.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Исключение топографических карт из объектов авторских прав не только лишает государственные топографические карты Российской Федерации на их защиту от незаконного копирования, тиражирования и других видов использования, но и лишает права на аналогичную защиту на территории Российской Федерации топографические карты зарубежных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производителей.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РАЗДЕЛЕНИИ ВОПРОСОВ СОЗДАНИЯ И ИСПОЛЬЗОВАНИЯ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ГЕОПРОСТРАНСТВЕННЫХ ДАННЫХ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72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разработке и общественном обсуждении проекта Федерального закона № 431-ФЗ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рядом участников высказывались предложения о разделении на законодательном уровне вопросов создания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 и их использования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Известна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мировая практика раздельного законодательного регулирования вопросов геодезии, картографии и инфраструктуры пространственных данных. Так, например, в Республике Польша действуют два закона: Закон о геодезии и картографии Республики Польша от 17 мая 1989 года с поправками от 15 мая 2015 года и Закон о пространственной информационной инфраструктуре от 4 марта 2010 года. В Федеративной Республике Германия действуют так же два закона: Закон о геодезической системе – сетях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геотопографических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 Федерации от 10 мая 2012 года и Закон о доступе к цифровым пространственным данным от 10 февраля 2008 года.</a:t>
            </a:r>
          </a:p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Предложения о необходимости подготовки двух Федеральных законов – «О геодезии и картографии» и «Об инфраструктуре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данных» высказывались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неоднократно.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РАЗДЕЛЕНИИ ВОПРОСОВ СОЗДАНИЯ И ИСПОЛЬЗОВАНИЯ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ГЕОПРОСТРАНСТВЕННЫХ ДАННЫХ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4800" y="1240168"/>
            <a:ext cx="115633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Как сбор и обновление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данных, так и их использование подразумевают необходимость определения потребностей в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данных органов государственного и муниципального управления, предприятий и отраслей экономики, органов обороны и безопасности.</a:t>
            </a:r>
          </a:p>
          <a:p>
            <a:pPr indent="457200"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Подобные исследования и анализ потребностей в пространственных данных проводился ранее по двум направлениям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созданных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данных (картографическая изученность);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 прогноз потребностей в этих данных 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новых видах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данных.</a:t>
            </a:r>
          </a:p>
        </p:txBody>
      </p:sp>
    </p:spTree>
    <p:extLst>
      <p:ext uri="{BB962C8B-B14F-4D97-AF65-F5344CB8AC3E}">
        <p14:creationId xmlns:p14="http://schemas.microsoft.com/office/powerpoint/2010/main" val="7085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КАРТОГРАФИЧЕСКАЯ ИЗУЧЕННОСТЬ В МИРЕ В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11568"/>
            <a:ext cx="1215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/>
              <a:t>В соответствии с резолюциями Экономического и Социального Совета ООН в XX в. периодически проводился опрос о состоянии топографического картографирования в мире (1968, 1974, 1980, 1987 гг.).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96" y="2251914"/>
            <a:ext cx="8674892" cy="4587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251915"/>
            <a:ext cx="3305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/>
              <a:t>Широко известные данные</a:t>
            </a:r>
            <a:r>
              <a:rPr lang="ru-RU" sz="2400" dirty="0"/>
              <a:t>, отражающие состояние топографического картографирования до 1986 г., опубликованы в «</a:t>
            </a:r>
            <a:r>
              <a:rPr lang="ru-RU" sz="2400" dirty="0" err="1"/>
              <a:t>World</a:t>
            </a:r>
            <a:r>
              <a:rPr lang="ru-RU" sz="2400" dirty="0"/>
              <a:t> </a:t>
            </a:r>
            <a:r>
              <a:rPr lang="ru-RU" sz="2400" dirty="0" err="1"/>
              <a:t>Cartography</a:t>
            </a:r>
            <a:r>
              <a:rPr lang="ru-RU" sz="2400" dirty="0"/>
              <a:t>», </a:t>
            </a:r>
            <a:r>
              <a:rPr lang="ru-RU" sz="2400" dirty="0" err="1"/>
              <a:t>volume</a:t>
            </a:r>
            <a:r>
              <a:rPr lang="ru-RU" sz="2400" dirty="0"/>
              <a:t> XX, 1990 (ST/TCD/14). Данные охватывают более чем 90 % территории земного шара</a:t>
            </a:r>
            <a:r>
              <a:rPr lang="ru-RU" sz="2400" dirty="0" smtClean="0"/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ГБ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ГБУ" id="{6AF4E8AB-B2AA-4832-B22E-2CA8D650E051}" vid="{82AA06DF-B392-4761-A354-AC0055E6D27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ФГБУ</Template>
  <TotalTime>3208</TotalTime>
  <Words>3635</Words>
  <Application>Microsoft Office PowerPoint</Application>
  <PresentationFormat>Произвольный</PresentationFormat>
  <Paragraphs>402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ФГБУ</vt:lpstr>
      <vt:lpstr>ДИНАМИКА ПОТРЕБНОСТЕЙ В ГЕОПРОСТРАНСТВЕННЫХ ДАННЫХ ОРГАНОВ ГОСУДАРСТВЕННОГО И МУНИЦИПАЛЬНОГО УПРАВЛЕНИЯ, ОТРАСЛЕЙ ЭКОНОМИКИ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Перевод материалов картографо-геодезических фондов из аналогового в цифровой  вид обеспечивает:</dc:title>
  <dc:creator>User</dc:creator>
  <cp:lastModifiedBy>Германович</cp:lastModifiedBy>
  <cp:revision>251</cp:revision>
  <cp:lastPrinted>2016-10-11T09:04:12Z</cp:lastPrinted>
  <dcterms:created xsi:type="dcterms:W3CDTF">2016-10-06T10:58:43Z</dcterms:created>
  <dcterms:modified xsi:type="dcterms:W3CDTF">2023-10-15T21:32:53Z</dcterms:modified>
</cp:coreProperties>
</file>