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16.jpg" ContentType="image/jp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63.jpg" ContentType="image/jpg"/>
  <Override PartName="/ppt/media/image64.jpg" ContentType="image/jpg"/>
  <Override PartName="/ppt/media/image65.jpg" ContentType="image/jpg"/>
  <Override PartName="/ppt/media/image67.jpg" ContentType="image/jp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6"/>
  </p:notesMasterIdLst>
  <p:sldIdLst>
    <p:sldId id="325" r:id="rId2"/>
    <p:sldId id="423" r:id="rId3"/>
    <p:sldId id="327" r:id="rId4"/>
    <p:sldId id="434" r:id="rId5"/>
    <p:sldId id="433" r:id="rId6"/>
    <p:sldId id="329" r:id="rId7"/>
    <p:sldId id="330" r:id="rId8"/>
    <p:sldId id="364" r:id="rId9"/>
    <p:sldId id="365" r:id="rId10"/>
    <p:sldId id="366" r:id="rId11"/>
    <p:sldId id="345" r:id="rId12"/>
    <p:sldId id="436" r:id="rId13"/>
    <p:sldId id="437" r:id="rId14"/>
    <p:sldId id="438" r:id="rId15"/>
    <p:sldId id="439" r:id="rId16"/>
    <p:sldId id="440" r:id="rId17"/>
    <p:sldId id="441" r:id="rId18"/>
    <p:sldId id="442" r:id="rId19"/>
    <p:sldId id="443" r:id="rId20"/>
    <p:sldId id="444" r:id="rId21"/>
    <p:sldId id="348" r:id="rId22"/>
    <p:sldId id="356" r:id="rId23"/>
    <p:sldId id="349" r:id="rId24"/>
    <p:sldId id="445" r:id="rId25"/>
    <p:sldId id="424" r:id="rId26"/>
    <p:sldId id="425" r:id="rId27"/>
    <p:sldId id="426" r:id="rId28"/>
    <p:sldId id="427" r:id="rId29"/>
    <p:sldId id="428" r:id="rId30"/>
    <p:sldId id="429" r:id="rId31"/>
    <p:sldId id="430" r:id="rId32"/>
    <p:sldId id="431" r:id="rId33"/>
    <p:sldId id="432" r:id="rId34"/>
    <p:sldId id="402" r:id="rId35"/>
    <p:sldId id="446" r:id="rId36"/>
    <p:sldId id="447" r:id="rId37"/>
    <p:sldId id="403" r:id="rId38"/>
    <p:sldId id="407" r:id="rId39"/>
    <p:sldId id="408" r:id="rId40"/>
    <p:sldId id="409" r:id="rId41"/>
    <p:sldId id="410" r:id="rId42"/>
    <p:sldId id="305" r:id="rId43"/>
    <p:sldId id="341" r:id="rId44"/>
    <p:sldId id="401" r:id="rId45"/>
  </p:sldIdLst>
  <p:sldSz cx="20104100" cy="11309350"/>
  <p:notesSz cx="20104100" cy="1130935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Montserrat" panose="020B0604020202020204" charset="-52"/>
      <p:regular r:id="rId51"/>
      <p:bold r:id="rId52"/>
      <p:italic r:id="rId53"/>
      <p:boldItalic r:id="rId54"/>
    </p:embeddedFont>
    <p:embeddedFont>
      <p:font typeface="Constantia" panose="02030602050306030303" pitchFamily="18" charset="0"/>
      <p:regular r:id="rId55"/>
      <p:bold r:id="rId56"/>
      <p:italic r:id="rId57"/>
      <p:boldItalic r:id="rId58"/>
    </p:embeddedFont>
    <p:embeddedFont>
      <p:font typeface="Montserrat Medium" panose="020B0604020202020204" charset="-52"/>
      <p:regular r:id="rId59"/>
      <p:italic r:id="rId60"/>
    </p:embeddedFont>
    <p:embeddedFont>
      <p:font typeface="Impact" panose="020B0806030902050204" pitchFamily="34" charset="0"/>
      <p:regular r:id="rId61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митрий Кузнецов" initials="ДК" lastIdx="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6311" autoAdjust="0"/>
  </p:normalViewPr>
  <p:slideViewPr>
    <p:cSldViewPr>
      <p:cViewPr>
        <p:scale>
          <a:sx n="30" d="100"/>
          <a:sy n="30" d="100"/>
        </p:scale>
        <p:origin x="-806" y="-125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1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0-14T20:30:11.720" idx="2">
    <p:pos x="1545" y="5742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F3A99C-C39D-4FC7-876D-86E2F8C22FFE}" type="datetimeFigureOut">
              <a:rPr lang="ru-RU" smtClean="0"/>
              <a:pPr/>
              <a:t>16.10.2023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57398D-A94E-4E57-BA5D-3D53D49CE91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9788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28E09C-E303-408F-8FCA-2C1213002D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786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28E09C-E303-408F-8FCA-2C1213002D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013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7398D-A94E-4E57-BA5D-3D53D49CE914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49946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7398D-A94E-4E57-BA5D-3D53D49CE914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4024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C64B8C-9D97-4DD6-9AF1-2ACBF8EF81E2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0862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7398D-A94E-4E57-BA5D-3D53D49CE914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626376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7398D-A94E-4E57-BA5D-3D53D49CE914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176057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7398D-A94E-4E57-BA5D-3D53D49CE914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84751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7398D-A94E-4E57-BA5D-3D53D49CE914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08103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7398D-A94E-4E57-BA5D-3D53D49CE914}" type="slidenum">
              <a:rPr lang="ru-RU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96056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7398D-A94E-4E57-BA5D-3D53D49CE914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9352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28E09C-E303-408F-8FCA-2C1213002D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1495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7398D-A94E-4E57-BA5D-3D53D49CE914}" type="slidenum">
              <a:rPr lang="ru-RU" smtClean="0"/>
              <a:pPr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1990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7398D-A94E-4E57-BA5D-3D53D49CE914}" type="slidenum">
              <a:rPr lang="ru-RU" smtClean="0"/>
              <a:pPr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24034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283325" y="847725"/>
            <a:ext cx="7537450" cy="42418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F82F0-3270-4FEE-8E0F-8ABE9E96F5BB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2078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283325" y="847725"/>
            <a:ext cx="7537450" cy="42418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F82F0-3270-4FEE-8E0F-8ABE9E96F5BB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5999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283325" y="847725"/>
            <a:ext cx="7537450" cy="42418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F82F0-3270-4FEE-8E0F-8ABE9E96F5BB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0702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283325" y="847725"/>
            <a:ext cx="7537450" cy="42418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F82F0-3270-4FEE-8E0F-8ABE9E96F5BB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0842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283325" y="847725"/>
            <a:ext cx="7537450" cy="42418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F82F0-3270-4FEE-8E0F-8ABE9E96F5BB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6834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283325" y="847725"/>
            <a:ext cx="7537450" cy="42418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F82F0-3270-4FEE-8E0F-8ABE9E96F5BB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0023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283325" y="847725"/>
            <a:ext cx="7537450" cy="42418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F82F0-3270-4FEE-8E0F-8ABE9E96F5BB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3336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283325" y="847725"/>
            <a:ext cx="7537450" cy="42418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F82F0-3270-4FEE-8E0F-8ABE9E96F5BB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946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28E09C-E303-408F-8FCA-2C1213002D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9550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28E09C-E303-408F-8FCA-2C1213002DA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786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283325" y="847725"/>
            <a:ext cx="7537450" cy="42418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F82F0-3270-4FEE-8E0F-8ABE9E96F5BB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708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7398D-A94E-4E57-BA5D-3D53D49CE914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78529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7398D-A94E-4E57-BA5D-3D53D49CE914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92229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7398D-A94E-4E57-BA5D-3D53D49CE914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62637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7398D-A94E-4E57-BA5D-3D53D49CE914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02501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F82F0-3270-4FEE-8E0F-8ABE9E96F5B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958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F82F0-3270-4FEE-8E0F-8ABE9E96F5B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214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10/16/2023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214379" y="0"/>
            <a:ext cx="10889721" cy="11309350"/>
          </a:xfrm>
          <a:custGeom>
            <a:avLst/>
            <a:gdLst>
              <a:gd name="connsiteX0" fmla="*/ 0 w 6604000"/>
              <a:gd name="connsiteY0" fmla="*/ 0 h 6858000"/>
              <a:gd name="connsiteX1" fmla="*/ 6604000 w 6604000"/>
              <a:gd name="connsiteY1" fmla="*/ 0 h 6858000"/>
              <a:gd name="connsiteX2" fmla="*/ 6604000 w 6604000"/>
              <a:gd name="connsiteY2" fmla="*/ 6858000 h 6858000"/>
              <a:gd name="connsiteX3" fmla="*/ 0 w 6604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04000" h="6858000">
                <a:moveTo>
                  <a:pt x="0" y="0"/>
                </a:moveTo>
                <a:lnTo>
                  <a:pt x="6604000" y="0"/>
                </a:lnTo>
                <a:lnTo>
                  <a:pt x="6604000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38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 noGrp="1"/>
          </p:cNvSpPr>
          <p:nvPr>
            <p:ph type="pic" sz="quarter" idx="10"/>
          </p:nvPr>
        </p:nvSpPr>
        <p:spPr>
          <a:xfrm>
            <a:off x="7251836" y="1218935"/>
            <a:ext cx="7508316" cy="4219880"/>
          </a:xfrm>
          <a:custGeom>
            <a:avLst/>
            <a:gdLst>
              <a:gd name="connsiteX0" fmla="*/ 0 w 2955837"/>
              <a:gd name="connsiteY0" fmla="*/ 0 h 2955837"/>
              <a:gd name="connsiteX1" fmla="*/ 2955837 w 2955837"/>
              <a:gd name="connsiteY1" fmla="*/ 0 h 2955837"/>
              <a:gd name="connsiteX2" fmla="*/ 2955837 w 2955837"/>
              <a:gd name="connsiteY2" fmla="*/ 2955837 h 2955837"/>
              <a:gd name="connsiteX3" fmla="*/ 0 w 2955837"/>
              <a:gd name="connsiteY3" fmla="*/ 2955837 h 2955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5837" h="2955837">
                <a:moveTo>
                  <a:pt x="0" y="0"/>
                </a:moveTo>
                <a:lnTo>
                  <a:pt x="2955837" y="0"/>
                </a:lnTo>
                <a:lnTo>
                  <a:pt x="2955837" y="2955837"/>
                </a:lnTo>
                <a:lnTo>
                  <a:pt x="0" y="2955837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Freeform 9"/>
          <p:cNvSpPr>
            <a:spLocks noGrp="1"/>
          </p:cNvSpPr>
          <p:nvPr>
            <p:ph type="pic" sz="quarter" idx="11"/>
          </p:nvPr>
        </p:nvSpPr>
        <p:spPr>
          <a:xfrm>
            <a:off x="11725029" y="6399985"/>
            <a:ext cx="7508316" cy="4219880"/>
          </a:xfrm>
          <a:custGeom>
            <a:avLst/>
            <a:gdLst>
              <a:gd name="connsiteX0" fmla="*/ 0 w 2955837"/>
              <a:gd name="connsiteY0" fmla="*/ 0 h 2955837"/>
              <a:gd name="connsiteX1" fmla="*/ 2955837 w 2955837"/>
              <a:gd name="connsiteY1" fmla="*/ 0 h 2955837"/>
              <a:gd name="connsiteX2" fmla="*/ 2955837 w 2955837"/>
              <a:gd name="connsiteY2" fmla="*/ 2955837 h 2955837"/>
              <a:gd name="connsiteX3" fmla="*/ 0 w 2955837"/>
              <a:gd name="connsiteY3" fmla="*/ 2955837 h 2955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5837" h="2955837">
                <a:moveTo>
                  <a:pt x="0" y="0"/>
                </a:moveTo>
                <a:lnTo>
                  <a:pt x="2955837" y="0"/>
                </a:lnTo>
                <a:lnTo>
                  <a:pt x="2955837" y="2955837"/>
                </a:lnTo>
                <a:lnTo>
                  <a:pt x="0" y="2955837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151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889721" cy="11309350"/>
          </a:xfrm>
          <a:custGeom>
            <a:avLst/>
            <a:gdLst>
              <a:gd name="connsiteX0" fmla="*/ 0 w 6604000"/>
              <a:gd name="connsiteY0" fmla="*/ 0 h 6858000"/>
              <a:gd name="connsiteX1" fmla="*/ 6604000 w 6604000"/>
              <a:gd name="connsiteY1" fmla="*/ 0 h 6858000"/>
              <a:gd name="connsiteX2" fmla="*/ 6604000 w 6604000"/>
              <a:gd name="connsiteY2" fmla="*/ 6858000 h 6858000"/>
              <a:gd name="connsiteX3" fmla="*/ 0 w 6604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04000" h="6858000">
                <a:moveTo>
                  <a:pt x="0" y="0"/>
                </a:moveTo>
                <a:lnTo>
                  <a:pt x="6604000" y="0"/>
                </a:lnTo>
                <a:lnTo>
                  <a:pt x="6604000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314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>
            <a:spLocks noGrp="1"/>
          </p:cNvSpPr>
          <p:nvPr>
            <p:ph type="pic" sz="quarter" idx="10"/>
          </p:nvPr>
        </p:nvSpPr>
        <p:spPr>
          <a:xfrm>
            <a:off x="-4882236" y="927487"/>
            <a:ext cx="9764472" cy="9454376"/>
          </a:xfrm>
          <a:custGeom>
            <a:avLst/>
            <a:gdLst>
              <a:gd name="connsiteX0" fmla="*/ 0 w 5921600"/>
              <a:gd name="connsiteY0" fmla="*/ 0 h 5733142"/>
              <a:gd name="connsiteX1" fmla="*/ 5921600 w 5921600"/>
              <a:gd name="connsiteY1" fmla="*/ 0 h 5733142"/>
              <a:gd name="connsiteX2" fmla="*/ 5921600 w 5921600"/>
              <a:gd name="connsiteY2" fmla="*/ 5733142 h 5733142"/>
              <a:gd name="connsiteX3" fmla="*/ 0 w 5921600"/>
              <a:gd name="connsiteY3" fmla="*/ 5733142 h 5733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1600" h="5733142">
                <a:moveTo>
                  <a:pt x="0" y="0"/>
                </a:moveTo>
                <a:lnTo>
                  <a:pt x="5921600" y="0"/>
                </a:lnTo>
                <a:lnTo>
                  <a:pt x="5921600" y="5733142"/>
                </a:lnTo>
                <a:lnTo>
                  <a:pt x="0" y="5733142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15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50" b="0" i="0">
                <a:solidFill>
                  <a:schemeClr val="bg1"/>
                </a:solidFill>
                <a:latin typeface="Montserrat Medium"/>
                <a:cs typeface="Montserrat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50" b="0" i="0">
                <a:solidFill>
                  <a:srgbClr val="333333"/>
                </a:solidFill>
                <a:latin typeface="Montserrat Medium"/>
                <a:cs typeface="Montserrat 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10/16/2023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50" b="0" i="0">
                <a:solidFill>
                  <a:schemeClr val="bg1"/>
                </a:solidFill>
                <a:latin typeface="Montserrat Medium"/>
                <a:cs typeface="Montserrat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10/16/2023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50" b="0" i="0">
                <a:solidFill>
                  <a:schemeClr val="bg1"/>
                </a:solidFill>
                <a:latin typeface="Montserrat Medium"/>
                <a:cs typeface="Montserrat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10/16/2023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10/16/2023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7235" y="523280"/>
            <a:ext cx="11355069" cy="43858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/>
          <a:p>
            <a:fld id="{96656BDB-D228-49C8-B211-374167BEDC41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fld id="{EB2DDFCD-F0CC-4662-9E35-72A8C9BEA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443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3013" y="4264695"/>
            <a:ext cx="15078075" cy="1523494"/>
          </a:xfrm>
        </p:spPr>
        <p:txBody>
          <a:bodyPr anchor="b"/>
          <a:lstStyle>
            <a:lvl1pPr algn="ctr">
              <a:defRPr sz="99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615553"/>
          </a:xfrm>
        </p:spPr>
        <p:txBody>
          <a:bodyPr/>
          <a:lstStyle>
            <a:lvl1pPr marL="0" indent="0" algn="ctr">
              <a:buNone/>
              <a:defRPr sz="4000"/>
            </a:lvl1pPr>
            <a:lvl2pPr marL="753923" indent="0" algn="ctr">
              <a:buNone/>
              <a:defRPr sz="3300"/>
            </a:lvl2pPr>
            <a:lvl3pPr marL="1507846" indent="0" algn="ctr">
              <a:buNone/>
              <a:defRPr sz="3000"/>
            </a:lvl3pPr>
            <a:lvl4pPr marL="2261768" indent="0" algn="ctr">
              <a:buNone/>
              <a:defRPr sz="2600"/>
            </a:lvl4pPr>
            <a:lvl5pPr marL="3015691" indent="0" algn="ctr">
              <a:buNone/>
              <a:defRPr sz="2600"/>
            </a:lvl5pPr>
            <a:lvl6pPr marL="3769614" indent="0" algn="ctr">
              <a:buNone/>
              <a:defRPr sz="2600"/>
            </a:lvl6pPr>
            <a:lvl7pPr marL="4523537" indent="0" algn="ctr">
              <a:buNone/>
              <a:defRPr sz="2600"/>
            </a:lvl7pPr>
            <a:lvl8pPr marL="5277460" indent="0" algn="ctr">
              <a:buNone/>
              <a:defRPr sz="2600"/>
            </a:lvl8pPr>
            <a:lvl9pPr marL="6031382" indent="0" algn="ctr">
              <a:buNone/>
              <a:defRPr sz="2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/>
          <a:p>
            <a:fld id="{89327BA9-1C25-46F1-A223-CACBF2D8C012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fld id="{8CE7B9B0-234B-464E-AC1A-DD18A78E3C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418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42A26AC8-9954-4967-B3E5-A0D205AD0E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765556"/>
            <a:ext cx="20104100" cy="7276648"/>
          </a:xfrm>
          <a:custGeom>
            <a:avLst/>
            <a:gdLst>
              <a:gd name="connsiteX0" fmla="*/ 0 w 12192000"/>
              <a:gd name="connsiteY0" fmla="*/ 0 h 3784209"/>
              <a:gd name="connsiteX1" fmla="*/ 12192000 w 12192000"/>
              <a:gd name="connsiteY1" fmla="*/ 0 h 3784209"/>
              <a:gd name="connsiteX2" fmla="*/ 12192000 w 12192000"/>
              <a:gd name="connsiteY2" fmla="*/ 3784209 h 3784209"/>
              <a:gd name="connsiteX3" fmla="*/ 9200489 w 12192000"/>
              <a:gd name="connsiteY3" fmla="*/ 3784209 h 3784209"/>
              <a:gd name="connsiteX4" fmla="*/ 9083045 w 12192000"/>
              <a:gd name="connsiteY4" fmla="*/ 3314432 h 3784209"/>
              <a:gd name="connsiteX5" fmla="*/ 3108956 w 12192000"/>
              <a:gd name="connsiteY5" fmla="*/ 3314432 h 3784209"/>
              <a:gd name="connsiteX6" fmla="*/ 2991512 w 12192000"/>
              <a:gd name="connsiteY6" fmla="*/ 3784209 h 3784209"/>
              <a:gd name="connsiteX7" fmla="*/ 0 w 12192000"/>
              <a:gd name="connsiteY7" fmla="*/ 3784209 h 3784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784209">
                <a:moveTo>
                  <a:pt x="0" y="0"/>
                </a:moveTo>
                <a:lnTo>
                  <a:pt x="12192000" y="0"/>
                </a:lnTo>
                <a:lnTo>
                  <a:pt x="12192000" y="3784209"/>
                </a:lnTo>
                <a:lnTo>
                  <a:pt x="9200489" y="3784209"/>
                </a:lnTo>
                <a:lnTo>
                  <a:pt x="9083045" y="3314432"/>
                </a:lnTo>
                <a:lnTo>
                  <a:pt x="3108956" y="3314432"/>
                </a:lnTo>
                <a:lnTo>
                  <a:pt x="2991512" y="3784209"/>
                </a:lnTo>
                <a:lnTo>
                  <a:pt x="0" y="3784209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54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44F86A13-C3B3-4EEF-9A42-575EBADDEE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94946" y="912820"/>
            <a:ext cx="13409154" cy="9483710"/>
          </a:xfrm>
          <a:custGeom>
            <a:avLst/>
            <a:gdLst>
              <a:gd name="connsiteX0" fmla="*/ 2746536 w 8131894"/>
              <a:gd name="connsiteY0" fmla="*/ 0 h 5750930"/>
              <a:gd name="connsiteX1" fmla="*/ 8131894 w 8131894"/>
              <a:gd name="connsiteY1" fmla="*/ 0 h 5750930"/>
              <a:gd name="connsiteX2" fmla="*/ 8131894 w 8131894"/>
              <a:gd name="connsiteY2" fmla="*/ 5750930 h 5750930"/>
              <a:gd name="connsiteX3" fmla="*/ 0 w 8131894"/>
              <a:gd name="connsiteY3" fmla="*/ 5750930 h 5750930"/>
              <a:gd name="connsiteX4" fmla="*/ 0 w 8131894"/>
              <a:gd name="connsiteY4" fmla="*/ 4831265 h 5750930"/>
              <a:gd name="connsiteX5" fmla="*/ 1385657 w 8131894"/>
              <a:gd name="connsiteY5" fmla="*/ 4831265 h 5750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1894" h="5750930">
                <a:moveTo>
                  <a:pt x="2746536" y="0"/>
                </a:moveTo>
                <a:lnTo>
                  <a:pt x="8131894" y="0"/>
                </a:lnTo>
                <a:lnTo>
                  <a:pt x="8131894" y="5750930"/>
                </a:lnTo>
                <a:lnTo>
                  <a:pt x="0" y="5750930"/>
                </a:lnTo>
                <a:lnTo>
                  <a:pt x="0" y="4831265"/>
                </a:lnTo>
                <a:lnTo>
                  <a:pt x="1385657" y="4831265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94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59321" y="228574"/>
            <a:ext cx="19585940" cy="10851515"/>
          </a:xfrm>
          <a:custGeom>
            <a:avLst/>
            <a:gdLst/>
            <a:ahLst/>
            <a:cxnLst/>
            <a:rect l="l" t="t" r="r" b="b"/>
            <a:pathLst>
              <a:path w="19585940" h="10851515">
                <a:moveTo>
                  <a:pt x="19585456" y="0"/>
                </a:moveTo>
                <a:lnTo>
                  <a:pt x="0" y="0"/>
                </a:lnTo>
                <a:lnTo>
                  <a:pt x="0" y="10851402"/>
                </a:lnTo>
                <a:lnTo>
                  <a:pt x="19585456" y="10851402"/>
                </a:lnTo>
                <a:lnTo>
                  <a:pt x="19585456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07235" y="523280"/>
            <a:ext cx="11355069" cy="9055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50" b="0" i="0">
                <a:solidFill>
                  <a:schemeClr val="bg1"/>
                </a:solidFill>
                <a:latin typeface="Montserrat Medium"/>
                <a:cs typeface="Montserrat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555703" y="4435274"/>
            <a:ext cx="8858250" cy="54705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0" i="0">
                <a:solidFill>
                  <a:srgbClr val="333333"/>
                </a:solidFill>
                <a:latin typeface="Montserrat Medium"/>
                <a:cs typeface="Montserrat 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10/16/2023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8" r:id="rId11"/>
    <p:sldLayoutId id="2147483679" r:id="rId12"/>
    <p:sldLayoutId id="2147483680" r:id="rId13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35.png"/><Relationship Id="rId7" Type="http://schemas.openxmlformats.org/officeDocument/2006/relationships/image" Target="../media/image4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comments" Target="../comments/comment1.xml"/><Relationship Id="rId4" Type="http://schemas.openxmlformats.org/officeDocument/2006/relationships/image" Target="../media/image36.pn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35.png"/><Relationship Id="rId7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54.jpeg"/><Relationship Id="rId5" Type="http://schemas.openxmlformats.org/officeDocument/2006/relationships/image" Target="../media/image37.png"/><Relationship Id="rId10" Type="http://schemas.openxmlformats.org/officeDocument/2006/relationships/image" Target="../media/image53.jpeg"/><Relationship Id="rId4" Type="http://schemas.openxmlformats.org/officeDocument/2006/relationships/image" Target="../media/image36.png"/><Relationship Id="rId9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35.png"/><Relationship Id="rId7" Type="http://schemas.openxmlformats.org/officeDocument/2006/relationships/image" Target="../media/image59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62.jpeg"/><Relationship Id="rId4" Type="http://schemas.openxmlformats.org/officeDocument/2006/relationships/image" Target="../media/image36.png"/><Relationship Id="rId9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6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35.png"/><Relationship Id="rId7" Type="http://schemas.openxmlformats.org/officeDocument/2006/relationships/image" Target="../media/image6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35.png"/><Relationship Id="rId7" Type="http://schemas.openxmlformats.org/officeDocument/2006/relationships/image" Target="../media/image64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35.png"/><Relationship Id="rId7" Type="http://schemas.openxmlformats.org/officeDocument/2006/relationships/image" Target="../media/image4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69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7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72.png"/><Relationship Id="rId4" Type="http://schemas.openxmlformats.org/officeDocument/2006/relationships/image" Target="../media/image35.png"/><Relationship Id="rId9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73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75.jpeg"/><Relationship Id="rId4" Type="http://schemas.openxmlformats.org/officeDocument/2006/relationships/image" Target="../media/image74.png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3" Type="http://schemas.openxmlformats.org/officeDocument/2006/relationships/image" Target="../media/image35.png"/><Relationship Id="rId7" Type="http://schemas.openxmlformats.org/officeDocument/2006/relationships/image" Target="../media/image4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7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8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84.png"/><Relationship Id="rId4" Type="http://schemas.openxmlformats.org/officeDocument/2006/relationships/image" Target="../media/image34.png"/><Relationship Id="rId9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7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7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7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7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7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emf"/><Relationship Id="rId3" Type="http://schemas.openxmlformats.org/officeDocument/2006/relationships/notesSlide" Target="../notesSlides/notesSlide24.xml"/><Relationship Id="rId7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84.svg"/><Relationship Id="rId7" Type="http://schemas.openxmlformats.org/officeDocument/2006/relationships/image" Target="../media/image36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08.jpeg"/><Relationship Id="rId9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8.png"/><Relationship Id="rId3" Type="http://schemas.openxmlformats.org/officeDocument/2006/relationships/image" Target="../media/image19.jpeg"/><Relationship Id="rId7" Type="http://schemas.openxmlformats.org/officeDocument/2006/relationships/image" Target="../media/image38.sv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11" Type="http://schemas.openxmlformats.org/officeDocument/2006/relationships/image" Target="../media/image26.jpeg"/><Relationship Id="rId5" Type="http://schemas.openxmlformats.org/officeDocument/2006/relationships/image" Target="../media/image21.jpeg"/><Relationship Id="rId10" Type="http://schemas.openxmlformats.org/officeDocument/2006/relationships/image" Target="../media/image25.jpeg"/><Relationship Id="rId4" Type="http://schemas.openxmlformats.org/officeDocument/2006/relationships/image" Target="../media/image20.png"/><Relationship Id="rId9" Type="http://schemas.openxmlformats.org/officeDocument/2006/relationships/image" Target="../media/image24.jpeg"/><Relationship Id="rId1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8.png"/><Relationship Id="rId3" Type="http://schemas.openxmlformats.org/officeDocument/2006/relationships/image" Target="../media/image19.jpeg"/><Relationship Id="rId7" Type="http://schemas.openxmlformats.org/officeDocument/2006/relationships/image" Target="../media/image38.sv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11" Type="http://schemas.openxmlformats.org/officeDocument/2006/relationships/image" Target="../media/image26.jpeg"/><Relationship Id="rId5" Type="http://schemas.openxmlformats.org/officeDocument/2006/relationships/image" Target="../media/image21.jpeg"/><Relationship Id="rId10" Type="http://schemas.openxmlformats.org/officeDocument/2006/relationships/image" Target="../media/image25.jpeg"/><Relationship Id="rId4" Type="http://schemas.openxmlformats.org/officeDocument/2006/relationships/image" Target="../media/image20.png"/><Relationship Id="rId9" Type="http://schemas.openxmlformats.org/officeDocument/2006/relationships/image" Target="../media/image24.jpe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>
            <a:extLst>
              <a:ext uri="{FF2B5EF4-FFF2-40B4-BE49-F238E27FC236}">
                <a16:creationId xmlns:a16="http://schemas.microsoft.com/office/drawing/2014/main" xmlns="" id="{3C3FA399-310C-434D-81B9-5C8305A7747B}"/>
              </a:ext>
            </a:extLst>
          </p:cNvPr>
          <p:cNvSpPr/>
          <p:nvPr/>
        </p:nvSpPr>
        <p:spPr>
          <a:xfrm>
            <a:off x="722003" y="1110842"/>
            <a:ext cx="18660094" cy="800853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1DD86B2-A5ED-4F65-85C6-D0A7EB45A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87" y="1445665"/>
            <a:ext cx="20008726" cy="73057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77DF66B-E57F-4FEB-BAEF-1FFA5A504E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674" y="9119377"/>
            <a:ext cx="3322753" cy="185515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6391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60008" y="228962"/>
            <a:ext cx="19584566" cy="10850753"/>
          </a:xfrm>
          <a:custGeom>
            <a:avLst/>
            <a:gdLst/>
            <a:ahLst/>
            <a:cxnLst/>
            <a:rect l="l" t="t" r="r" b="b"/>
            <a:pathLst>
              <a:path w="19585940" h="10851515">
                <a:moveTo>
                  <a:pt x="19585445" y="0"/>
                </a:moveTo>
                <a:lnTo>
                  <a:pt x="0" y="0"/>
                </a:lnTo>
                <a:lnTo>
                  <a:pt x="0" y="2381351"/>
                </a:lnTo>
                <a:lnTo>
                  <a:pt x="0" y="10851401"/>
                </a:lnTo>
                <a:lnTo>
                  <a:pt x="19585445" y="10851401"/>
                </a:lnTo>
                <a:lnTo>
                  <a:pt x="19585445" y="2381351"/>
                </a:lnTo>
                <a:lnTo>
                  <a:pt x="19585445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pPr defTabSz="914357"/>
            <a:endParaRPr lang="ru-RU" sz="1801" dirty="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9734" y="228962"/>
            <a:ext cx="16656516" cy="1673851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706" y="92611"/>
            <a:ext cx="3444633" cy="2073765"/>
          </a:xfrm>
          <a:custGeom>
            <a:avLst/>
            <a:gdLst/>
            <a:ahLst/>
            <a:cxnLst/>
            <a:rect l="l" t="t" r="r" b="b"/>
            <a:pathLst>
              <a:path w="3444875" h="2073910">
                <a:moveTo>
                  <a:pt x="3444769" y="2073664"/>
                </a:moveTo>
                <a:lnTo>
                  <a:pt x="0" y="2073664"/>
                </a:lnTo>
              </a:path>
              <a:path w="3444875" h="2073910">
                <a:moveTo>
                  <a:pt x="0" y="0"/>
                </a:moveTo>
                <a:lnTo>
                  <a:pt x="2021043" y="0"/>
                </a:lnTo>
                <a:lnTo>
                  <a:pt x="3444769" y="2073664"/>
                </a:lnTo>
              </a:path>
            </a:pathLst>
          </a:custGeom>
          <a:ln w="4340">
            <a:solidFill>
              <a:srgbClr val="0F0F38"/>
            </a:solidFill>
          </a:ln>
        </p:spPr>
        <p:txBody>
          <a:bodyPr wrap="square" lIns="0" tIns="0" rIns="0" bIns="0" rtlCol="0"/>
          <a:lstStyle/>
          <a:p>
            <a:pPr defTabSz="914357"/>
            <a:endParaRPr sz="1801" dirty="0"/>
          </a:p>
        </p:txBody>
      </p:sp>
      <p:sp>
        <p:nvSpPr>
          <p:cNvPr id="6" name="object 6"/>
          <p:cNvSpPr/>
          <p:nvPr/>
        </p:nvSpPr>
        <p:spPr>
          <a:xfrm>
            <a:off x="706" y="402"/>
            <a:ext cx="3444633" cy="2047096"/>
          </a:xfrm>
          <a:custGeom>
            <a:avLst/>
            <a:gdLst/>
            <a:ahLst/>
            <a:cxnLst/>
            <a:rect l="l" t="t" r="r" b="b"/>
            <a:pathLst>
              <a:path w="3444875" h="2047239">
                <a:moveTo>
                  <a:pt x="3444722" y="2046631"/>
                </a:moveTo>
                <a:lnTo>
                  <a:pt x="0" y="2046631"/>
                </a:lnTo>
              </a:path>
              <a:path w="3444875" h="2047239">
                <a:moveTo>
                  <a:pt x="2039556" y="0"/>
                </a:moveTo>
                <a:lnTo>
                  <a:pt x="3444722" y="2046631"/>
                </a:lnTo>
              </a:path>
            </a:pathLst>
          </a:custGeom>
          <a:ln w="4340">
            <a:solidFill>
              <a:srgbClr val="0F0F38"/>
            </a:solidFill>
          </a:ln>
        </p:spPr>
        <p:txBody>
          <a:bodyPr wrap="square" lIns="0" tIns="0" rIns="0" bIns="0" rtlCol="0"/>
          <a:lstStyle/>
          <a:p>
            <a:pPr defTabSz="914357"/>
            <a:endParaRPr sz="1801" dirty="0"/>
          </a:p>
        </p:txBody>
      </p:sp>
      <p:sp>
        <p:nvSpPr>
          <p:cNvPr id="7" name="object 7"/>
          <p:cNvSpPr/>
          <p:nvPr/>
        </p:nvSpPr>
        <p:spPr>
          <a:xfrm>
            <a:off x="706" y="32968"/>
            <a:ext cx="3345580" cy="2073765"/>
          </a:xfrm>
          <a:custGeom>
            <a:avLst/>
            <a:gdLst/>
            <a:ahLst/>
            <a:cxnLst/>
            <a:rect l="l" t="t" r="r" b="b"/>
            <a:pathLst>
              <a:path w="3345815" h="2073910">
                <a:moveTo>
                  <a:pt x="1921627" y="0"/>
                </a:moveTo>
                <a:lnTo>
                  <a:pt x="0" y="0"/>
                </a:lnTo>
                <a:lnTo>
                  <a:pt x="0" y="2073664"/>
                </a:lnTo>
                <a:lnTo>
                  <a:pt x="3345358" y="2073664"/>
                </a:lnTo>
                <a:lnTo>
                  <a:pt x="1921627" y="0"/>
                </a:lnTo>
                <a:close/>
              </a:path>
            </a:pathLst>
          </a:custGeom>
          <a:solidFill>
            <a:srgbClr val="222D61"/>
          </a:solidFill>
        </p:spPr>
        <p:txBody>
          <a:bodyPr wrap="square" lIns="0" tIns="0" rIns="0" bIns="0" rtlCol="0"/>
          <a:lstStyle/>
          <a:p>
            <a:pPr defTabSz="914357"/>
            <a:endParaRPr sz="1801" dirty="0"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0023" y="982808"/>
            <a:ext cx="1832628" cy="443534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282411" y="1252782"/>
            <a:ext cx="610192" cy="15240"/>
          </a:xfrm>
          <a:custGeom>
            <a:avLst/>
            <a:gdLst/>
            <a:ahLst/>
            <a:cxnLst/>
            <a:rect l="l" t="t" r="r" b="b"/>
            <a:pathLst>
              <a:path w="610235" h="15240">
                <a:moveTo>
                  <a:pt x="609740" y="0"/>
                </a:moveTo>
                <a:lnTo>
                  <a:pt x="0" y="0"/>
                </a:lnTo>
                <a:lnTo>
                  <a:pt x="0" y="14648"/>
                </a:lnTo>
                <a:lnTo>
                  <a:pt x="609740" y="14648"/>
                </a:lnTo>
                <a:lnTo>
                  <a:pt x="6097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357"/>
            <a:endParaRPr sz="1801" dirty="0"/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9187" y="1250654"/>
            <a:ext cx="8678" cy="19520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891565" y="1252782"/>
            <a:ext cx="3174" cy="15240"/>
          </a:xfrm>
          <a:custGeom>
            <a:avLst/>
            <a:gdLst/>
            <a:ahLst/>
            <a:cxnLst/>
            <a:rect l="l" t="t" r="r" b="b"/>
            <a:pathLst>
              <a:path w="3175" h="15240">
                <a:moveTo>
                  <a:pt x="2711" y="0"/>
                </a:moveTo>
                <a:lnTo>
                  <a:pt x="0" y="0"/>
                </a:lnTo>
                <a:lnTo>
                  <a:pt x="0" y="14648"/>
                </a:lnTo>
                <a:lnTo>
                  <a:pt x="2711" y="14648"/>
                </a:lnTo>
                <a:lnTo>
                  <a:pt x="27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357"/>
            <a:endParaRPr sz="1801" dirty="0"/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97908" y="1250654"/>
            <a:ext cx="620544" cy="19520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1500718" y="1252782"/>
            <a:ext cx="612731" cy="15240"/>
          </a:xfrm>
          <a:custGeom>
            <a:avLst/>
            <a:gdLst/>
            <a:ahLst/>
            <a:cxnLst/>
            <a:rect l="l" t="t" r="r" b="b"/>
            <a:pathLst>
              <a:path w="612775" h="15240">
                <a:moveTo>
                  <a:pt x="612452" y="0"/>
                </a:moveTo>
                <a:lnTo>
                  <a:pt x="0" y="0"/>
                </a:lnTo>
                <a:lnTo>
                  <a:pt x="0" y="14648"/>
                </a:lnTo>
                <a:lnTo>
                  <a:pt x="612452" y="14648"/>
                </a:lnTo>
                <a:lnTo>
                  <a:pt x="6124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357"/>
            <a:endParaRPr sz="1801" dirty="0"/>
          </a:p>
        </p:txBody>
      </p:sp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97917" y="1250654"/>
            <a:ext cx="8677" cy="19520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1500717" y="1252782"/>
            <a:ext cx="3809" cy="15240"/>
          </a:xfrm>
          <a:custGeom>
            <a:avLst/>
            <a:gdLst/>
            <a:ahLst/>
            <a:cxnLst/>
            <a:rect l="l" t="t" r="r" b="b"/>
            <a:pathLst>
              <a:path w="3809" h="15240">
                <a:moveTo>
                  <a:pt x="3256" y="0"/>
                </a:moveTo>
                <a:lnTo>
                  <a:pt x="0" y="0"/>
                </a:lnTo>
                <a:lnTo>
                  <a:pt x="0" y="14648"/>
                </a:lnTo>
                <a:lnTo>
                  <a:pt x="3256" y="14648"/>
                </a:lnTo>
                <a:lnTo>
                  <a:pt x="32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357"/>
            <a:endParaRPr sz="180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31B0F00-49F9-4B79-9C2A-84F35CC52CD2}"/>
              </a:ext>
            </a:extLst>
          </p:cNvPr>
          <p:cNvSpPr txBox="1"/>
          <p:nvPr/>
        </p:nvSpPr>
        <p:spPr>
          <a:xfrm>
            <a:off x="641934" y="2554229"/>
            <a:ext cx="1882023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Montserrat" panose="020B0604020202020204" charset="-52"/>
              </a:rPr>
              <a:t>Высокоточное оперативное координатное обеспечение всех перечисленных государственных задач подвержено динамическому </a:t>
            </a:r>
            <a:r>
              <a:rPr lang="ru-RU" sz="4000" b="1" dirty="0">
                <a:latin typeface="Montserrat" panose="020B0604020202020204" charset="-52"/>
              </a:rPr>
              <a:t>влиянию ионосферных возмущений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6BB3E72-95EA-4988-A3A8-FB49ADC765D3}"/>
              </a:ext>
            </a:extLst>
          </p:cNvPr>
          <p:cNvSpPr txBox="1"/>
          <p:nvPr/>
        </p:nvSpPr>
        <p:spPr>
          <a:xfrm>
            <a:off x="2736850" y="701675"/>
            <a:ext cx="12508484" cy="660088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pPr algn="ctr"/>
            <a:r>
              <a:rPr lang="ru-RU" sz="3300" dirty="0">
                <a:solidFill>
                  <a:schemeClr val="bg1"/>
                </a:solidFill>
                <a:latin typeface="Impact" panose="020B0806030902050204" pitchFamily="34" charset="0"/>
              </a:rPr>
              <a:t>ПРОБЛЕМАТИКА</a:t>
            </a:r>
            <a:endParaRPr lang="en-US" sz="33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FF3586C1-DD80-418E-B316-4DCE0A9C79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5" t="13493" r="5587" b="12105"/>
          <a:stretch/>
        </p:blipFill>
        <p:spPr>
          <a:xfrm>
            <a:off x="385865" y="4474765"/>
            <a:ext cx="11037785" cy="558180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32A45854-9366-472B-8D56-C3035B9AC91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939"/>
          <a:stretch/>
        </p:blipFill>
        <p:spPr>
          <a:xfrm>
            <a:off x="11629684" y="4476125"/>
            <a:ext cx="8088551" cy="558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8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ject 4">
            <a:extLst>
              <a:ext uri="{FF2B5EF4-FFF2-40B4-BE49-F238E27FC236}">
                <a16:creationId xmlns:a16="http://schemas.microsoft.com/office/drawing/2014/main" xmlns="" id="{76CA5D77-5875-4EED-98A4-C3CDD19A086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052" y="228580"/>
            <a:ext cx="12636242" cy="167396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8038" y="5654675"/>
            <a:ext cx="12390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/>
              <a:t>Коллектив </a:t>
            </a:r>
            <a:r>
              <a:rPr lang="ru-RU" sz="3200" dirty="0" err="1"/>
              <a:t>МИИГАиК</a:t>
            </a:r>
            <a:r>
              <a:rPr lang="ru-RU" sz="3200" dirty="0"/>
              <a:t> имеет </a:t>
            </a:r>
            <a:r>
              <a:rPr lang="ru-RU" sz="3200" b="1" dirty="0"/>
              <a:t>многолетний опыт работ по созданию специальных математических моделей и аппаратных комплексов, учитывающих влияние ионосферы, которые позволяют корректировать радионавигационные </a:t>
            </a:r>
            <a:r>
              <a:rPr lang="ru-RU" sz="3200" dirty="0"/>
              <a:t>измерения. Данные исследования лежат </a:t>
            </a:r>
            <a:r>
              <a:rPr lang="ru-RU" sz="3200" b="1" dirty="0"/>
              <a:t>в рамках деятельности Межведомственной научно-технической комиссии по гелиогеофизике при президиуме РАН, в которую входит МИИГАиК.</a:t>
            </a:r>
          </a:p>
        </p:txBody>
      </p:sp>
      <p:grpSp>
        <p:nvGrpSpPr>
          <p:cNvPr id="4" name="object 2">
            <a:extLst>
              <a:ext uri="{FF2B5EF4-FFF2-40B4-BE49-F238E27FC236}">
                <a16:creationId xmlns:a16="http://schemas.microsoft.com/office/drawing/2014/main" xmlns="" id="{59304AB8-5810-4B81-BA74-008E5A2831C9}"/>
              </a:ext>
            </a:extLst>
          </p:cNvPr>
          <p:cNvGrpSpPr/>
          <p:nvPr/>
        </p:nvGrpSpPr>
        <p:grpSpPr>
          <a:xfrm>
            <a:off x="-25400" y="-3214"/>
            <a:ext cx="3444633" cy="2165972"/>
            <a:chOff x="0" y="5"/>
            <a:chExt cx="3444875" cy="2166124"/>
          </a:xfrm>
        </p:grpSpPr>
        <p:sp>
          <p:nvSpPr>
            <p:cNvPr id="6" name="object 5">
              <a:extLst>
                <a:ext uri="{FF2B5EF4-FFF2-40B4-BE49-F238E27FC236}">
                  <a16:creationId xmlns:a16="http://schemas.microsoft.com/office/drawing/2014/main" xmlns="" id="{D9200124-2B24-466B-A9EE-48778C7E0D76}"/>
                </a:ext>
              </a:extLst>
            </p:cNvPr>
            <p:cNvSpPr/>
            <p:nvPr/>
          </p:nvSpPr>
          <p:spPr>
            <a:xfrm>
              <a:off x="0" y="92219"/>
              <a:ext cx="3444875" cy="2073910"/>
            </a:xfrm>
            <a:custGeom>
              <a:avLst/>
              <a:gdLst/>
              <a:ahLst/>
              <a:cxnLst/>
              <a:rect l="l" t="t" r="r" b="b"/>
              <a:pathLst>
                <a:path w="3444875" h="2073910">
                  <a:moveTo>
                    <a:pt x="3444769" y="2073664"/>
                  </a:moveTo>
                  <a:lnTo>
                    <a:pt x="0" y="2073664"/>
                  </a:lnTo>
                </a:path>
                <a:path w="3444875" h="2073910">
                  <a:moveTo>
                    <a:pt x="0" y="0"/>
                  </a:moveTo>
                  <a:lnTo>
                    <a:pt x="2021043" y="0"/>
                  </a:lnTo>
                  <a:lnTo>
                    <a:pt x="3444769" y="2073664"/>
                  </a:lnTo>
                </a:path>
              </a:pathLst>
            </a:custGeom>
            <a:ln w="4340">
              <a:solidFill>
                <a:srgbClr val="0F0F38"/>
              </a:solidFill>
            </a:ln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  <p:sp>
          <p:nvSpPr>
            <p:cNvPr id="7" name="object 6">
              <a:extLst>
                <a:ext uri="{FF2B5EF4-FFF2-40B4-BE49-F238E27FC236}">
                  <a16:creationId xmlns:a16="http://schemas.microsoft.com/office/drawing/2014/main" xmlns="" id="{55C368A2-06C5-4516-B9B2-998B9D16FC3D}"/>
                </a:ext>
              </a:extLst>
            </p:cNvPr>
            <p:cNvSpPr/>
            <p:nvPr/>
          </p:nvSpPr>
          <p:spPr>
            <a:xfrm>
              <a:off x="0" y="5"/>
              <a:ext cx="3444875" cy="2047239"/>
            </a:xfrm>
            <a:custGeom>
              <a:avLst/>
              <a:gdLst/>
              <a:ahLst/>
              <a:cxnLst/>
              <a:rect l="l" t="t" r="r" b="b"/>
              <a:pathLst>
                <a:path w="3444875" h="2047239">
                  <a:moveTo>
                    <a:pt x="3444722" y="2046631"/>
                  </a:moveTo>
                  <a:lnTo>
                    <a:pt x="0" y="2046631"/>
                  </a:lnTo>
                </a:path>
                <a:path w="3444875" h="2047239">
                  <a:moveTo>
                    <a:pt x="2039556" y="0"/>
                  </a:moveTo>
                  <a:lnTo>
                    <a:pt x="3444722" y="2046631"/>
                  </a:lnTo>
                </a:path>
              </a:pathLst>
            </a:custGeom>
            <a:ln w="4340">
              <a:solidFill>
                <a:srgbClr val="0F0F38"/>
              </a:solidFill>
            </a:ln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  <p:sp>
          <p:nvSpPr>
            <p:cNvPr id="8" name="object 7">
              <a:extLst>
                <a:ext uri="{FF2B5EF4-FFF2-40B4-BE49-F238E27FC236}">
                  <a16:creationId xmlns:a16="http://schemas.microsoft.com/office/drawing/2014/main" xmlns="" id="{8F21EF8A-30AD-41B2-BD11-1608D3CCD0E5}"/>
                </a:ext>
              </a:extLst>
            </p:cNvPr>
            <p:cNvSpPr/>
            <p:nvPr/>
          </p:nvSpPr>
          <p:spPr>
            <a:xfrm>
              <a:off x="0" y="32573"/>
              <a:ext cx="3345815" cy="2073910"/>
            </a:xfrm>
            <a:custGeom>
              <a:avLst/>
              <a:gdLst/>
              <a:ahLst/>
              <a:cxnLst/>
              <a:rect l="l" t="t" r="r" b="b"/>
              <a:pathLst>
                <a:path w="3345815" h="2073910">
                  <a:moveTo>
                    <a:pt x="1921627" y="0"/>
                  </a:moveTo>
                  <a:lnTo>
                    <a:pt x="0" y="0"/>
                  </a:lnTo>
                  <a:lnTo>
                    <a:pt x="0" y="2073664"/>
                  </a:lnTo>
                  <a:lnTo>
                    <a:pt x="3345358" y="2073664"/>
                  </a:lnTo>
                  <a:lnTo>
                    <a:pt x="1921627" y="0"/>
                  </a:lnTo>
                  <a:close/>
                </a:path>
              </a:pathLst>
            </a:custGeom>
            <a:solidFill>
              <a:srgbClr val="222D61"/>
            </a:solidFill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</p:grpSp>
      <p:grpSp>
        <p:nvGrpSpPr>
          <p:cNvPr id="9" name="object 12">
            <a:extLst>
              <a:ext uri="{FF2B5EF4-FFF2-40B4-BE49-F238E27FC236}">
                <a16:creationId xmlns:a16="http://schemas.microsoft.com/office/drawing/2014/main" xmlns="" id="{E42D94AF-2AA0-4A55-91B5-873B6D2A76E4}"/>
              </a:ext>
            </a:extLst>
          </p:cNvPr>
          <p:cNvGrpSpPr/>
          <p:nvPr/>
        </p:nvGrpSpPr>
        <p:grpSpPr>
          <a:xfrm>
            <a:off x="280023" y="982808"/>
            <a:ext cx="1838427" cy="443534"/>
            <a:chOff x="279337" y="982479"/>
            <a:chExt cx="1838556" cy="443565"/>
          </a:xfrm>
        </p:grpSpPr>
        <p:pic>
          <p:nvPicPr>
            <p:cNvPr id="10" name="object 13">
              <a:extLst>
                <a:ext uri="{FF2B5EF4-FFF2-40B4-BE49-F238E27FC236}">
                  <a16:creationId xmlns:a16="http://schemas.microsoft.com/office/drawing/2014/main" xmlns="" id="{781B9E6B-6CF3-450C-8D13-D23BCB7C860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9337" y="982479"/>
              <a:ext cx="1832756" cy="443565"/>
            </a:xfrm>
            <a:prstGeom prst="rect">
              <a:avLst/>
            </a:prstGeom>
          </p:spPr>
        </p:pic>
        <p:sp>
          <p:nvSpPr>
            <p:cNvPr id="11" name="object 14">
              <a:extLst>
                <a:ext uri="{FF2B5EF4-FFF2-40B4-BE49-F238E27FC236}">
                  <a16:creationId xmlns:a16="http://schemas.microsoft.com/office/drawing/2014/main" xmlns="" id="{9E437578-0A85-43A4-83EF-3C2629391DC8}"/>
                </a:ext>
              </a:extLst>
            </p:cNvPr>
            <p:cNvSpPr/>
            <p:nvPr/>
          </p:nvSpPr>
          <p:spPr>
            <a:xfrm>
              <a:off x="281724" y="1252474"/>
              <a:ext cx="610235" cy="15240"/>
            </a:xfrm>
            <a:custGeom>
              <a:avLst/>
              <a:gdLst/>
              <a:ahLst/>
              <a:cxnLst/>
              <a:rect l="l" t="t" r="r" b="b"/>
              <a:pathLst>
                <a:path w="610235" h="15240">
                  <a:moveTo>
                    <a:pt x="609740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609740" y="14648"/>
                  </a:lnTo>
                  <a:lnTo>
                    <a:pt x="6097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  <p:pic>
          <p:nvPicPr>
            <p:cNvPr id="12" name="object 15">
              <a:extLst>
                <a:ext uri="{FF2B5EF4-FFF2-40B4-BE49-F238E27FC236}">
                  <a16:creationId xmlns:a16="http://schemas.microsoft.com/office/drawing/2014/main" xmlns="" id="{7C704DF5-65EE-479F-A4D3-93D5CE50AEF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8543" y="1250344"/>
              <a:ext cx="8679" cy="19522"/>
            </a:xfrm>
            <a:prstGeom prst="rect">
              <a:avLst/>
            </a:prstGeom>
          </p:spPr>
        </p:pic>
        <p:sp>
          <p:nvSpPr>
            <p:cNvPr id="13" name="object 16">
              <a:extLst>
                <a:ext uri="{FF2B5EF4-FFF2-40B4-BE49-F238E27FC236}">
                  <a16:creationId xmlns:a16="http://schemas.microsoft.com/office/drawing/2014/main" xmlns="" id="{C9F01E37-724E-4216-82BD-38C80E17D685}"/>
                </a:ext>
              </a:extLst>
            </p:cNvPr>
            <p:cNvSpPr/>
            <p:nvPr/>
          </p:nvSpPr>
          <p:spPr>
            <a:xfrm>
              <a:off x="890920" y="1252474"/>
              <a:ext cx="3175" cy="15240"/>
            </a:xfrm>
            <a:custGeom>
              <a:avLst/>
              <a:gdLst/>
              <a:ahLst/>
              <a:cxnLst/>
              <a:rect l="l" t="t" r="r" b="b"/>
              <a:pathLst>
                <a:path w="3175" h="15240">
                  <a:moveTo>
                    <a:pt x="2711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2711" y="14648"/>
                  </a:lnTo>
                  <a:lnTo>
                    <a:pt x="27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  <p:pic>
          <p:nvPicPr>
            <p:cNvPr id="14" name="object 17">
              <a:extLst>
                <a:ext uri="{FF2B5EF4-FFF2-40B4-BE49-F238E27FC236}">
                  <a16:creationId xmlns:a16="http://schemas.microsoft.com/office/drawing/2014/main" xmlns="" id="{060F1513-9664-400F-88EB-8B4435069C9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97306" y="1250344"/>
              <a:ext cx="620587" cy="19522"/>
            </a:xfrm>
            <a:prstGeom prst="rect">
              <a:avLst/>
            </a:prstGeom>
          </p:spPr>
        </p:pic>
        <p:sp>
          <p:nvSpPr>
            <p:cNvPr id="15" name="object 18">
              <a:extLst>
                <a:ext uri="{FF2B5EF4-FFF2-40B4-BE49-F238E27FC236}">
                  <a16:creationId xmlns:a16="http://schemas.microsoft.com/office/drawing/2014/main" xmlns="" id="{01D3E6C6-FDFD-4562-A564-2E0F27CAFEE1}"/>
                </a:ext>
              </a:extLst>
            </p:cNvPr>
            <p:cNvSpPr/>
            <p:nvPr/>
          </p:nvSpPr>
          <p:spPr>
            <a:xfrm>
              <a:off x="1500116" y="1252474"/>
              <a:ext cx="612775" cy="15240"/>
            </a:xfrm>
            <a:custGeom>
              <a:avLst/>
              <a:gdLst/>
              <a:ahLst/>
              <a:cxnLst/>
              <a:rect l="l" t="t" r="r" b="b"/>
              <a:pathLst>
                <a:path w="612775" h="15240">
                  <a:moveTo>
                    <a:pt x="612452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612452" y="14648"/>
                  </a:lnTo>
                  <a:lnTo>
                    <a:pt x="6124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  <p:pic>
          <p:nvPicPr>
            <p:cNvPr id="16" name="object 19">
              <a:extLst>
                <a:ext uri="{FF2B5EF4-FFF2-40B4-BE49-F238E27FC236}">
                  <a16:creationId xmlns:a16="http://schemas.microsoft.com/office/drawing/2014/main" xmlns="" id="{60054B31-67DE-4F9F-BAF8-F6DDC937F1E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97317" y="1250344"/>
              <a:ext cx="8678" cy="19522"/>
            </a:xfrm>
            <a:prstGeom prst="rect">
              <a:avLst/>
            </a:prstGeom>
          </p:spPr>
        </p:pic>
        <p:sp>
          <p:nvSpPr>
            <p:cNvPr id="17" name="object 20">
              <a:extLst>
                <a:ext uri="{FF2B5EF4-FFF2-40B4-BE49-F238E27FC236}">
                  <a16:creationId xmlns:a16="http://schemas.microsoft.com/office/drawing/2014/main" xmlns="" id="{9FDF3B62-E16C-4B1B-B683-1D4446CFC4F8}"/>
                </a:ext>
              </a:extLst>
            </p:cNvPr>
            <p:cNvSpPr/>
            <p:nvPr/>
          </p:nvSpPr>
          <p:spPr>
            <a:xfrm>
              <a:off x="1500116" y="1252474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3256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3256" y="14648"/>
                  </a:lnTo>
                  <a:lnTo>
                    <a:pt x="32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</p:grpSp>
      <p:pic>
        <p:nvPicPr>
          <p:cNvPr id="19" name="object 16">
            <a:extLst>
              <a:ext uri="{FF2B5EF4-FFF2-40B4-BE49-F238E27FC236}">
                <a16:creationId xmlns:a16="http://schemas.microsoft.com/office/drawing/2014/main" xmlns="" id="{576779ED-2A26-4E5E-9DFE-82D3E4D59A23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633450" y="1902549"/>
            <a:ext cx="5943600" cy="914014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8996E4A-44B8-4E25-9DC5-947975647F1A}"/>
              </a:ext>
            </a:extLst>
          </p:cNvPr>
          <p:cNvSpPr txBox="1"/>
          <p:nvPr/>
        </p:nvSpPr>
        <p:spPr>
          <a:xfrm>
            <a:off x="2672785" y="218756"/>
            <a:ext cx="9654082" cy="1814240"/>
          </a:xfrm>
          <a:prstGeom prst="rect">
            <a:avLst/>
          </a:prstGeom>
          <a:noFill/>
        </p:spPr>
        <p:txBody>
          <a:bodyPr wrap="square" lIns="150774" tIns="75387" rIns="150774" bIns="75387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Impact" panose="020B0806030902050204" pitchFamily="34" charset="0"/>
              </a:rPr>
              <a:t>МЕЖВЕДОМСТВЕННАЯ НАУЧНО-ТЕХНИЧЕСКАЯ КОМИССИЯ ПО ГЕЛИОГЕОФИЗИКЕ ПРИ ПРЕЗИДИУМЕ РАН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C3AF22CA-F981-4E63-844E-7FAF74559A95}"/>
              </a:ext>
            </a:extLst>
          </p:cNvPr>
          <p:cNvSpPr/>
          <p:nvPr/>
        </p:nvSpPr>
        <p:spPr>
          <a:xfrm>
            <a:off x="378038" y="2448416"/>
            <a:ext cx="12390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/>
              <a:t>Высокоточное координатно-временное обеспечение в Арктике и на всей территории РФ может быть реализовано при минимизации влияния ионосферы через осуществление мониторинга её параметров, который может выполняться по измерениям с пунктов ФАГС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7A1DE45D-2648-44FE-B994-9E9080F87C16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7530" y="6207252"/>
            <a:ext cx="5474253" cy="451955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50FAACBB-B9FD-4C1B-8444-3378B6F95D9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992" t="25998"/>
          <a:stretch/>
        </p:blipFill>
        <p:spPr>
          <a:xfrm>
            <a:off x="13907530" y="2162758"/>
            <a:ext cx="5395440" cy="387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7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60008" y="228962"/>
            <a:ext cx="19584566" cy="10850753"/>
          </a:xfrm>
          <a:custGeom>
            <a:avLst/>
            <a:gdLst/>
            <a:ahLst/>
            <a:cxnLst/>
            <a:rect l="l" t="t" r="r" b="b"/>
            <a:pathLst>
              <a:path w="19585940" h="10851515">
                <a:moveTo>
                  <a:pt x="19585445" y="0"/>
                </a:moveTo>
                <a:lnTo>
                  <a:pt x="0" y="0"/>
                </a:lnTo>
                <a:lnTo>
                  <a:pt x="0" y="2381351"/>
                </a:lnTo>
                <a:lnTo>
                  <a:pt x="0" y="10851401"/>
                </a:lnTo>
                <a:lnTo>
                  <a:pt x="19585445" y="10851401"/>
                </a:lnTo>
                <a:lnTo>
                  <a:pt x="19585445" y="2381351"/>
                </a:lnTo>
                <a:lnTo>
                  <a:pt x="19585445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pPr defTabSz="914357"/>
            <a:endParaRPr sz="1801" dirty="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9734" y="228962"/>
            <a:ext cx="16656516" cy="1673851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706" y="92611"/>
            <a:ext cx="3444633" cy="2073765"/>
          </a:xfrm>
          <a:custGeom>
            <a:avLst/>
            <a:gdLst/>
            <a:ahLst/>
            <a:cxnLst/>
            <a:rect l="l" t="t" r="r" b="b"/>
            <a:pathLst>
              <a:path w="3444875" h="2073910">
                <a:moveTo>
                  <a:pt x="3444769" y="2073664"/>
                </a:moveTo>
                <a:lnTo>
                  <a:pt x="0" y="2073664"/>
                </a:lnTo>
              </a:path>
              <a:path w="3444875" h="2073910">
                <a:moveTo>
                  <a:pt x="0" y="0"/>
                </a:moveTo>
                <a:lnTo>
                  <a:pt x="2021043" y="0"/>
                </a:lnTo>
                <a:lnTo>
                  <a:pt x="3444769" y="2073664"/>
                </a:lnTo>
              </a:path>
            </a:pathLst>
          </a:custGeom>
          <a:ln w="4340">
            <a:solidFill>
              <a:srgbClr val="0F0F38"/>
            </a:solidFill>
          </a:ln>
        </p:spPr>
        <p:txBody>
          <a:bodyPr wrap="square" lIns="0" tIns="0" rIns="0" bIns="0" rtlCol="0"/>
          <a:lstStyle/>
          <a:p>
            <a:pPr defTabSz="914357"/>
            <a:endParaRPr sz="1801" dirty="0"/>
          </a:p>
        </p:txBody>
      </p:sp>
      <p:sp>
        <p:nvSpPr>
          <p:cNvPr id="6" name="object 6"/>
          <p:cNvSpPr/>
          <p:nvPr/>
        </p:nvSpPr>
        <p:spPr>
          <a:xfrm>
            <a:off x="706" y="402"/>
            <a:ext cx="3444633" cy="2047096"/>
          </a:xfrm>
          <a:custGeom>
            <a:avLst/>
            <a:gdLst/>
            <a:ahLst/>
            <a:cxnLst/>
            <a:rect l="l" t="t" r="r" b="b"/>
            <a:pathLst>
              <a:path w="3444875" h="2047239">
                <a:moveTo>
                  <a:pt x="3444722" y="2046631"/>
                </a:moveTo>
                <a:lnTo>
                  <a:pt x="0" y="2046631"/>
                </a:lnTo>
              </a:path>
              <a:path w="3444875" h="2047239">
                <a:moveTo>
                  <a:pt x="2039556" y="0"/>
                </a:moveTo>
                <a:lnTo>
                  <a:pt x="3444722" y="2046631"/>
                </a:lnTo>
              </a:path>
            </a:pathLst>
          </a:custGeom>
          <a:ln w="4340">
            <a:solidFill>
              <a:srgbClr val="0F0F38"/>
            </a:solidFill>
          </a:ln>
        </p:spPr>
        <p:txBody>
          <a:bodyPr wrap="square" lIns="0" tIns="0" rIns="0" bIns="0" rtlCol="0"/>
          <a:lstStyle/>
          <a:p>
            <a:pPr defTabSz="914357"/>
            <a:endParaRPr sz="1801" dirty="0"/>
          </a:p>
        </p:txBody>
      </p:sp>
      <p:sp>
        <p:nvSpPr>
          <p:cNvPr id="7" name="object 7"/>
          <p:cNvSpPr/>
          <p:nvPr/>
        </p:nvSpPr>
        <p:spPr>
          <a:xfrm>
            <a:off x="706" y="32968"/>
            <a:ext cx="3345580" cy="2073765"/>
          </a:xfrm>
          <a:custGeom>
            <a:avLst/>
            <a:gdLst/>
            <a:ahLst/>
            <a:cxnLst/>
            <a:rect l="l" t="t" r="r" b="b"/>
            <a:pathLst>
              <a:path w="3345815" h="2073910">
                <a:moveTo>
                  <a:pt x="1921627" y="0"/>
                </a:moveTo>
                <a:lnTo>
                  <a:pt x="0" y="0"/>
                </a:lnTo>
                <a:lnTo>
                  <a:pt x="0" y="2073664"/>
                </a:lnTo>
                <a:lnTo>
                  <a:pt x="3345358" y="2073664"/>
                </a:lnTo>
                <a:lnTo>
                  <a:pt x="1921627" y="0"/>
                </a:lnTo>
                <a:close/>
              </a:path>
            </a:pathLst>
          </a:custGeom>
          <a:solidFill>
            <a:srgbClr val="222D61"/>
          </a:solidFill>
        </p:spPr>
        <p:txBody>
          <a:bodyPr wrap="square" lIns="0" tIns="0" rIns="0" bIns="0" rtlCol="0"/>
          <a:lstStyle/>
          <a:p>
            <a:pPr defTabSz="914357"/>
            <a:endParaRPr sz="1801" dirty="0"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0023" y="982808"/>
            <a:ext cx="1832628" cy="443534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282411" y="1252782"/>
            <a:ext cx="610192" cy="15240"/>
          </a:xfrm>
          <a:custGeom>
            <a:avLst/>
            <a:gdLst/>
            <a:ahLst/>
            <a:cxnLst/>
            <a:rect l="l" t="t" r="r" b="b"/>
            <a:pathLst>
              <a:path w="610235" h="15240">
                <a:moveTo>
                  <a:pt x="609740" y="0"/>
                </a:moveTo>
                <a:lnTo>
                  <a:pt x="0" y="0"/>
                </a:lnTo>
                <a:lnTo>
                  <a:pt x="0" y="14648"/>
                </a:lnTo>
                <a:lnTo>
                  <a:pt x="609740" y="14648"/>
                </a:lnTo>
                <a:lnTo>
                  <a:pt x="6097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357"/>
            <a:endParaRPr sz="1801" dirty="0"/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9187" y="1250654"/>
            <a:ext cx="8678" cy="19520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891565" y="1252782"/>
            <a:ext cx="3174" cy="15240"/>
          </a:xfrm>
          <a:custGeom>
            <a:avLst/>
            <a:gdLst/>
            <a:ahLst/>
            <a:cxnLst/>
            <a:rect l="l" t="t" r="r" b="b"/>
            <a:pathLst>
              <a:path w="3175" h="15240">
                <a:moveTo>
                  <a:pt x="2711" y="0"/>
                </a:moveTo>
                <a:lnTo>
                  <a:pt x="0" y="0"/>
                </a:lnTo>
                <a:lnTo>
                  <a:pt x="0" y="14648"/>
                </a:lnTo>
                <a:lnTo>
                  <a:pt x="2711" y="14648"/>
                </a:lnTo>
                <a:lnTo>
                  <a:pt x="27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357"/>
            <a:endParaRPr sz="1801" dirty="0"/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97908" y="1250654"/>
            <a:ext cx="620544" cy="19520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1500718" y="1252782"/>
            <a:ext cx="612731" cy="15240"/>
          </a:xfrm>
          <a:custGeom>
            <a:avLst/>
            <a:gdLst/>
            <a:ahLst/>
            <a:cxnLst/>
            <a:rect l="l" t="t" r="r" b="b"/>
            <a:pathLst>
              <a:path w="612775" h="15240">
                <a:moveTo>
                  <a:pt x="612452" y="0"/>
                </a:moveTo>
                <a:lnTo>
                  <a:pt x="0" y="0"/>
                </a:lnTo>
                <a:lnTo>
                  <a:pt x="0" y="14648"/>
                </a:lnTo>
                <a:lnTo>
                  <a:pt x="612452" y="14648"/>
                </a:lnTo>
                <a:lnTo>
                  <a:pt x="6124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357"/>
            <a:endParaRPr sz="1801" dirty="0"/>
          </a:p>
        </p:txBody>
      </p:sp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97917" y="1250654"/>
            <a:ext cx="8677" cy="19520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1500717" y="1252782"/>
            <a:ext cx="3809" cy="15240"/>
          </a:xfrm>
          <a:custGeom>
            <a:avLst/>
            <a:gdLst/>
            <a:ahLst/>
            <a:cxnLst/>
            <a:rect l="l" t="t" r="r" b="b"/>
            <a:pathLst>
              <a:path w="3809" h="15240">
                <a:moveTo>
                  <a:pt x="3256" y="0"/>
                </a:moveTo>
                <a:lnTo>
                  <a:pt x="0" y="0"/>
                </a:lnTo>
                <a:lnTo>
                  <a:pt x="0" y="14648"/>
                </a:lnTo>
                <a:lnTo>
                  <a:pt x="3256" y="14648"/>
                </a:lnTo>
                <a:lnTo>
                  <a:pt x="32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357"/>
            <a:endParaRPr sz="1801" dirty="0"/>
          </a:p>
        </p:txBody>
      </p:sp>
      <p:sp>
        <p:nvSpPr>
          <p:cNvPr id="19" name="object 19"/>
          <p:cNvSpPr txBox="1"/>
          <p:nvPr/>
        </p:nvSpPr>
        <p:spPr>
          <a:xfrm>
            <a:off x="553083" y="2262996"/>
            <a:ext cx="19100166" cy="2966837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 algn="just"/>
            <a:r>
              <a:rPr lang="ru-RU" sz="3200" b="1" dirty="0" smtClean="0">
                <a:solidFill>
                  <a:srgbClr val="0000FF"/>
                </a:solidFill>
                <a:latin typeface="Montserrat" panose="020B0604020202020204" charset="-52"/>
                <a:ea typeface="Calibri" panose="020F0502020204030204" pitchFamily="34" charset="0"/>
              </a:rPr>
              <a:t>Коллектив </a:t>
            </a:r>
            <a:r>
              <a:rPr lang="ru-RU" sz="3200" b="1" dirty="0">
                <a:solidFill>
                  <a:srgbClr val="0000FF"/>
                </a:solidFill>
                <a:latin typeface="Montserrat" panose="020B0604020202020204" charset="-52"/>
                <a:ea typeface="Calibri" panose="020F0502020204030204" pitchFamily="34" charset="0"/>
              </a:rPr>
              <a:t>МИИГАиК</a:t>
            </a:r>
            <a:r>
              <a:rPr lang="ru-RU" sz="3200" b="1" dirty="0">
                <a:latin typeface="Montserrat" panose="020B0604020202020204" charset="-52"/>
                <a:ea typeface="Calibri" panose="020F0502020204030204" pitchFamily="34" charset="0"/>
              </a:rPr>
              <a:t> </a:t>
            </a:r>
            <a:r>
              <a:rPr lang="ru-RU" sz="3200" dirty="0">
                <a:latin typeface="Montserrat" panose="020B0604020202020204" charset="-52"/>
                <a:ea typeface="Calibri" panose="020F0502020204030204" pitchFamily="34" charset="0"/>
              </a:rPr>
              <a:t>работают над методами </a:t>
            </a:r>
            <a:r>
              <a:rPr lang="ru-RU" sz="3200" b="1" dirty="0">
                <a:solidFill>
                  <a:srgbClr val="0000FF"/>
                </a:solidFill>
                <a:latin typeface="Montserrat" panose="020B0604020202020204" charset="-52"/>
                <a:ea typeface="Calibri" panose="020F0502020204030204" pitchFamily="34" charset="0"/>
              </a:rPr>
              <a:t>минимизации влияния сцинтилляций </a:t>
            </a:r>
            <a:r>
              <a:rPr lang="ru-RU" sz="3200" dirty="0">
                <a:latin typeface="Montserrat" panose="020B0604020202020204" charset="-52"/>
                <a:ea typeface="Calibri" panose="020F0502020204030204" pitchFamily="34" charset="0"/>
              </a:rPr>
              <a:t>на измерения </a:t>
            </a:r>
            <a:r>
              <a:rPr lang="ru-RU" sz="3200" dirty="0" smtClean="0">
                <a:latin typeface="Montserrat" panose="020B0604020202020204" charset="-52"/>
                <a:ea typeface="Calibri" panose="020F0502020204030204" pitchFamily="34" charset="0"/>
              </a:rPr>
              <a:t>ГНСС. Разработаны </a:t>
            </a:r>
            <a:r>
              <a:rPr lang="ru-RU" sz="3200" b="1" dirty="0">
                <a:solidFill>
                  <a:srgbClr val="0000FF"/>
                </a:solidFill>
                <a:latin typeface="Montserrat" panose="020B0604020202020204" charset="-52"/>
                <a:ea typeface="Calibri" panose="020F0502020204030204" pitchFamily="34" charset="0"/>
              </a:rPr>
              <a:t>алгоритмы и технологии для моделирования, коррекции и компенсации</a:t>
            </a:r>
            <a:r>
              <a:rPr lang="ru-RU" sz="3200" dirty="0">
                <a:latin typeface="Montserrat" panose="020B0604020202020204" charset="-52"/>
                <a:ea typeface="Calibri" panose="020F0502020204030204" pitchFamily="34" charset="0"/>
              </a:rPr>
              <a:t> </a:t>
            </a:r>
            <a:r>
              <a:rPr lang="ru-RU" sz="3200" dirty="0" smtClean="0">
                <a:latin typeface="Montserrat" panose="020B0604020202020204" charset="-52"/>
                <a:ea typeface="Calibri" panose="020F0502020204030204" pitchFamily="34" charset="0"/>
              </a:rPr>
              <a:t>этих искажений по фазе и частоте, при позиционирование </a:t>
            </a:r>
            <a:r>
              <a:rPr lang="ru-RU" sz="3200" dirty="0">
                <a:latin typeface="Montserrat" panose="020B0604020202020204" charset="-52"/>
                <a:ea typeface="Calibri" panose="020F0502020204030204" pitchFamily="34" charset="0"/>
              </a:rPr>
              <a:t>по сигналам ГНСС </a:t>
            </a:r>
            <a:r>
              <a:rPr lang="ru-RU" sz="3200" dirty="0" smtClean="0">
                <a:latin typeface="Montserrat" panose="020B0604020202020204" charset="-52"/>
                <a:ea typeface="Calibri" panose="020F0502020204030204" pitchFamily="34" charset="0"/>
              </a:rPr>
              <a:t> для</a:t>
            </a:r>
            <a:r>
              <a:rPr lang="ru-RU" sz="3200" b="1" dirty="0" smtClean="0"/>
              <a:t> </a:t>
            </a:r>
            <a:r>
              <a:rPr lang="ru-RU" sz="3200" dirty="0" smtClean="0"/>
              <a:t>минимизации активного влияния ионосферы через осуществление мониторинга её параметров, который может выполняться по измерениям с пунктов ФАГС</a:t>
            </a:r>
          </a:p>
          <a:p>
            <a:pPr algn="just"/>
            <a:endParaRPr lang="ru-RU" sz="3200" dirty="0">
              <a:latin typeface="Montserrat" panose="020B0604020202020204" charset="-52"/>
              <a:ea typeface="Calibri" panose="020F050202020403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610530A-EC46-4F48-A314-DD4C2D6CEF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t="11223" b="13128"/>
          <a:stretch/>
        </p:blipFill>
        <p:spPr>
          <a:xfrm>
            <a:off x="553082" y="4816475"/>
            <a:ext cx="19100167" cy="603275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6BB3E72-95EA-4988-A3A8-FB49ADC765D3}"/>
              </a:ext>
            </a:extLst>
          </p:cNvPr>
          <p:cNvSpPr txBox="1"/>
          <p:nvPr/>
        </p:nvSpPr>
        <p:spPr>
          <a:xfrm>
            <a:off x="2736850" y="701675"/>
            <a:ext cx="12508484" cy="660088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pPr algn="ctr"/>
            <a:r>
              <a:rPr lang="ru-RU" sz="3300" dirty="0">
                <a:solidFill>
                  <a:schemeClr val="bg1"/>
                </a:solidFill>
                <a:latin typeface="Impact" panose="020B0806030902050204" pitchFamily="34" charset="0"/>
              </a:rPr>
              <a:t>ПРОБЛЕМАТИКА</a:t>
            </a:r>
            <a:endParaRPr lang="en-US" sz="33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82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9321" y="7702786"/>
            <a:ext cx="19585940" cy="48260"/>
          </a:xfrm>
          <a:custGeom>
            <a:avLst/>
            <a:gdLst/>
            <a:ahLst/>
            <a:cxnLst/>
            <a:rect l="l" t="t" r="r" b="b"/>
            <a:pathLst>
              <a:path w="19585940" h="48259">
                <a:moveTo>
                  <a:pt x="0" y="48118"/>
                </a:moveTo>
                <a:lnTo>
                  <a:pt x="19585456" y="48118"/>
                </a:lnTo>
                <a:lnTo>
                  <a:pt x="19585456" y="0"/>
                </a:lnTo>
                <a:lnTo>
                  <a:pt x="0" y="0"/>
                </a:lnTo>
                <a:lnTo>
                  <a:pt x="0" y="48118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259321" y="7389994"/>
            <a:ext cx="19585940" cy="96520"/>
          </a:xfrm>
          <a:custGeom>
            <a:avLst/>
            <a:gdLst/>
            <a:ahLst/>
            <a:cxnLst/>
            <a:rect l="l" t="t" r="r" b="b"/>
            <a:pathLst>
              <a:path w="19585940" h="96520">
                <a:moveTo>
                  <a:pt x="0" y="96243"/>
                </a:moveTo>
                <a:lnTo>
                  <a:pt x="19585456" y="96243"/>
                </a:lnTo>
                <a:lnTo>
                  <a:pt x="19585456" y="0"/>
                </a:lnTo>
                <a:lnTo>
                  <a:pt x="0" y="0"/>
                </a:lnTo>
                <a:lnTo>
                  <a:pt x="0" y="96243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4" name="object 4"/>
          <p:cNvGrpSpPr/>
          <p:nvPr/>
        </p:nvGrpSpPr>
        <p:grpSpPr>
          <a:xfrm>
            <a:off x="-2222" y="-2216"/>
            <a:ext cx="19847560" cy="7176134"/>
            <a:chOff x="-2222" y="-2216"/>
            <a:chExt cx="19847560" cy="7176134"/>
          </a:xfrm>
        </p:grpSpPr>
        <p:sp>
          <p:nvSpPr>
            <p:cNvPr id="5" name="object 5"/>
            <p:cNvSpPr/>
            <p:nvPr/>
          </p:nvSpPr>
          <p:spPr>
            <a:xfrm>
              <a:off x="259321" y="228574"/>
              <a:ext cx="19585940" cy="6944995"/>
            </a:xfrm>
            <a:custGeom>
              <a:avLst/>
              <a:gdLst/>
              <a:ahLst/>
              <a:cxnLst/>
              <a:rect l="l" t="t" r="r" b="b"/>
              <a:pathLst>
                <a:path w="19585940" h="6944995">
                  <a:moveTo>
                    <a:pt x="0" y="6944872"/>
                  </a:moveTo>
                  <a:lnTo>
                    <a:pt x="19585456" y="6944872"/>
                  </a:lnTo>
                  <a:lnTo>
                    <a:pt x="19585456" y="0"/>
                  </a:lnTo>
                  <a:lnTo>
                    <a:pt x="0" y="0"/>
                  </a:lnTo>
                  <a:lnTo>
                    <a:pt x="0" y="6944872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4304" y="228579"/>
              <a:ext cx="18212319" cy="167396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92219"/>
              <a:ext cx="3444875" cy="2073910"/>
            </a:xfrm>
            <a:custGeom>
              <a:avLst/>
              <a:gdLst/>
              <a:ahLst/>
              <a:cxnLst/>
              <a:rect l="l" t="t" r="r" b="b"/>
              <a:pathLst>
                <a:path w="3444875" h="2073910">
                  <a:moveTo>
                    <a:pt x="3444769" y="2073664"/>
                  </a:moveTo>
                  <a:lnTo>
                    <a:pt x="0" y="2073664"/>
                  </a:lnTo>
                </a:path>
                <a:path w="3444875" h="2073910">
                  <a:moveTo>
                    <a:pt x="0" y="0"/>
                  </a:moveTo>
                  <a:lnTo>
                    <a:pt x="2021043" y="0"/>
                  </a:lnTo>
                  <a:lnTo>
                    <a:pt x="3444769" y="2073664"/>
                  </a:lnTo>
                </a:path>
              </a:pathLst>
            </a:custGeom>
            <a:ln w="4340">
              <a:solidFill>
                <a:srgbClr val="0F0F38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5"/>
              <a:ext cx="3444875" cy="2047239"/>
            </a:xfrm>
            <a:custGeom>
              <a:avLst/>
              <a:gdLst/>
              <a:ahLst/>
              <a:cxnLst/>
              <a:rect l="l" t="t" r="r" b="b"/>
              <a:pathLst>
                <a:path w="3444875" h="2047239">
                  <a:moveTo>
                    <a:pt x="3444722" y="2046631"/>
                  </a:moveTo>
                  <a:lnTo>
                    <a:pt x="0" y="2046631"/>
                  </a:lnTo>
                </a:path>
                <a:path w="3444875" h="2047239">
                  <a:moveTo>
                    <a:pt x="2039556" y="0"/>
                  </a:moveTo>
                  <a:lnTo>
                    <a:pt x="3444722" y="2046631"/>
                  </a:lnTo>
                </a:path>
              </a:pathLst>
            </a:custGeom>
            <a:ln w="4340">
              <a:solidFill>
                <a:srgbClr val="0F0F38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32573"/>
              <a:ext cx="3345815" cy="2073910"/>
            </a:xfrm>
            <a:custGeom>
              <a:avLst/>
              <a:gdLst/>
              <a:ahLst/>
              <a:cxnLst/>
              <a:rect l="l" t="t" r="r" b="b"/>
              <a:pathLst>
                <a:path w="3345815" h="2073910">
                  <a:moveTo>
                    <a:pt x="1921627" y="0"/>
                  </a:moveTo>
                  <a:lnTo>
                    <a:pt x="0" y="0"/>
                  </a:lnTo>
                  <a:lnTo>
                    <a:pt x="0" y="2073664"/>
                  </a:lnTo>
                  <a:lnTo>
                    <a:pt x="3345358" y="2073664"/>
                  </a:lnTo>
                  <a:lnTo>
                    <a:pt x="1921627" y="0"/>
                  </a:lnTo>
                  <a:close/>
                </a:path>
              </a:pathLst>
            </a:custGeom>
            <a:solidFill>
              <a:srgbClr val="222D6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9337" y="982479"/>
              <a:ext cx="1832756" cy="44356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81724" y="1252474"/>
              <a:ext cx="610235" cy="15240"/>
            </a:xfrm>
            <a:custGeom>
              <a:avLst/>
              <a:gdLst/>
              <a:ahLst/>
              <a:cxnLst/>
              <a:rect l="l" t="t" r="r" b="b"/>
              <a:pathLst>
                <a:path w="610235" h="15240">
                  <a:moveTo>
                    <a:pt x="609740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609740" y="14648"/>
                  </a:lnTo>
                  <a:lnTo>
                    <a:pt x="6097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8543" y="1250344"/>
              <a:ext cx="8679" cy="1952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890920" y="1252474"/>
              <a:ext cx="3175" cy="15240"/>
            </a:xfrm>
            <a:custGeom>
              <a:avLst/>
              <a:gdLst/>
              <a:ahLst/>
              <a:cxnLst/>
              <a:rect l="l" t="t" r="r" b="b"/>
              <a:pathLst>
                <a:path w="3175" h="15240">
                  <a:moveTo>
                    <a:pt x="2711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2711" y="14648"/>
                  </a:lnTo>
                  <a:lnTo>
                    <a:pt x="27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97306" y="1250344"/>
              <a:ext cx="620587" cy="1952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500116" y="1252474"/>
              <a:ext cx="612775" cy="15240"/>
            </a:xfrm>
            <a:custGeom>
              <a:avLst/>
              <a:gdLst/>
              <a:ahLst/>
              <a:cxnLst/>
              <a:rect l="l" t="t" r="r" b="b"/>
              <a:pathLst>
                <a:path w="612775" h="15240">
                  <a:moveTo>
                    <a:pt x="612452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612452" y="14648"/>
                  </a:lnTo>
                  <a:lnTo>
                    <a:pt x="6124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97317" y="1250344"/>
              <a:ext cx="8678" cy="1952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500116" y="1252474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3256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3256" y="14648"/>
                  </a:lnTo>
                  <a:lnTo>
                    <a:pt x="32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18" name="object 19"/>
          <p:cNvGrpSpPr/>
          <p:nvPr/>
        </p:nvGrpSpPr>
        <p:grpSpPr>
          <a:xfrm>
            <a:off x="78421" y="2047244"/>
            <a:ext cx="20019010" cy="9240611"/>
            <a:chOff x="78421" y="2047244"/>
            <a:chExt cx="20019010" cy="9240611"/>
          </a:xfrm>
        </p:grpSpPr>
        <p:sp>
          <p:nvSpPr>
            <p:cNvPr id="20" name="object 20"/>
            <p:cNvSpPr/>
            <p:nvPr/>
          </p:nvSpPr>
          <p:spPr>
            <a:xfrm>
              <a:off x="78421" y="7173446"/>
              <a:ext cx="20019010" cy="217170"/>
            </a:xfrm>
            <a:custGeom>
              <a:avLst/>
              <a:gdLst/>
              <a:ahLst/>
              <a:cxnLst/>
              <a:rect l="l" t="t" r="r" b="b"/>
              <a:pathLst>
                <a:path w="20019010" h="217170">
                  <a:moveTo>
                    <a:pt x="20018547" y="0"/>
                  </a:moveTo>
                  <a:lnTo>
                    <a:pt x="0" y="0"/>
                  </a:lnTo>
                  <a:lnTo>
                    <a:pt x="0" y="216548"/>
                  </a:lnTo>
                  <a:lnTo>
                    <a:pt x="20018547" y="216548"/>
                  </a:lnTo>
                  <a:lnTo>
                    <a:pt x="20018547" y="0"/>
                  </a:lnTo>
                  <a:close/>
                </a:path>
              </a:pathLst>
            </a:custGeom>
            <a:solidFill>
              <a:srgbClr val="29A3D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43570" y="2114537"/>
              <a:ext cx="4587875" cy="2838553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78421" y="7750905"/>
              <a:ext cx="20019010" cy="3536950"/>
            </a:xfrm>
            <a:custGeom>
              <a:avLst/>
              <a:gdLst/>
              <a:ahLst/>
              <a:cxnLst/>
              <a:rect l="l" t="t" r="r" b="b"/>
              <a:pathLst>
                <a:path w="20019010" h="3536950">
                  <a:moveTo>
                    <a:pt x="20018547" y="0"/>
                  </a:moveTo>
                  <a:lnTo>
                    <a:pt x="0" y="0"/>
                  </a:lnTo>
                  <a:lnTo>
                    <a:pt x="0" y="3536928"/>
                  </a:lnTo>
                  <a:lnTo>
                    <a:pt x="20018547" y="3536928"/>
                  </a:lnTo>
                  <a:lnTo>
                    <a:pt x="20018547" y="0"/>
                  </a:lnTo>
                  <a:close/>
                </a:path>
              </a:pathLst>
            </a:custGeom>
            <a:solidFill>
              <a:srgbClr val="222D6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3" name="object 23"/>
            <p:cNvSpPr/>
            <p:nvPr/>
          </p:nvSpPr>
          <p:spPr>
            <a:xfrm>
              <a:off x="78421" y="7486238"/>
              <a:ext cx="20019010" cy="217170"/>
            </a:xfrm>
            <a:custGeom>
              <a:avLst/>
              <a:gdLst/>
              <a:ahLst/>
              <a:cxnLst/>
              <a:rect l="l" t="t" r="r" b="b"/>
              <a:pathLst>
                <a:path w="20019010" h="217170">
                  <a:moveTo>
                    <a:pt x="20018547" y="0"/>
                  </a:moveTo>
                  <a:lnTo>
                    <a:pt x="0" y="0"/>
                  </a:lnTo>
                  <a:lnTo>
                    <a:pt x="0" y="216548"/>
                  </a:lnTo>
                  <a:lnTo>
                    <a:pt x="20018547" y="216548"/>
                  </a:lnTo>
                  <a:lnTo>
                    <a:pt x="20018547" y="0"/>
                  </a:lnTo>
                  <a:close/>
                </a:path>
              </a:pathLst>
            </a:custGeom>
            <a:solidFill>
              <a:srgbClr val="0070B5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448748" y="5050639"/>
              <a:ext cx="4605833" cy="352231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225238" y="5036007"/>
              <a:ext cx="4115017" cy="353695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275544" y="2100716"/>
              <a:ext cx="4059533" cy="283855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91388" y="2047244"/>
              <a:ext cx="8927225" cy="6510078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527050" y="8773594"/>
            <a:ext cx="19050000" cy="19845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4"/>
              </a:spcBef>
            </a:pPr>
            <a:r>
              <a:rPr lang="ru-RU" sz="3200" b="0" dirty="0">
                <a:solidFill>
                  <a:srgbClr val="FFFFFF"/>
                </a:solidFill>
                <a:latin typeface="Montserrat Medium"/>
                <a:cs typeface="Montserrat Medium"/>
              </a:rPr>
              <a:t>В</a:t>
            </a:r>
            <a:r>
              <a:rPr lang="ru-RU" sz="2250" b="0" dirty="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lang="ru-RU" sz="3200" b="0" dirty="0">
                <a:solidFill>
                  <a:srgbClr val="FFFFFF"/>
                </a:solidFill>
                <a:latin typeface="Montserrat Medium"/>
                <a:cs typeface="Montserrat Medium"/>
              </a:rPr>
              <a:t>течении нескольких лет</a:t>
            </a:r>
            <a:r>
              <a:rPr sz="3200" b="0" spc="-30" dirty="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lang="ru-RU" sz="3200" b="0" spc="-30" dirty="0">
                <a:solidFill>
                  <a:srgbClr val="FFFFFF"/>
                </a:solidFill>
                <a:latin typeface="Montserrat Medium"/>
                <a:cs typeface="Montserrat Medium"/>
              </a:rPr>
              <a:t>в </a:t>
            </a:r>
            <a:r>
              <a:rPr sz="3200" b="0" dirty="0">
                <a:solidFill>
                  <a:srgbClr val="FFFFFF"/>
                </a:solidFill>
                <a:latin typeface="Montserrat Medium"/>
                <a:cs typeface="Montserrat Medium"/>
              </a:rPr>
              <a:t>рамках</a:t>
            </a:r>
            <a:r>
              <a:rPr sz="3200" b="0" spc="-30" dirty="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3200" b="0" spc="-10" dirty="0">
                <a:solidFill>
                  <a:srgbClr val="FFFFFF"/>
                </a:solidFill>
                <a:latin typeface="Montserrat Medium"/>
                <a:cs typeface="Montserrat Medium"/>
              </a:rPr>
              <a:t>подготовки</a:t>
            </a:r>
            <a:r>
              <a:rPr sz="3200" b="0" spc="-30" dirty="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3200" b="1" spc="-30" dirty="0">
                <a:solidFill>
                  <a:srgbClr val="FFFFFF"/>
                </a:solidFill>
                <a:latin typeface="Montserrat"/>
                <a:cs typeface="Montserrat"/>
              </a:rPr>
              <a:t>НАУЧНО-</a:t>
            </a:r>
            <a:r>
              <a:rPr sz="3200" b="1" spc="-25" dirty="0">
                <a:solidFill>
                  <a:srgbClr val="FFFFFF"/>
                </a:solidFill>
                <a:latin typeface="Montserrat"/>
                <a:cs typeface="Montserrat"/>
              </a:rPr>
              <a:t>ТЕХНИЧЕСКОГО</a:t>
            </a:r>
            <a:r>
              <a:rPr sz="3200" b="1" spc="-3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Montserrat"/>
                <a:cs typeface="Montserrat"/>
              </a:rPr>
              <a:t>ЗАДЕЛА</a:t>
            </a:r>
            <a:r>
              <a:rPr lang="ru-RU" sz="3200" b="1" spc="-1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3200" b="0" dirty="0">
                <a:solidFill>
                  <a:srgbClr val="FFFFFF"/>
                </a:solidFill>
                <a:latin typeface="Montserrat Medium"/>
                <a:cs typeface="Montserrat Medium"/>
              </a:rPr>
              <a:t>был</a:t>
            </a:r>
            <a:r>
              <a:rPr sz="3200" b="0" spc="-50" dirty="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3200" b="0" dirty="0">
                <a:solidFill>
                  <a:srgbClr val="FFFFFF"/>
                </a:solidFill>
                <a:latin typeface="Montserrat Medium"/>
                <a:cs typeface="Montserrat Medium"/>
              </a:rPr>
              <a:t>разработан</a:t>
            </a:r>
            <a:r>
              <a:rPr sz="3200" b="0" spc="-40" dirty="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3200" b="0" dirty="0">
                <a:solidFill>
                  <a:srgbClr val="FFFFFF"/>
                </a:solidFill>
                <a:latin typeface="Montserrat Medium"/>
                <a:cs typeface="Montserrat Medium"/>
              </a:rPr>
              <a:t>ряд</a:t>
            </a:r>
            <a:r>
              <a:rPr sz="3200" b="0" spc="-40" dirty="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3200" b="0" dirty="0">
                <a:solidFill>
                  <a:srgbClr val="FFFFFF"/>
                </a:solidFill>
                <a:latin typeface="Montserrat Medium"/>
                <a:cs typeface="Montserrat Medium"/>
              </a:rPr>
              <a:t>аппаратно-программных</a:t>
            </a:r>
            <a:r>
              <a:rPr sz="3200" b="0" spc="-40" dirty="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3200" b="0" spc="-10" dirty="0">
                <a:solidFill>
                  <a:srgbClr val="FFFFFF"/>
                </a:solidFill>
                <a:latin typeface="Montserrat Medium"/>
                <a:cs typeface="Montserrat Medium"/>
              </a:rPr>
              <a:t>средств, </a:t>
            </a:r>
            <a:r>
              <a:rPr sz="3200" b="0" dirty="0">
                <a:solidFill>
                  <a:srgbClr val="FFFFFF"/>
                </a:solidFill>
                <a:latin typeface="Montserrat Medium"/>
                <a:cs typeface="Montserrat Medium"/>
              </a:rPr>
              <a:t>а</a:t>
            </a:r>
            <a:r>
              <a:rPr sz="3200" b="0" spc="-45" dirty="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3200" b="0" dirty="0">
                <a:solidFill>
                  <a:srgbClr val="FFFFFF"/>
                </a:solidFill>
                <a:latin typeface="Montserrat Medium"/>
                <a:cs typeface="Montserrat Medium"/>
              </a:rPr>
              <a:t>также</a:t>
            </a:r>
            <a:r>
              <a:rPr sz="3200" b="0" spc="-30" dirty="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lang="ru-RU" sz="3200" b="0" dirty="0">
                <a:solidFill>
                  <a:srgbClr val="FFFFFF"/>
                </a:solidFill>
                <a:latin typeface="Montserrat Medium"/>
                <a:cs typeface="Montserrat Medium"/>
              </a:rPr>
              <a:t>проводились</a:t>
            </a:r>
            <a:r>
              <a:rPr sz="3200" b="0" spc="-30" dirty="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3200" b="0" dirty="0">
                <a:solidFill>
                  <a:srgbClr val="FFFFFF"/>
                </a:solidFill>
                <a:latin typeface="Montserrat Medium"/>
                <a:cs typeface="Montserrat Medium"/>
              </a:rPr>
              <a:t>совместные</a:t>
            </a:r>
            <a:r>
              <a:rPr sz="3200" b="0" spc="-30" dirty="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lang="ru-RU" sz="3200" b="0" spc="-30" dirty="0">
                <a:solidFill>
                  <a:srgbClr val="FFFFFF"/>
                </a:solidFill>
                <a:latin typeface="Montserrat Medium"/>
                <a:cs typeface="Montserrat Medium"/>
              </a:rPr>
              <a:t>экспериментальные </a:t>
            </a:r>
            <a:r>
              <a:rPr sz="3200" b="0" spc="-10" dirty="0">
                <a:solidFill>
                  <a:srgbClr val="FFFFFF"/>
                </a:solidFill>
                <a:latin typeface="Montserrat Medium"/>
                <a:cs typeface="Montserrat Medium"/>
              </a:rPr>
              <a:t>исследования</a:t>
            </a:r>
            <a:r>
              <a:rPr lang="ru-RU" sz="3200" b="0" spc="-10" dirty="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3200" b="0" dirty="0">
                <a:solidFill>
                  <a:srgbClr val="FFFFFF"/>
                </a:solidFill>
                <a:latin typeface="Montserrat Medium"/>
                <a:cs typeface="Montserrat Medium"/>
              </a:rPr>
              <a:t>с</a:t>
            </a:r>
            <a:r>
              <a:rPr sz="3200" b="0" spc="-60" dirty="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3200" b="1" dirty="0">
                <a:solidFill>
                  <a:srgbClr val="FFFFFF"/>
                </a:solidFill>
                <a:latin typeface="Montserrat"/>
                <a:cs typeface="Montserrat"/>
              </a:rPr>
              <a:t>Институтом</a:t>
            </a:r>
            <a:r>
              <a:rPr sz="3200" b="1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3200" b="1" dirty="0">
                <a:solidFill>
                  <a:srgbClr val="FFFFFF"/>
                </a:solidFill>
                <a:latin typeface="Montserrat"/>
                <a:cs typeface="Montserrat"/>
              </a:rPr>
              <a:t>космических</a:t>
            </a:r>
            <a:r>
              <a:rPr sz="3200" b="1" spc="-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3200" b="1" dirty="0">
                <a:solidFill>
                  <a:srgbClr val="FFFFFF"/>
                </a:solidFill>
                <a:latin typeface="Montserrat"/>
                <a:cs typeface="Montserrat"/>
              </a:rPr>
              <a:t>исследований</a:t>
            </a:r>
            <a:r>
              <a:rPr sz="3200" b="1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3200" b="1" dirty="0">
                <a:solidFill>
                  <a:srgbClr val="FFFFFF"/>
                </a:solidFill>
                <a:latin typeface="Montserrat"/>
                <a:cs typeface="Montserrat"/>
              </a:rPr>
              <a:t>РАН</a:t>
            </a:r>
            <a:r>
              <a:rPr sz="3200" b="1" spc="-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3200" b="1" dirty="0">
                <a:solidFill>
                  <a:srgbClr val="FFFFFF"/>
                </a:solidFill>
                <a:latin typeface="Montserrat"/>
                <a:cs typeface="Montserrat"/>
              </a:rPr>
              <a:t>(ИКИ</a:t>
            </a:r>
            <a:r>
              <a:rPr sz="3200" b="1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3200" b="1" spc="-20" dirty="0">
                <a:solidFill>
                  <a:srgbClr val="FFFFFF"/>
                </a:solidFill>
                <a:latin typeface="Montserrat"/>
                <a:cs typeface="Montserrat"/>
              </a:rPr>
              <a:t>РАН</a:t>
            </a:r>
            <a:r>
              <a:rPr sz="3200" b="0" spc="-20" dirty="0">
                <a:solidFill>
                  <a:srgbClr val="FFFFFF"/>
                </a:solidFill>
                <a:latin typeface="Montserrat Medium"/>
                <a:cs typeface="Montserrat Medium"/>
              </a:rPr>
              <a:t>) </a:t>
            </a:r>
            <a:r>
              <a:rPr lang="ru-RU" sz="3200" b="0" dirty="0">
                <a:solidFill>
                  <a:srgbClr val="FFFFFF"/>
                </a:solidFill>
                <a:latin typeface="Montserrat Medium"/>
                <a:cs typeface="Montserrat Medium"/>
              </a:rPr>
              <a:t>на</a:t>
            </a:r>
            <a:r>
              <a:rPr sz="3200" b="0" spc="-5" dirty="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3200" b="0" dirty="0">
                <a:solidFill>
                  <a:srgbClr val="FFFFFF"/>
                </a:solidFill>
                <a:latin typeface="Montserrat Medium"/>
                <a:cs typeface="Montserrat Medium"/>
              </a:rPr>
              <a:t>особо</a:t>
            </a:r>
            <a:r>
              <a:rPr sz="3200" b="0" spc="-5" dirty="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3200" b="0" dirty="0">
                <a:solidFill>
                  <a:srgbClr val="FFFFFF"/>
                </a:solidFill>
                <a:latin typeface="Montserrat Medium"/>
                <a:cs typeface="Montserrat Medium"/>
              </a:rPr>
              <a:t>охраняемой</a:t>
            </a:r>
            <a:r>
              <a:rPr sz="3200" b="0" spc="-5" dirty="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lang="ru-RU" sz="3200" b="0" dirty="0">
                <a:solidFill>
                  <a:srgbClr val="FFFFFF"/>
                </a:solidFill>
                <a:latin typeface="Montserrat Medium"/>
                <a:cs typeface="Montserrat Medium"/>
              </a:rPr>
              <a:t>территории</a:t>
            </a:r>
            <a:r>
              <a:rPr sz="3200" b="0" spc="-5" dirty="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3200" b="0" dirty="0">
                <a:solidFill>
                  <a:srgbClr val="FFFFFF"/>
                </a:solidFill>
                <a:latin typeface="Montserrat Medium"/>
                <a:cs typeface="Montserrat Medium"/>
              </a:rPr>
              <a:t>Земля</a:t>
            </a:r>
            <a:r>
              <a:rPr sz="3200" b="0" spc="-5" dirty="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3200" b="0" spc="-10" dirty="0">
                <a:solidFill>
                  <a:srgbClr val="FFFFFF"/>
                </a:solidFill>
                <a:latin typeface="Montserrat Medium"/>
                <a:cs typeface="Montserrat Medium"/>
              </a:rPr>
              <a:t>Франца-Иосифа</a:t>
            </a:r>
            <a:endParaRPr sz="2250" dirty="0">
              <a:latin typeface="Montserrat Medium"/>
              <a:cs typeface="Montserrat Medium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6BB3E72-95EA-4988-A3A8-FB49ADC765D3}"/>
              </a:ext>
            </a:extLst>
          </p:cNvPr>
          <p:cNvSpPr txBox="1"/>
          <p:nvPr/>
        </p:nvSpPr>
        <p:spPr>
          <a:xfrm>
            <a:off x="2736850" y="701675"/>
            <a:ext cx="12508484" cy="660088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pPr algn="ctr"/>
            <a:r>
              <a:rPr lang="ru-RU" sz="3300" dirty="0">
                <a:solidFill>
                  <a:schemeClr val="bg1"/>
                </a:solidFill>
                <a:latin typeface="Impact" panose="020B0806030902050204" pitchFamily="34" charset="0"/>
              </a:rPr>
              <a:t>ОПЫТ ИССЛЕДОВАНИЙ В АРКТИЧЕСКОМ РЕГИОНЕ</a:t>
            </a:r>
            <a:endParaRPr lang="en-US" sz="33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3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20104100" cy="1498547"/>
          </a:xfrm>
          <a:prstGeom prst="rect">
            <a:avLst/>
          </a:prstGeom>
          <a:solidFill>
            <a:srgbClr val="426B7E"/>
          </a:solidFill>
          <a:ln>
            <a:solidFill>
              <a:srgbClr val="426B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indent="742405" algn="ctr">
              <a:lnSpc>
                <a:spcPct val="107000"/>
              </a:lnSpc>
              <a:spcAft>
                <a:spcPts val="1319"/>
              </a:spcAft>
            </a:pPr>
            <a:r>
              <a:rPr lang="ru-RU" sz="3300" dirty="0"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Станция «Омега» Национального парка «Русская Арктика», остров Земля Александры  архипелага Земля Франца-Иосифа.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10760776"/>
            <a:ext cx="20104100" cy="548574"/>
          </a:xfrm>
          <a:prstGeom prst="rect">
            <a:avLst/>
          </a:prstGeom>
          <a:solidFill>
            <a:srgbClr val="426B7E"/>
          </a:solidFill>
          <a:ln>
            <a:solidFill>
              <a:srgbClr val="426B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Семнадцатая ежегодная конференция "Физика плазмы в солнечной системе"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64A13F6-E791-4A65-A7B7-2C7AE366A92E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5" t="34897" r="36631" b="31914"/>
          <a:stretch/>
        </p:blipFill>
        <p:spPr bwMode="auto">
          <a:xfrm>
            <a:off x="256548" y="2711882"/>
            <a:ext cx="9795503" cy="6675506"/>
          </a:xfrm>
          <a:prstGeom prst="rect">
            <a:avLst/>
          </a:prstGeom>
          <a:ln>
            <a:solidFill>
              <a:schemeClr val="tx1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47E038A-EA81-484C-91F0-C513C7F49C29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6" t="24159" r="20187" b="10197"/>
          <a:stretch/>
        </p:blipFill>
        <p:spPr bwMode="auto">
          <a:xfrm>
            <a:off x="10370366" y="2711882"/>
            <a:ext cx="9477188" cy="667550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D8678CDC-A069-4D6E-B4A2-08458BF74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B6B9E-9C56-4757-B2D5-61633FEBD12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64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20104100" cy="1498547"/>
          </a:xfrm>
          <a:prstGeom prst="rect">
            <a:avLst/>
          </a:prstGeom>
          <a:solidFill>
            <a:srgbClr val="426B7E"/>
          </a:solidFill>
          <a:ln>
            <a:solidFill>
              <a:srgbClr val="426B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r>
              <a:rPr lang="ru-RU" sz="4000" dirty="0">
                <a:latin typeface="Impact" pitchFamily="34" charset="0"/>
              </a:rPr>
              <a:t>Установка оборудования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10760776"/>
            <a:ext cx="20104100" cy="548574"/>
          </a:xfrm>
          <a:prstGeom prst="rect">
            <a:avLst/>
          </a:prstGeom>
          <a:solidFill>
            <a:srgbClr val="426B7E"/>
          </a:solidFill>
          <a:ln>
            <a:solidFill>
              <a:srgbClr val="426B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Семнадцатая ежегодная конференция "Физика плазмы в солнечной системе"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091EB8E-2D65-4CB9-819D-A75B65E8D36E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2" t="17814" r="32620" b="21909"/>
          <a:stretch/>
        </p:blipFill>
        <p:spPr bwMode="auto">
          <a:xfrm>
            <a:off x="10257198" y="1907973"/>
            <a:ext cx="9378393" cy="7825752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AB2D3D7-174E-432E-96DB-E2B879147E4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25" y="2525598"/>
            <a:ext cx="9537380" cy="6733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52E02D25-9B6C-4323-B6D0-83C354566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B6B9E-9C56-4757-B2D5-61633FEBD12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5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4305" y="228579"/>
            <a:ext cx="10599346" cy="167396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2170" y="-2164"/>
            <a:ext cx="3449320" cy="2170430"/>
            <a:chOff x="-2170" y="-2164"/>
            <a:chExt cx="3449320" cy="2170430"/>
          </a:xfrm>
        </p:grpSpPr>
        <p:sp>
          <p:nvSpPr>
            <p:cNvPr id="4" name="object 4"/>
            <p:cNvSpPr/>
            <p:nvPr/>
          </p:nvSpPr>
          <p:spPr>
            <a:xfrm>
              <a:off x="0" y="92219"/>
              <a:ext cx="3444875" cy="2073910"/>
            </a:xfrm>
            <a:custGeom>
              <a:avLst/>
              <a:gdLst/>
              <a:ahLst/>
              <a:cxnLst/>
              <a:rect l="l" t="t" r="r" b="b"/>
              <a:pathLst>
                <a:path w="3444875" h="2073910">
                  <a:moveTo>
                    <a:pt x="3444769" y="2073664"/>
                  </a:moveTo>
                  <a:lnTo>
                    <a:pt x="0" y="2073664"/>
                  </a:lnTo>
                </a:path>
                <a:path w="3444875" h="2073910">
                  <a:moveTo>
                    <a:pt x="0" y="0"/>
                  </a:moveTo>
                  <a:lnTo>
                    <a:pt x="2021043" y="0"/>
                  </a:lnTo>
                  <a:lnTo>
                    <a:pt x="3444769" y="2073664"/>
                  </a:lnTo>
                </a:path>
              </a:pathLst>
            </a:custGeom>
            <a:ln w="4340">
              <a:solidFill>
                <a:srgbClr val="0F0F38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5"/>
              <a:ext cx="3444875" cy="2047239"/>
            </a:xfrm>
            <a:custGeom>
              <a:avLst/>
              <a:gdLst/>
              <a:ahLst/>
              <a:cxnLst/>
              <a:rect l="l" t="t" r="r" b="b"/>
              <a:pathLst>
                <a:path w="3444875" h="2047239">
                  <a:moveTo>
                    <a:pt x="3444722" y="2046631"/>
                  </a:moveTo>
                  <a:lnTo>
                    <a:pt x="0" y="2046631"/>
                  </a:lnTo>
                </a:path>
                <a:path w="3444875" h="2047239">
                  <a:moveTo>
                    <a:pt x="2039556" y="0"/>
                  </a:moveTo>
                  <a:lnTo>
                    <a:pt x="3444722" y="2046631"/>
                  </a:lnTo>
                </a:path>
              </a:pathLst>
            </a:custGeom>
            <a:ln w="4340">
              <a:solidFill>
                <a:srgbClr val="0F0F38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32573"/>
              <a:ext cx="3345815" cy="2073910"/>
            </a:xfrm>
            <a:custGeom>
              <a:avLst/>
              <a:gdLst/>
              <a:ahLst/>
              <a:cxnLst/>
              <a:rect l="l" t="t" r="r" b="b"/>
              <a:pathLst>
                <a:path w="3345815" h="2073910">
                  <a:moveTo>
                    <a:pt x="1921627" y="0"/>
                  </a:moveTo>
                  <a:lnTo>
                    <a:pt x="0" y="0"/>
                  </a:lnTo>
                  <a:lnTo>
                    <a:pt x="0" y="2073664"/>
                  </a:lnTo>
                  <a:lnTo>
                    <a:pt x="3345358" y="2073664"/>
                  </a:lnTo>
                  <a:lnTo>
                    <a:pt x="1921627" y="0"/>
                  </a:lnTo>
                  <a:close/>
                </a:path>
              </a:pathLst>
            </a:custGeom>
            <a:solidFill>
              <a:srgbClr val="222D6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9337" y="982479"/>
              <a:ext cx="1832756" cy="44356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81724" y="1252475"/>
              <a:ext cx="610235" cy="15240"/>
            </a:xfrm>
            <a:custGeom>
              <a:avLst/>
              <a:gdLst/>
              <a:ahLst/>
              <a:cxnLst/>
              <a:rect l="l" t="t" r="r" b="b"/>
              <a:pathLst>
                <a:path w="610235" h="15240">
                  <a:moveTo>
                    <a:pt x="609740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609740" y="14648"/>
                  </a:lnTo>
                  <a:lnTo>
                    <a:pt x="6097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8543" y="1250344"/>
              <a:ext cx="8679" cy="1952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90920" y="1252475"/>
              <a:ext cx="3175" cy="15240"/>
            </a:xfrm>
            <a:custGeom>
              <a:avLst/>
              <a:gdLst/>
              <a:ahLst/>
              <a:cxnLst/>
              <a:rect l="l" t="t" r="r" b="b"/>
              <a:pathLst>
                <a:path w="3175" h="15240">
                  <a:moveTo>
                    <a:pt x="2711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2711" y="14648"/>
                  </a:lnTo>
                  <a:lnTo>
                    <a:pt x="27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97306" y="1250344"/>
              <a:ext cx="620587" cy="1952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500116" y="1252475"/>
              <a:ext cx="612775" cy="15240"/>
            </a:xfrm>
            <a:custGeom>
              <a:avLst/>
              <a:gdLst/>
              <a:ahLst/>
              <a:cxnLst/>
              <a:rect l="l" t="t" r="r" b="b"/>
              <a:pathLst>
                <a:path w="612775" h="15240">
                  <a:moveTo>
                    <a:pt x="612452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612452" y="14648"/>
                  </a:lnTo>
                  <a:lnTo>
                    <a:pt x="6124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97317" y="1250344"/>
              <a:ext cx="8678" cy="1952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500116" y="1252475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3256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3256" y="14648"/>
                  </a:lnTo>
                  <a:lnTo>
                    <a:pt x="32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B88FA9B-3608-46CE-A1A5-D1E93E432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8" y="2263667"/>
            <a:ext cx="6479382" cy="863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850C089F-48E9-4691-A9E7-92370D759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5933968"/>
            <a:ext cx="6625399" cy="496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A3928272-E0D0-404F-B63E-9A0D4CA55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9" r="33092"/>
          <a:stretch/>
        </p:blipFill>
        <p:spPr bwMode="auto">
          <a:xfrm>
            <a:off x="14010449" y="228579"/>
            <a:ext cx="5645182" cy="1067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085B0A09-4D00-49D1-BCB0-8EB61B588C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11" b="3311"/>
          <a:stretch/>
        </p:blipFill>
        <p:spPr bwMode="auto">
          <a:xfrm>
            <a:off x="7156450" y="2263667"/>
            <a:ext cx="6625399" cy="346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6BB3E72-95EA-4988-A3A8-FB49ADC765D3}"/>
              </a:ext>
            </a:extLst>
          </p:cNvPr>
          <p:cNvSpPr txBox="1"/>
          <p:nvPr/>
        </p:nvSpPr>
        <p:spPr>
          <a:xfrm>
            <a:off x="2813050" y="701675"/>
            <a:ext cx="7924800" cy="1167919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pPr algn="ctr"/>
            <a:r>
              <a:rPr lang="ru-RU" sz="3300" dirty="0">
                <a:solidFill>
                  <a:schemeClr val="bg1"/>
                </a:solidFill>
                <a:latin typeface="Impact" panose="020B0806030902050204" pitchFamily="34" charset="0"/>
              </a:rPr>
              <a:t>ОПЫТ ИССЛЕДОВАНИЙ В АРКТИЧЕСКОМ РЕГИОНЕ</a:t>
            </a:r>
            <a:endParaRPr lang="en-US" sz="33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26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8819" y="1310446"/>
            <a:ext cx="4511352" cy="945437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12366" y="1580361"/>
            <a:ext cx="7420552" cy="1655232"/>
          </a:xfrm>
          <a:prstGeom prst="rect">
            <a:avLst/>
          </a:prstGeom>
          <a:solidFill>
            <a:schemeClr val="bg1"/>
          </a:solidFill>
        </p:spPr>
        <p:txBody>
          <a:bodyPr wrap="square" lIns="150785" tIns="75392" rIns="150785" bIns="75392" rtlCol="0">
            <a:spAutoFit/>
          </a:bodyPr>
          <a:lstStyle/>
          <a:p>
            <a:pPr marL="20942" marR="8377">
              <a:lnSpc>
                <a:spcPct val="100499"/>
              </a:lnSpc>
              <a:spcBef>
                <a:spcPts val="157"/>
              </a:spcBef>
            </a:pPr>
            <a:r>
              <a:rPr lang="ru-RU" sz="3200" b="1" dirty="0">
                <a:solidFill>
                  <a:srgbClr val="333333"/>
                </a:solidFill>
                <a:latin typeface="Montserrat" panose="020B0604020202020204" charset="-52"/>
                <a:cs typeface="Montserrat Medium"/>
              </a:rPr>
              <a:t>Оперативный </a:t>
            </a:r>
            <a:r>
              <a:rPr lang="ru-RU" sz="3200" b="1" dirty="0">
                <a:solidFill>
                  <a:srgbClr val="333333"/>
                </a:solidFill>
                <a:latin typeface="Montserrat" panose="020B0604020202020204" charset="-52"/>
              </a:rPr>
              <a:t>мониторинг  параметров  ионосферы  </a:t>
            </a:r>
          </a:p>
          <a:p>
            <a:pPr marL="20942" marR="8377">
              <a:lnSpc>
                <a:spcPct val="100499"/>
              </a:lnSpc>
              <a:spcBef>
                <a:spcPts val="157"/>
              </a:spcBef>
            </a:pPr>
            <a:r>
              <a:rPr lang="ru-RU" sz="3200" b="1" dirty="0">
                <a:solidFill>
                  <a:srgbClr val="333333"/>
                </a:solidFill>
                <a:latin typeface="Montserrat" panose="020B0604020202020204" charset="-52"/>
              </a:rPr>
              <a:t>по сигналам  ГЛОНАСС/ГНСС.</a:t>
            </a:r>
          </a:p>
        </p:txBody>
      </p:sp>
      <p:sp>
        <p:nvSpPr>
          <p:cNvPr id="54" name="object 26">
            <a:extLst>
              <a:ext uri="{FF2B5EF4-FFF2-40B4-BE49-F238E27FC236}">
                <a16:creationId xmlns:a16="http://schemas.microsoft.com/office/drawing/2014/main" xmlns="" id="{2D3A88C4-CDF0-4991-846F-6CBB616D0E87}"/>
              </a:ext>
            </a:extLst>
          </p:cNvPr>
          <p:cNvSpPr txBox="1"/>
          <p:nvPr/>
        </p:nvSpPr>
        <p:spPr>
          <a:xfrm>
            <a:off x="1130843" y="8225295"/>
            <a:ext cx="7420553" cy="95367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9895" rIns="0" bIns="0" rtlCol="0">
            <a:spAutoFit/>
          </a:bodyPr>
          <a:lstStyle/>
          <a:p>
            <a:pPr marL="19895">
              <a:spcBef>
                <a:spcPts val="833"/>
              </a:spcBef>
              <a:tabLst>
                <a:tab pos="176961" algn="l"/>
              </a:tabLst>
            </a:pPr>
            <a:r>
              <a:rPr lang="ru-RU" dirty="0">
                <a:solidFill>
                  <a:srgbClr val="333333"/>
                </a:solidFill>
                <a:latin typeface="Montserrat" panose="020B0604020202020204" charset="-52"/>
                <a:cs typeface="Montserrat Medium"/>
              </a:rPr>
              <a:t>Разработано ПО </a:t>
            </a:r>
            <a:r>
              <a:rPr dirty="0" err="1">
                <a:solidFill>
                  <a:srgbClr val="333333"/>
                </a:solidFill>
                <a:latin typeface="Montserrat" panose="020B0604020202020204" charset="-52"/>
                <a:cs typeface="Montserrat Medium"/>
              </a:rPr>
              <a:t>краткосрочного</a:t>
            </a:r>
            <a:r>
              <a:rPr spc="-41" dirty="0">
                <a:solidFill>
                  <a:srgbClr val="333333"/>
                </a:solidFill>
                <a:latin typeface="Montserrat" panose="020B0604020202020204" charset="-52"/>
                <a:cs typeface="Montserrat Medium"/>
              </a:rPr>
              <a:t> </a:t>
            </a:r>
            <a:r>
              <a:rPr dirty="0" err="1">
                <a:solidFill>
                  <a:srgbClr val="333333"/>
                </a:solidFill>
                <a:latin typeface="Montserrat" panose="020B0604020202020204" charset="-52"/>
                <a:cs typeface="Montserrat"/>
              </a:rPr>
              <a:t>прогнозирования</a:t>
            </a:r>
            <a:r>
              <a:rPr spc="-49" dirty="0">
                <a:solidFill>
                  <a:srgbClr val="333333"/>
                </a:solidFill>
                <a:latin typeface="Montserrat" panose="020B0604020202020204" charset="-52"/>
                <a:cs typeface="Montserrat"/>
              </a:rPr>
              <a:t> </a:t>
            </a:r>
            <a:r>
              <a:rPr spc="-16" dirty="0" err="1">
                <a:solidFill>
                  <a:srgbClr val="333333"/>
                </a:solidFill>
                <a:latin typeface="Montserrat" panose="020B0604020202020204" charset="-52"/>
                <a:cs typeface="Montserrat"/>
              </a:rPr>
              <a:t>ионосферы</a:t>
            </a:r>
            <a:r>
              <a:rPr lang="ru-RU" spc="-16" dirty="0">
                <a:solidFill>
                  <a:srgbClr val="333333"/>
                </a:solidFill>
                <a:latin typeface="Montserrat" panose="020B0604020202020204" charset="-52"/>
                <a:cs typeface="Montserrat"/>
              </a:rPr>
              <a:t> </a:t>
            </a:r>
          </a:p>
          <a:p>
            <a:pPr marL="19895">
              <a:spcBef>
                <a:spcPts val="833"/>
              </a:spcBef>
              <a:tabLst>
                <a:tab pos="176961" algn="l"/>
              </a:tabLst>
            </a:pPr>
            <a:r>
              <a:rPr dirty="0">
                <a:solidFill>
                  <a:srgbClr val="333333"/>
                </a:solidFill>
                <a:latin typeface="Montserrat" panose="020B0604020202020204" charset="-52"/>
                <a:cs typeface="Montserrat Medium"/>
              </a:rPr>
              <a:t>с</a:t>
            </a:r>
            <a:r>
              <a:rPr spc="-66" dirty="0">
                <a:solidFill>
                  <a:srgbClr val="333333"/>
                </a:solidFill>
                <a:latin typeface="Montserrat" panose="020B0604020202020204" charset="-52"/>
                <a:cs typeface="Montserrat Medium"/>
              </a:rPr>
              <a:t> </a:t>
            </a:r>
            <a:r>
              <a:rPr dirty="0" err="1">
                <a:solidFill>
                  <a:srgbClr val="333333"/>
                </a:solidFill>
                <a:latin typeface="Montserrat" panose="020B0604020202020204" charset="-52"/>
                <a:cs typeface="Montserrat Medium"/>
              </a:rPr>
              <a:t>применением</a:t>
            </a:r>
            <a:r>
              <a:rPr spc="-49" dirty="0">
                <a:solidFill>
                  <a:srgbClr val="333333"/>
                </a:solidFill>
                <a:latin typeface="Montserrat" panose="020B0604020202020204" charset="-52"/>
                <a:cs typeface="Montserrat Medium"/>
              </a:rPr>
              <a:t> </a:t>
            </a:r>
            <a:r>
              <a:rPr dirty="0" err="1">
                <a:solidFill>
                  <a:srgbClr val="333333"/>
                </a:solidFill>
                <a:latin typeface="Montserrat" panose="020B0604020202020204" charset="-52"/>
                <a:cs typeface="Montserrat Medium"/>
              </a:rPr>
              <a:t>технологи</a:t>
            </a:r>
            <a:r>
              <a:rPr lang="ru-RU" dirty="0">
                <a:solidFill>
                  <a:srgbClr val="333333"/>
                </a:solidFill>
                <a:latin typeface="Montserrat" panose="020B0604020202020204" charset="-52"/>
                <a:cs typeface="Montserrat Medium"/>
              </a:rPr>
              <a:t>й</a:t>
            </a:r>
            <a:r>
              <a:rPr spc="-49" dirty="0">
                <a:solidFill>
                  <a:srgbClr val="333333"/>
                </a:solidFill>
                <a:latin typeface="Montserrat" panose="020B0604020202020204" charset="-52"/>
                <a:cs typeface="Montserrat Medium"/>
              </a:rPr>
              <a:t> </a:t>
            </a:r>
            <a:r>
              <a:rPr dirty="0" err="1">
                <a:solidFill>
                  <a:srgbClr val="333333"/>
                </a:solidFill>
                <a:latin typeface="Montserrat" panose="020B0604020202020204" charset="-52"/>
                <a:cs typeface="Montserrat"/>
              </a:rPr>
              <a:t>нейронных</a:t>
            </a:r>
            <a:r>
              <a:rPr spc="-49" dirty="0">
                <a:solidFill>
                  <a:srgbClr val="333333"/>
                </a:solidFill>
                <a:latin typeface="Montserrat" panose="020B0604020202020204" charset="-52"/>
                <a:cs typeface="Montserrat"/>
              </a:rPr>
              <a:t> </a:t>
            </a:r>
            <a:r>
              <a:rPr spc="-16" dirty="0" err="1">
                <a:solidFill>
                  <a:srgbClr val="333333"/>
                </a:solidFill>
                <a:latin typeface="Montserrat" panose="020B0604020202020204" charset="-52"/>
                <a:cs typeface="Montserrat"/>
              </a:rPr>
              <a:t>сетей</a:t>
            </a:r>
            <a:r>
              <a:rPr lang="ru-RU" spc="-16" dirty="0">
                <a:solidFill>
                  <a:srgbClr val="333333"/>
                </a:solidFill>
                <a:latin typeface="Montserrat" panose="020B0604020202020204" charset="-52"/>
                <a:cs typeface="Montserrat"/>
              </a:rPr>
              <a:t>.</a:t>
            </a:r>
            <a:endParaRPr dirty="0">
              <a:latin typeface="Montserrat" panose="020B0604020202020204" charset="-52"/>
              <a:cs typeface="Montserrat"/>
            </a:endParaRPr>
          </a:p>
        </p:txBody>
      </p:sp>
      <p:pic>
        <p:nvPicPr>
          <p:cNvPr id="55" name="object 20">
            <a:extLst>
              <a:ext uri="{FF2B5EF4-FFF2-40B4-BE49-F238E27FC236}">
                <a16:creationId xmlns:a16="http://schemas.microsoft.com/office/drawing/2014/main" xmlns="" id="{3104BEA1-D638-4B0C-99A4-2DA1C956F70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0843" y="3419602"/>
            <a:ext cx="7037668" cy="4470147"/>
          </a:xfrm>
          <a:prstGeom prst="rect">
            <a:avLst/>
          </a:prstGeom>
        </p:spPr>
      </p:pic>
      <p:pic>
        <p:nvPicPr>
          <p:cNvPr id="56" name="object 24">
            <a:extLst>
              <a:ext uri="{FF2B5EF4-FFF2-40B4-BE49-F238E27FC236}">
                <a16:creationId xmlns:a16="http://schemas.microsoft.com/office/drawing/2014/main" xmlns="" id="{A1B5770D-A8FD-462D-8389-68A5DCFE85E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292414" y="1279027"/>
            <a:ext cx="5490517" cy="3351562"/>
          </a:xfrm>
          <a:prstGeom prst="rect">
            <a:avLst/>
          </a:prstGeom>
        </p:spPr>
      </p:pic>
      <p:pic>
        <p:nvPicPr>
          <p:cNvPr id="57" name="object 21">
            <a:extLst>
              <a:ext uri="{FF2B5EF4-FFF2-40B4-BE49-F238E27FC236}">
                <a16:creationId xmlns:a16="http://schemas.microsoft.com/office/drawing/2014/main" xmlns="" id="{8AB3CB67-6BCE-4ED1-94B3-920378634D8B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47391" y="1303939"/>
            <a:ext cx="5490518" cy="336002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3D650C6-305F-4EF2-BAFC-EC9BC6FBF336}"/>
              </a:ext>
            </a:extLst>
          </p:cNvPr>
          <p:cNvSpPr/>
          <p:nvPr/>
        </p:nvSpPr>
        <p:spPr>
          <a:xfrm>
            <a:off x="9306424" y="4856263"/>
            <a:ext cx="10516542" cy="1034549"/>
          </a:xfrm>
          <a:prstGeom prst="rect">
            <a:avLst/>
          </a:prstGeom>
        </p:spPr>
        <p:txBody>
          <a:bodyPr wrap="square" lIns="150785" tIns="75392" rIns="150785" bIns="75392">
            <a:spAutoFit/>
          </a:bodyPr>
          <a:lstStyle/>
          <a:p>
            <a:pPr marL="20942" marR="8377">
              <a:lnSpc>
                <a:spcPct val="100499"/>
              </a:lnSpc>
              <a:spcBef>
                <a:spcPts val="157"/>
              </a:spcBef>
            </a:pPr>
            <a:r>
              <a:rPr lang="ru-RU" dirty="0">
                <a:solidFill>
                  <a:srgbClr val="0070C0"/>
                </a:solidFill>
                <a:latin typeface="Montserrat" panose="020B0604020202020204" charset="-52"/>
                <a:cs typeface="Montserrat Medium"/>
              </a:rPr>
              <a:t>Инициативные исследования в области мониторинга параметров ионосферы </a:t>
            </a:r>
          </a:p>
          <a:p>
            <a:pPr marL="20942" marR="8377">
              <a:lnSpc>
                <a:spcPct val="100499"/>
              </a:lnSpc>
              <a:spcBef>
                <a:spcPts val="157"/>
              </a:spcBef>
            </a:pPr>
            <a:r>
              <a:rPr lang="ru-RU" dirty="0">
                <a:solidFill>
                  <a:srgbClr val="0070C0"/>
                </a:solidFill>
                <a:latin typeface="Montserrat" panose="020B0604020202020204" charset="-52"/>
                <a:cs typeface="Montserrat Medium"/>
              </a:rPr>
              <a:t>по измерения ГЛОНАСС/ГНСС, выполняемым </a:t>
            </a:r>
          </a:p>
          <a:p>
            <a:pPr marL="20942" marR="8377">
              <a:lnSpc>
                <a:spcPct val="100499"/>
              </a:lnSpc>
              <a:spcBef>
                <a:spcPts val="157"/>
              </a:spcBef>
            </a:pPr>
            <a:r>
              <a:rPr lang="ru-RU" dirty="0">
                <a:solidFill>
                  <a:srgbClr val="0070C0"/>
                </a:solidFill>
                <a:latin typeface="Montserrat" panose="020B0604020202020204" charset="-52"/>
                <a:cs typeface="Montserrat Medium"/>
              </a:rPr>
              <a:t>на дифференциальных геодезических станциях</a:t>
            </a:r>
          </a:p>
        </p:txBody>
      </p:sp>
      <p:pic>
        <p:nvPicPr>
          <p:cNvPr id="59" name="object 22">
            <a:extLst>
              <a:ext uri="{FF2B5EF4-FFF2-40B4-BE49-F238E27FC236}">
                <a16:creationId xmlns:a16="http://schemas.microsoft.com/office/drawing/2014/main" xmlns="" id="{DD3F3ADA-A6C9-4226-8B24-414039B335B4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292414" y="7137041"/>
            <a:ext cx="5480118" cy="3993322"/>
          </a:xfrm>
          <a:prstGeom prst="rect">
            <a:avLst/>
          </a:prstGeom>
        </p:spPr>
      </p:pic>
      <p:pic>
        <p:nvPicPr>
          <p:cNvPr id="60" name="object 23">
            <a:extLst>
              <a:ext uri="{FF2B5EF4-FFF2-40B4-BE49-F238E27FC236}">
                <a16:creationId xmlns:a16="http://schemas.microsoft.com/office/drawing/2014/main" xmlns="" id="{8D6CDDC0-C3EB-4A97-8787-8DEC251CBFCB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47390" y="7137040"/>
            <a:ext cx="5480118" cy="399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2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4304" y="228579"/>
            <a:ext cx="18212319" cy="167396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2170" y="-2164"/>
            <a:ext cx="3449320" cy="2170430"/>
            <a:chOff x="-2170" y="-2164"/>
            <a:chExt cx="3449320" cy="2170430"/>
          </a:xfrm>
        </p:grpSpPr>
        <p:sp>
          <p:nvSpPr>
            <p:cNvPr id="4" name="object 4"/>
            <p:cNvSpPr/>
            <p:nvPr/>
          </p:nvSpPr>
          <p:spPr>
            <a:xfrm>
              <a:off x="0" y="92219"/>
              <a:ext cx="3444875" cy="2073910"/>
            </a:xfrm>
            <a:custGeom>
              <a:avLst/>
              <a:gdLst/>
              <a:ahLst/>
              <a:cxnLst/>
              <a:rect l="l" t="t" r="r" b="b"/>
              <a:pathLst>
                <a:path w="3444875" h="2073910">
                  <a:moveTo>
                    <a:pt x="3444769" y="2073664"/>
                  </a:moveTo>
                  <a:lnTo>
                    <a:pt x="0" y="2073664"/>
                  </a:lnTo>
                </a:path>
                <a:path w="3444875" h="2073910">
                  <a:moveTo>
                    <a:pt x="0" y="0"/>
                  </a:moveTo>
                  <a:lnTo>
                    <a:pt x="2021043" y="0"/>
                  </a:lnTo>
                  <a:lnTo>
                    <a:pt x="3444769" y="2073664"/>
                  </a:lnTo>
                </a:path>
              </a:pathLst>
            </a:custGeom>
            <a:ln w="4340">
              <a:solidFill>
                <a:srgbClr val="0F0F38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5"/>
              <a:ext cx="3444875" cy="2047239"/>
            </a:xfrm>
            <a:custGeom>
              <a:avLst/>
              <a:gdLst/>
              <a:ahLst/>
              <a:cxnLst/>
              <a:rect l="l" t="t" r="r" b="b"/>
              <a:pathLst>
                <a:path w="3444875" h="2047239">
                  <a:moveTo>
                    <a:pt x="3444722" y="2046631"/>
                  </a:moveTo>
                  <a:lnTo>
                    <a:pt x="0" y="2046631"/>
                  </a:lnTo>
                </a:path>
                <a:path w="3444875" h="2047239">
                  <a:moveTo>
                    <a:pt x="2039556" y="0"/>
                  </a:moveTo>
                  <a:lnTo>
                    <a:pt x="3444722" y="2046631"/>
                  </a:lnTo>
                </a:path>
              </a:pathLst>
            </a:custGeom>
            <a:ln w="4340">
              <a:solidFill>
                <a:srgbClr val="0F0F38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32573"/>
              <a:ext cx="3345815" cy="2073910"/>
            </a:xfrm>
            <a:custGeom>
              <a:avLst/>
              <a:gdLst/>
              <a:ahLst/>
              <a:cxnLst/>
              <a:rect l="l" t="t" r="r" b="b"/>
              <a:pathLst>
                <a:path w="3345815" h="2073910">
                  <a:moveTo>
                    <a:pt x="1921627" y="0"/>
                  </a:moveTo>
                  <a:lnTo>
                    <a:pt x="0" y="0"/>
                  </a:lnTo>
                  <a:lnTo>
                    <a:pt x="0" y="2073664"/>
                  </a:lnTo>
                  <a:lnTo>
                    <a:pt x="3345358" y="2073664"/>
                  </a:lnTo>
                  <a:lnTo>
                    <a:pt x="1921627" y="0"/>
                  </a:lnTo>
                  <a:close/>
                </a:path>
              </a:pathLst>
            </a:custGeom>
            <a:solidFill>
              <a:srgbClr val="222D6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9337" y="982479"/>
              <a:ext cx="1832756" cy="44356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81724" y="1252475"/>
              <a:ext cx="610235" cy="15240"/>
            </a:xfrm>
            <a:custGeom>
              <a:avLst/>
              <a:gdLst/>
              <a:ahLst/>
              <a:cxnLst/>
              <a:rect l="l" t="t" r="r" b="b"/>
              <a:pathLst>
                <a:path w="610235" h="15240">
                  <a:moveTo>
                    <a:pt x="609740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609740" y="14648"/>
                  </a:lnTo>
                  <a:lnTo>
                    <a:pt x="6097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8543" y="1250344"/>
              <a:ext cx="8679" cy="1952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90920" y="1252475"/>
              <a:ext cx="3175" cy="15240"/>
            </a:xfrm>
            <a:custGeom>
              <a:avLst/>
              <a:gdLst/>
              <a:ahLst/>
              <a:cxnLst/>
              <a:rect l="l" t="t" r="r" b="b"/>
              <a:pathLst>
                <a:path w="3175" h="15240">
                  <a:moveTo>
                    <a:pt x="2711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2711" y="14648"/>
                  </a:lnTo>
                  <a:lnTo>
                    <a:pt x="27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97306" y="1250344"/>
              <a:ext cx="620587" cy="1952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500116" y="1252475"/>
              <a:ext cx="612775" cy="15240"/>
            </a:xfrm>
            <a:custGeom>
              <a:avLst/>
              <a:gdLst/>
              <a:ahLst/>
              <a:cxnLst/>
              <a:rect l="l" t="t" r="r" b="b"/>
              <a:pathLst>
                <a:path w="612775" h="15240">
                  <a:moveTo>
                    <a:pt x="612452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612452" y="14648"/>
                  </a:lnTo>
                  <a:lnTo>
                    <a:pt x="6124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97317" y="1250344"/>
              <a:ext cx="8678" cy="1952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500116" y="1252475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3256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3256" y="14648"/>
                  </a:lnTo>
                  <a:lnTo>
                    <a:pt x="32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374651" y="2729007"/>
            <a:ext cx="10134599" cy="3459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499"/>
              </a:lnSpc>
              <a:spcBef>
                <a:spcPts val="95"/>
              </a:spcBef>
            </a:pPr>
            <a:r>
              <a:rPr lang="ru-RU" sz="3200" b="0" dirty="0">
                <a:solidFill>
                  <a:srgbClr val="333333"/>
                </a:solidFill>
                <a:latin typeface="Montserrat" panose="020B0604020202020204" charset="-52"/>
                <a:cs typeface="Montserrat Medium"/>
              </a:rPr>
              <a:t>Для оперативного </a:t>
            </a:r>
            <a:r>
              <a:rPr sz="3200" dirty="0">
                <a:solidFill>
                  <a:srgbClr val="333333"/>
                </a:solidFill>
                <a:latin typeface="Montserrat" panose="020B0604020202020204" charset="-52"/>
              </a:rPr>
              <a:t>мониторинга  параметров  ионосферы  по  сигналам  </a:t>
            </a:r>
            <a:r>
              <a:rPr lang="ru-RU" sz="3200" dirty="0">
                <a:solidFill>
                  <a:srgbClr val="333333"/>
                </a:solidFill>
                <a:latin typeface="Montserrat" panose="020B0604020202020204" charset="-52"/>
              </a:rPr>
              <a:t>ГЛОНАСС/</a:t>
            </a:r>
            <a:r>
              <a:rPr sz="3200" dirty="0">
                <a:solidFill>
                  <a:srgbClr val="333333"/>
                </a:solidFill>
                <a:latin typeface="Montserrat" panose="020B0604020202020204" charset="-52"/>
              </a:rPr>
              <a:t>ГНСС  кафедрой  прикладной геодезии </a:t>
            </a:r>
            <a:r>
              <a:rPr lang="ru-RU" sz="3200" dirty="0">
                <a:solidFill>
                  <a:srgbClr val="333333"/>
                </a:solidFill>
                <a:latin typeface="Montserrat" panose="020B0604020202020204" charset="-52"/>
              </a:rPr>
              <a:t>университета МИИГАиК</a:t>
            </a:r>
            <a:r>
              <a:rPr sz="3200" dirty="0">
                <a:solidFill>
                  <a:srgbClr val="333333"/>
                </a:solidFill>
                <a:latin typeface="Montserrat" panose="020B0604020202020204" charset="-52"/>
              </a:rPr>
              <a:t> </a:t>
            </a:r>
            <a:r>
              <a:rPr lang="ru-RU" sz="3200" b="1" dirty="0">
                <a:solidFill>
                  <a:srgbClr val="0000FF"/>
                </a:solidFill>
                <a:latin typeface="Montserrat" panose="020B0604020202020204" charset="-52"/>
              </a:rPr>
              <a:t>а</a:t>
            </a:r>
            <a:r>
              <a:rPr sz="3200" b="1" dirty="0">
                <a:solidFill>
                  <a:srgbClr val="0000FF"/>
                </a:solidFill>
                <a:latin typeface="Montserrat" panose="020B0604020202020204" charset="-52"/>
              </a:rPr>
              <a:t>ппаратно-программн</a:t>
            </a:r>
            <a:r>
              <a:rPr lang="ru-RU" sz="3200" b="1" dirty="0">
                <a:solidFill>
                  <a:srgbClr val="0000FF"/>
                </a:solidFill>
                <a:latin typeface="Montserrat" panose="020B0604020202020204" charset="-52"/>
              </a:rPr>
              <a:t>ый</a:t>
            </a:r>
            <a:r>
              <a:rPr sz="3200" b="1" dirty="0">
                <a:solidFill>
                  <a:srgbClr val="0000FF"/>
                </a:solidFill>
                <a:latin typeface="Montserrat" panose="020B0604020202020204" charset="-52"/>
              </a:rPr>
              <a:t> </a:t>
            </a:r>
            <a:r>
              <a:rPr lang="ru-RU" sz="3200" b="1" dirty="0">
                <a:solidFill>
                  <a:srgbClr val="0000FF"/>
                </a:solidFill>
                <a:latin typeface="Montserrat" panose="020B0604020202020204" charset="-52"/>
              </a:rPr>
              <a:t>к</a:t>
            </a:r>
            <a:r>
              <a:rPr sz="3200" b="1" dirty="0">
                <a:solidFill>
                  <a:srgbClr val="0000FF"/>
                </a:solidFill>
                <a:latin typeface="Montserrat" panose="020B0604020202020204" charset="-52"/>
              </a:rPr>
              <a:t>омплекс</a:t>
            </a:r>
            <a:r>
              <a:rPr lang="ru-RU" sz="3200" b="1" dirty="0">
                <a:solidFill>
                  <a:srgbClr val="0000FF"/>
                </a:solidFill>
                <a:latin typeface="Montserrat" panose="020B0604020202020204" charset="-52"/>
              </a:rPr>
              <a:t> и</a:t>
            </a:r>
            <a:r>
              <a:rPr sz="3200" b="1" dirty="0">
                <a:solidFill>
                  <a:srgbClr val="0000FF"/>
                </a:solidFill>
                <a:latin typeface="Montserrat" panose="020B0604020202020204" charset="-52"/>
              </a:rPr>
              <a:t>оносферного </a:t>
            </a:r>
            <a:r>
              <a:rPr lang="ru-RU" sz="3200" b="1" dirty="0">
                <a:solidFill>
                  <a:srgbClr val="0000FF"/>
                </a:solidFill>
                <a:latin typeface="Montserrat" panose="020B0604020202020204" charset="-52"/>
              </a:rPr>
              <a:t>з</a:t>
            </a:r>
            <a:r>
              <a:rPr sz="3200" b="1" dirty="0">
                <a:solidFill>
                  <a:srgbClr val="0000FF"/>
                </a:solidFill>
                <a:latin typeface="Montserrat" panose="020B0604020202020204" charset="-52"/>
              </a:rPr>
              <a:t>ондирования</a:t>
            </a:r>
            <a:r>
              <a:rPr lang="ru-RU" sz="3200" dirty="0">
                <a:solidFill>
                  <a:srgbClr val="333333"/>
                </a:solidFill>
                <a:latin typeface="Montserrat" panose="020B0604020202020204" charset="-52"/>
              </a:rPr>
              <a:t> сигналами </a:t>
            </a:r>
            <a:r>
              <a:rPr lang="ru-RU" sz="3200" dirty="0" smtClean="0">
                <a:solidFill>
                  <a:srgbClr val="333333"/>
                </a:solidFill>
                <a:latin typeface="Montserrat" panose="020B0604020202020204" charset="-52"/>
              </a:rPr>
              <a:t>ГЛОНАСС/ГНСС </a:t>
            </a:r>
            <a:r>
              <a:rPr lang="ru-RU" sz="3200" smtClean="0">
                <a:solidFill>
                  <a:srgbClr val="333333"/>
                </a:solidFill>
                <a:latin typeface="Montserrat" panose="020B0604020202020204" charset="-52"/>
              </a:rPr>
              <a:t>специального назначения</a:t>
            </a:r>
            <a:endParaRPr sz="3200" dirty="0">
              <a:solidFill>
                <a:srgbClr val="333333"/>
              </a:solidFill>
              <a:latin typeface="Montserrat" panose="020B0604020202020204" charset="-52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74651" y="6597595"/>
            <a:ext cx="10332035" cy="3459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algn="just">
              <a:lnSpc>
                <a:spcPct val="100000"/>
              </a:lnSpc>
              <a:spcBef>
                <a:spcPts val="505"/>
              </a:spcBef>
              <a:tabLst>
                <a:tab pos="107314" algn="l"/>
              </a:tabLst>
            </a:pPr>
            <a:r>
              <a:rPr lang="ru-RU" sz="3200" dirty="0">
                <a:solidFill>
                  <a:srgbClr val="333333"/>
                </a:solidFill>
                <a:latin typeface="Montserrat" panose="020B0604020202020204" charset="-52"/>
                <a:cs typeface="Montserrat Medium"/>
              </a:rPr>
              <a:t>Разработано </a:t>
            </a:r>
            <a:r>
              <a:rPr lang="ru-RU" sz="3200" b="1" dirty="0">
                <a:solidFill>
                  <a:srgbClr val="0000FF"/>
                </a:solidFill>
                <a:latin typeface="Montserrat" panose="020B0604020202020204" charset="-52"/>
                <a:cs typeface="Montserrat Medium"/>
              </a:rPr>
              <a:t>п</a:t>
            </a:r>
            <a:r>
              <a:rPr sz="3200" b="1" dirty="0">
                <a:solidFill>
                  <a:srgbClr val="0000FF"/>
                </a:solidFill>
                <a:latin typeface="Montserrat" panose="020B0604020202020204" charset="-52"/>
                <a:cs typeface="Montserrat Medium"/>
              </a:rPr>
              <a:t>рограммное</a:t>
            </a:r>
            <a:r>
              <a:rPr sz="3200" b="1" spc="-30" dirty="0">
                <a:solidFill>
                  <a:srgbClr val="0000FF"/>
                </a:solidFill>
                <a:latin typeface="Montserrat" panose="020B0604020202020204" charset="-52"/>
                <a:cs typeface="Montserrat Medium"/>
              </a:rPr>
              <a:t> </a:t>
            </a:r>
            <a:r>
              <a:rPr sz="3200" b="1" dirty="0">
                <a:solidFill>
                  <a:srgbClr val="0000FF"/>
                </a:solidFill>
                <a:latin typeface="Montserrat" panose="020B0604020202020204" charset="-52"/>
                <a:cs typeface="Montserrat Medium"/>
              </a:rPr>
              <a:t>обеспечение</a:t>
            </a:r>
            <a:r>
              <a:rPr sz="3200" b="1" spc="-30" dirty="0">
                <a:solidFill>
                  <a:srgbClr val="0000FF"/>
                </a:solidFill>
                <a:latin typeface="Montserrat" panose="020B0604020202020204" charset="-52"/>
                <a:cs typeface="Montserrat Medium"/>
              </a:rPr>
              <a:t> </a:t>
            </a:r>
            <a:r>
              <a:rPr sz="3200" b="1" dirty="0">
                <a:solidFill>
                  <a:srgbClr val="0000FF"/>
                </a:solidFill>
                <a:latin typeface="Montserrat" panose="020B0604020202020204" charset="-52"/>
                <a:cs typeface="Montserrat Medium"/>
              </a:rPr>
              <a:t>моделирования</a:t>
            </a:r>
            <a:r>
              <a:rPr sz="3200" b="1" spc="-30" dirty="0">
                <a:solidFill>
                  <a:srgbClr val="0000FF"/>
                </a:solidFill>
                <a:latin typeface="Montserrat" panose="020B0604020202020204" charset="-52"/>
                <a:cs typeface="Montserrat Medium"/>
              </a:rPr>
              <a:t> </a:t>
            </a:r>
            <a:r>
              <a:rPr sz="3200" b="1" dirty="0">
                <a:solidFill>
                  <a:srgbClr val="0000FF"/>
                </a:solidFill>
                <a:latin typeface="Montserrat" panose="020B0604020202020204" charset="-52"/>
                <a:cs typeface="Montserrat Medium"/>
              </a:rPr>
              <a:t>и</a:t>
            </a:r>
            <a:r>
              <a:rPr sz="3200" b="1" spc="-30" dirty="0">
                <a:solidFill>
                  <a:srgbClr val="0000FF"/>
                </a:solidFill>
                <a:latin typeface="Montserrat" panose="020B0604020202020204" charset="-52"/>
                <a:cs typeface="Montserrat Medium"/>
              </a:rPr>
              <a:t> </a:t>
            </a:r>
            <a:r>
              <a:rPr sz="3200" b="1" dirty="0">
                <a:solidFill>
                  <a:srgbClr val="0000FF"/>
                </a:solidFill>
                <a:latin typeface="Montserrat" panose="020B0604020202020204" charset="-52"/>
                <a:cs typeface="Montserrat Medium"/>
              </a:rPr>
              <a:t>краткосрочного</a:t>
            </a:r>
            <a:r>
              <a:rPr sz="3200" b="1" spc="-25" dirty="0">
                <a:solidFill>
                  <a:srgbClr val="0000FF"/>
                </a:solidFill>
                <a:latin typeface="Montserrat" panose="020B0604020202020204" charset="-52"/>
                <a:cs typeface="Montserrat Medium"/>
              </a:rPr>
              <a:t> </a:t>
            </a:r>
            <a:r>
              <a:rPr sz="3200" b="1" dirty="0">
                <a:solidFill>
                  <a:srgbClr val="0000FF"/>
                </a:solidFill>
                <a:latin typeface="Montserrat" panose="020B0604020202020204" charset="-52"/>
                <a:cs typeface="Montserrat"/>
              </a:rPr>
              <a:t>прогнозирования</a:t>
            </a:r>
            <a:r>
              <a:rPr sz="3200" b="1" spc="-30" dirty="0">
                <a:solidFill>
                  <a:srgbClr val="0000FF"/>
                </a:solidFill>
                <a:latin typeface="Montserrat" panose="020B0604020202020204" charset="-52"/>
                <a:cs typeface="Montserrat"/>
              </a:rPr>
              <a:t> </a:t>
            </a:r>
            <a:r>
              <a:rPr sz="3200" b="1" spc="-10" dirty="0">
                <a:solidFill>
                  <a:srgbClr val="0000FF"/>
                </a:solidFill>
                <a:latin typeface="Montserrat" panose="020B0604020202020204" charset="-52"/>
                <a:cs typeface="Montserrat"/>
              </a:rPr>
              <a:t>ионосферы</a:t>
            </a:r>
            <a:r>
              <a:rPr lang="ru-RU" sz="3200" b="1" spc="-10" dirty="0">
                <a:solidFill>
                  <a:srgbClr val="333333"/>
                </a:solidFill>
                <a:latin typeface="Montserrat" panose="020B0604020202020204" charset="-52"/>
                <a:cs typeface="Montserrat"/>
              </a:rPr>
              <a:t> </a:t>
            </a:r>
            <a:r>
              <a:rPr sz="3200" dirty="0">
                <a:solidFill>
                  <a:srgbClr val="333333"/>
                </a:solidFill>
                <a:latin typeface="Montserrat" panose="020B0604020202020204" charset="-52"/>
                <a:cs typeface="Montserrat Medium"/>
              </a:rPr>
              <a:t>с</a:t>
            </a:r>
            <a:r>
              <a:rPr sz="3200" spc="-40" dirty="0">
                <a:solidFill>
                  <a:srgbClr val="333333"/>
                </a:solidFill>
                <a:latin typeface="Montserrat" panose="020B0604020202020204" charset="-52"/>
                <a:cs typeface="Montserrat Medium"/>
              </a:rPr>
              <a:t> </a:t>
            </a:r>
            <a:r>
              <a:rPr sz="3200" dirty="0">
                <a:solidFill>
                  <a:srgbClr val="333333"/>
                </a:solidFill>
                <a:latin typeface="Montserrat" panose="020B0604020202020204" charset="-52"/>
                <a:cs typeface="Montserrat Medium"/>
              </a:rPr>
              <a:t>применением</a:t>
            </a:r>
            <a:r>
              <a:rPr sz="3200" spc="-30" dirty="0">
                <a:solidFill>
                  <a:srgbClr val="333333"/>
                </a:solidFill>
                <a:latin typeface="Montserrat" panose="020B0604020202020204" charset="-52"/>
                <a:cs typeface="Montserrat Medium"/>
              </a:rPr>
              <a:t> </a:t>
            </a:r>
            <a:r>
              <a:rPr sz="3200" dirty="0" err="1">
                <a:solidFill>
                  <a:srgbClr val="333333"/>
                </a:solidFill>
                <a:latin typeface="Montserrat" panose="020B0604020202020204" charset="-52"/>
                <a:cs typeface="Montserrat Medium"/>
              </a:rPr>
              <a:t>технологии</a:t>
            </a:r>
            <a:r>
              <a:rPr sz="3200" spc="-30" dirty="0">
                <a:solidFill>
                  <a:srgbClr val="333333"/>
                </a:solidFill>
                <a:latin typeface="Montserrat" panose="020B0604020202020204" charset="-52"/>
                <a:cs typeface="Montserrat Medium"/>
              </a:rPr>
              <a:t> </a:t>
            </a:r>
            <a:r>
              <a:rPr sz="3200" b="1" dirty="0" err="1">
                <a:solidFill>
                  <a:srgbClr val="0000FF"/>
                </a:solidFill>
                <a:latin typeface="Montserrat" panose="020B0604020202020204" charset="-52"/>
                <a:cs typeface="Montserrat"/>
              </a:rPr>
              <a:t>машинного</a:t>
            </a:r>
            <a:r>
              <a:rPr sz="3200" b="1" spc="-30" dirty="0">
                <a:solidFill>
                  <a:srgbClr val="0000FF"/>
                </a:solidFill>
                <a:latin typeface="Montserrat" panose="020B0604020202020204" charset="-52"/>
                <a:cs typeface="Montserrat"/>
              </a:rPr>
              <a:t> </a:t>
            </a:r>
            <a:r>
              <a:rPr sz="3200" b="1" dirty="0" err="1">
                <a:solidFill>
                  <a:srgbClr val="0000FF"/>
                </a:solidFill>
                <a:latin typeface="Montserrat" panose="020B0604020202020204" charset="-52"/>
                <a:cs typeface="Montserrat"/>
              </a:rPr>
              <a:t>обучения</a:t>
            </a:r>
            <a:r>
              <a:rPr lang="ru-RU" sz="3200" b="1" dirty="0">
                <a:solidFill>
                  <a:srgbClr val="0000FF"/>
                </a:solidFill>
                <a:latin typeface="Montserrat" panose="020B0604020202020204" charset="-52"/>
                <a:cs typeface="Montserrat"/>
              </a:rPr>
              <a:t> и</a:t>
            </a:r>
            <a:r>
              <a:rPr sz="3200" b="1" spc="-30" dirty="0">
                <a:solidFill>
                  <a:srgbClr val="0000FF"/>
                </a:solidFill>
                <a:latin typeface="Montserrat" panose="020B0604020202020204" charset="-52"/>
                <a:cs typeface="Montserrat"/>
              </a:rPr>
              <a:t> </a:t>
            </a:r>
            <a:r>
              <a:rPr sz="3200" b="1" dirty="0" err="1">
                <a:solidFill>
                  <a:srgbClr val="0000FF"/>
                </a:solidFill>
                <a:latin typeface="Montserrat" panose="020B0604020202020204" charset="-52"/>
                <a:cs typeface="Montserrat"/>
              </a:rPr>
              <a:t>нейронных</a:t>
            </a:r>
            <a:r>
              <a:rPr sz="3200" b="1" spc="-30" dirty="0">
                <a:solidFill>
                  <a:srgbClr val="0000FF"/>
                </a:solidFill>
                <a:latin typeface="Montserrat" panose="020B0604020202020204" charset="-52"/>
                <a:cs typeface="Montserrat"/>
              </a:rPr>
              <a:t> </a:t>
            </a:r>
            <a:r>
              <a:rPr sz="3200" b="1" spc="-10" dirty="0" err="1">
                <a:solidFill>
                  <a:srgbClr val="0000FF"/>
                </a:solidFill>
                <a:latin typeface="Montserrat" panose="020B0604020202020204" charset="-52"/>
                <a:cs typeface="Montserrat"/>
              </a:rPr>
              <a:t>сетей</a:t>
            </a:r>
            <a:r>
              <a:rPr lang="ru-RU" sz="3200" spc="-10" dirty="0">
                <a:solidFill>
                  <a:srgbClr val="333333"/>
                </a:solidFill>
                <a:latin typeface="Montserrat" panose="020B0604020202020204" charset="-52"/>
                <a:cs typeface="Montserrat"/>
              </a:rPr>
              <a:t> и </a:t>
            </a:r>
            <a:r>
              <a:rPr sz="3200" dirty="0" err="1">
                <a:solidFill>
                  <a:srgbClr val="333333"/>
                </a:solidFill>
                <a:latin typeface="Montserrat" panose="020B0604020202020204" charset="-52"/>
                <a:cs typeface="Montserrat Medium"/>
              </a:rPr>
              <a:t>аппаратно-программный</a:t>
            </a:r>
            <a:r>
              <a:rPr sz="3200" spc="-30" dirty="0">
                <a:solidFill>
                  <a:srgbClr val="333333"/>
                </a:solidFill>
                <a:latin typeface="Montserrat" panose="020B0604020202020204" charset="-52"/>
                <a:cs typeface="Montserrat Medium"/>
              </a:rPr>
              <a:t> </a:t>
            </a:r>
            <a:r>
              <a:rPr sz="3200" dirty="0">
                <a:solidFill>
                  <a:srgbClr val="333333"/>
                </a:solidFill>
                <a:latin typeface="Montserrat" panose="020B0604020202020204" charset="-52"/>
                <a:cs typeface="Montserrat"/>
              </a:rPr>
              <a:t>комплекс</a:t>
            </a:r>
            <a:r>
              <a:rPr sz="3200" spc="-25" dirty="0">
                <a:solidFill>
                  <a:srgbClr val="333333"/>
                </a:solidFill>
                <a:latin typeface="Montserrat" panose="020B0604020202020204" charset="-52"/>
                <a:cs typeface="Montserrat"/>
              </a:rPr>
              <a:t> </a:t>
            </a:r>
            <a:r>
              <a:rPr sz="3200" b="1" dirty="0">
                <a:solidFill>
                  <a:srgbClr val="0000FF"/>
                </a:solidFill>
                <a:latin typeface="Montserrat" panose="020B0604020202020204" charset="-52"/>
                <a:cs typeface="Montserrat"/>
              </a:rPr>
              <a:t>мониторинга</a:t>
            </a:r>
            <a:r>
              <a:rPr sz="3200" b="1" spc="-25" dirty="0">
                <a:solidFill>
                  <a:srgbClr val="0000FF"/>
                </a:solidFill>
                <a:latin typeface="Montserrat" panose="020B0604020202020204" charset="-52"/>
                <a:cs typeface="Montserrat"/>
              </a:rPr>
              <a:t> </a:t>
            </a:r>
            <a:r>
              <a:rPr sz="3200" b="1" dirty="0">
                <a:solidFill>
                  <a:srgbClr val="0000FF"/>
                </a:solidFill>
                <a:latin typeface="Montserrat" panose="020B0604020202020204" charset="-52"/>
                <a:cs typeface="Montserrat"/>
              </a:rPr>
              <a:t>и</a:t>
            </a:r>
            <a:r>
              <a:rPr sz="3200" b="1" spc="-30" dirty="0">
                <a:solidFill>
                  <a:srgbClr val="0000FF"/>
                </a:solidFill>
                <a:latin typeface="Montserrat" panose="020B0604020202020204" charset="-52"/>
                <a:cs typeface="Montserrat"/>
              </a:rPr>
              <a:t> </a:t>
            </a:r>
            <a:r>
              <a:rPr sz="3200" b="1" dirty="0">
                <a:solidFill>
                  <a:srgbClr val="0000FF"/>
                </a:solidFill>
                <a:latin typeface="Montserrat" panose="020B0604020202020204" charset="-52"/>
                <a:cs typeface="Montserrat"/>
              </a:rPr>
              <a:t>анализа</a:t>
            </a:r>
            <a:r>
              <a:rPr sz="3200" b="1" spc="-25" dirty="0">
                <a:solidFill>
                  <a:srgbClr val="0000FF"/>
                </a:solidFill>
                <a:latin typeface="Montserrat" panose="020B0604020202020204" charset="-52"/>
                <a:cs typeface="Montserrat"/>
              </a:rPr>
              <a:t> </a:t>
            </a:r>
            <a:r>
              <a:rPr sz="3200" b="1" dirty="0">
                <a:solidFill>
                  <a:srgbClr val="0000FF"/>
                </a:solidFill>
                <a:latin typeface="Montserrat" panose="020B0604020202020204" charset="-52"/>
                <a:cs typeface="Montserrat"/>
              </a:rPr>
              <a:t>ионосферных</a:t>
            </a:r>
            <a:r>
              <a:rPr sz="3200" b="1" spc="-25" dirty="0">
                <a:solidFill>
                  <a:srgbClr val="0000FF"/>
                </a:solidFill>
                <a:latin typeface="Montserrat" panose="020B0604020202020204" charset="-52"/>
                <a:cs typeface="Montserrat"/>
              </a:rPr>
              <a:t> </a:t>
            </a:r>
            <a:r>
              <a:rPr sz="3200" b="1" spc="-10" dirty="0">
                <a:solidFill>
                  <a:srgbClr val="0000FF"/>
                </a:solidFill>
                <a:latin typeface="Montserrat" panose="020B0604020202020204" charset="-52"/>
                <a:cs typeface="Montserrat"/>
              </a:rPr>
              <a:t>сцинтилляций</a:t>
            </a:r>
            <a:endParaRPr sz="3200" b="1" dirty="0">
              <a:solidFill>
                <a:srgbClr val="0000FF"/>
              </a:solidFill>
              <a:latin typeface="Montserrat" panose="020B0604020202020204" charset="-52"/>
              <a:cs typeface="Montserrat"/>
            </a:endParaRPr>
          </a:p>
        </p:txBody>
      </p:sp>
      <p:pic>
        <p:nvPicPr>
          <p:cNvPr id="28" name="object 22">
            <a:extLst>
              <a:ext uri="{FF2B5EF4-FFF2-40B4-BE49-F238E27FC236}">
                <a16:creationId xmlns:a16="http://schemas.microsoft.com/office/drawing/2014/main" xmlns="" id="{5049650D-A48F-41CA-9A3A-F13519BC359B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333554" y="6431731"/>
            <a:ext cx="7847177" cy="4649041"/>
          </a:xfrm>
          <a:prstGeom prst="rect">
            <a:avLst/>
          </a:prstGeom>
        </p:spPr>
      </p:pic>
      <p:pic>
        <p:nvPicPr>
          <p:cNvPr id="29" name="object 20">
            <a:extLst>
              <a:ext uri="{FF2B5EF4-FFF2-40B4-BE49-F238E27FC236}">
                <a16:creationId xmlns:a16="http://schemas.microsoft.com/office/drawing/2014/main" xmlns="" id="{DFB33220-D8B5-4283-82CB-DBBC01CE9EBB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333554" y="1692275"/>
            <a:ext cx="7847177" cy="464904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6BB3E72-95EA-4988-A3A8-FB49ADC765D3}"/>
              </a:ext>
            </a:extLst>
          </p:cNvPr>
          <p:cNvSpPr txBox="1"/>
          <p:nvPr/>
        </p:nvSpPr>
        <p:spPr>
          <a:xfrm>
            <a:off x="2736850" y="701675"/>
            <a:ext cx="12508484" cy="660088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pPr algn="ctr"/>
            <a:r>
              <a:rPr lang="ru-RU" sz="3300" dirty="0">
                <a:solidFill>
                  <a:schemeClr val="bg1"/>
                </a:solidFill>
                <a:latin typeface="Impact" panose="020B0806030902050204" pitchFamily="34" charset="0"/>
              </a:rPr>
              <a:t>ОПЫТ ИССЛЕДОВАНИЙ В АРКТИЧЕСКОМ РЕГИОНЕ</a:t>
            </a:r>
            <a:endParaRPr lang="en-US" sz="33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75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4304" y="228579"/>
            <a:ext cx="18212319" cy="167396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2170" y="-2164"/>
            <a:ext cx="3449320" cy="2170430"/>
            <a:chOff x="-2170" y="-2164"/>
            <a:chExt cx="3449320" cy="2170430"/>
          </a:xfrm>
        </p:grpSpPr>
        <p:sp>
          <p:nvSpPr>
            <p:cNvPr id="4" name="object 4"/>
            <p:cNvSpPr/>
            <p:nvPr/>
          </p:nvSpPr>
          <p:spPr>
            <a:xfrm>
              <a:off x="0" y="92219"/>
              <a:ext cx="3444875" cy="2073910"/>
            </a:xfrm>
            <a:custGeom>
              <a:avLst/>
              <a:gdLst/>
              <a:ahLst/>
              <a:cxnLst/>
              <a:rect l="l" t="t" r="r" b="b"/>
              <a:pathLst>
                <a:path w="3444875" h="2073910">
                  <a:moveTo>
                    <a:pt x="3444769" y="2073664"/>
                  </a:moveTo>
                  <a:lnTo>
                    <a:pt x="0" y="2073664"/>
                  </a:lnTo>
                </a:path>
                <a:path w="3444875" h="2073910">
                  <a:moveTo>
                    <a:pt x="0" y="0"/>
                  </a:moveTo>
                  <a:lnTo>
                    <a:pt x="2021043" y="0"/>
                  </a:lnTo>
                  <a:lnTo>
                    <a:pt x="3444769" y="2073664"/>
                  </a:lnTo>
                </a:path>
              </a:pathLst>
            </a:custGeom>
            <a:ln w="4340">
              <a:solidFill>
                <a:srgbClr val="0F0F38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5"/>
              <a:ext cx="3444875" cy="2047239"/>
            </a:xfrm>
            <a:custGeom>
              <a:avLst/>
              <a:gdLst/>
              <a:ahLst/>
              <a:cxnLst/>
              <a:rect l="l" t="t" r="r" b="b"/>
              <a:pathLst>
                <a:path w="3444875" h="2047239">
                  <a:moveTo>
                    <a:pt x="3444722" y="2046631"/>
                  </a:moveTo>
                  <a:lnTo>
                    <a:pt x="0" y="2046631"/>
                  </a:lnTo>
                </a:path>
                <a:path w="3444875" h="2047239">
                  <a:moveTo>
                    <a:pt x="2039556" y="0"/>
                  </a:moveTo>
                  <a:lnTo>
                    <a:pt x="3444722" y="2046631"/>
                  </a:lnTo>
                </a:path>
              </a:pathLst>
            </a:custGeom>
            <a:ln w="4340">
              <a:solidFill>
                <a:srgbClr val="0F0F38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32573"/>
              <a:ext cx="3345815" cy="2073910"/>
            </a:xfrm>
            <a:custGeom>
              <a:avLst/>
              <a:gdLst/>
              <a:ahLst/>
              <a:cxnLst/>
              <a:rect l="l" t="t" r="r" b="b"/>
              <a:pathLst>
                <a:path w="3345815" h="2073910">
                  <a:moveTo>
                    <a:pt x="1921627" y="0"/>
                  </a:moveTo>
                  <a:lnTo>
                    <a:pt x="0" y="0"/>
                  </a:lnTo>
                  <a:lnTo>
                    <a:pt x="0" y="2073664"/>
                  </a:lnTo>
                  <a:lnTo>
                    <a:pt x="3345358" y="2073664"/>
                  </a:lnTo>
                  <a:lnTo>
                    <a:pt x="1921627" y="0"/>
                  </a:lnTo>
                  <a:close/>
                </a:path>
              </a:pathLst>
            </a:custGeom>
            <a:solidFill>
              <a:srgbClr val="222D6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9337" y="982479"/>
              <a:ext cx="1832756" cy="44356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81724" y="1252475"/>
              <a:ext cx="610235" cy="15240"/>
            </a:xfrm>
            <a:custGeom>
              <a:avLst/>
              <a:gdLst/>
              <a:ahLst/>
              <a:cxnLst/>
              <a:rect l="l" t="t" r="r" b="b"/>
              <a:pathLst>
                <a:path w="610235" h="15240">
                  <a:moveTo>
                    <a:pt x="609740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609740" y="14648"/>
                  </a:lnTo>
                  <a:lnTo>
                    <a:pt x="6097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8543" y="1250344"/>
              <a:ext cx="8679" cy="1952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90920" y="1252475"/>
              <a:ext cx="3175" cy="15240"/>
            </a:xfrm>
            <a:custGeom>
              <a:avLst/>
              <a:gdLst/>
              <a:ahLst/>
              <a:cxnLst/>
              <a:rect l="l" t="t" r="r" b="b"/>
              <a:pathLst>
                <a:path w="3175" h="15240">
                  <a:moveTo>
                    <a:pt x="2711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2711" y="14648"/>
                  </a:lnTo>
                  <a:lnTo>
                    <a:pt x="27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97306" y="1250344"/>
              <a:ext cx="620587" cy="1952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500116" y="1252475"/>
              <a:ext cx="612775" cy="15240"/>
            </a:xfrm>
            <a:custGeom>
              <a:avLst/>
              <a:gdLst/>
              <a:ahLst/>
              <a:cxnLst/>
              <a:rect l="l" t="t" r="r" b="b"/>
              <a:pathLst>
                <a:path w="612775" h="15240">
                  <a:moveTo>
                    <a:pt x="612452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612452" y="14648"/>
                  </a:lnTo>
                  <a:lnTo>
                    <a:pt x="6124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97317" y="1250344"/>
              <a:ext cx="8678" cy="1952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500116" y="1252475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3256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3256" y="14648"/>
                  </a:lnTo>
                  <a:lnTo>
                    <a:pt x="32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30" name="object 24">
            <a:extLst>
              <a:ext uri="{FF2B5EF4-FFF2-40B4-BE49-F238E27FC236}">
                <a16:creationId xmlns:a16="http://schemas.microsoft.com/office/drawing/2014/main" xmlns="" id="{5B68B190-68A4-4D17-9B01-189C6AD78753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052050" y="4450544"/>
            <a:ext cx="9482309" cy="6410946"/>
          </a:xfrm>
          <a:prstGeom prst="rect">
            <a:avLst/>
          </a:prstGeom>
        </p:spPr>
      </p:pic>
      <p:pic>
        <p:nvPicPr>
          <p:cNvPr id="31" name="object 21">
            <a:extLst>
              <a:ext uri="{FF2B5EF4-FFF2-40B4-BE49-F238E27FC236}">
                <a16:creationId xmlns:a16="http://schemas.microsoft.com/office/drawing/2014/main" xmlns="" id="{48CCB133-A427-4F80-954B-DB6B25F06410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50851" y="4450544"/>
            <a:ext cx="9448800" cy="6410947"/>
          </a:xfrm>
          <a:prstGeom prst="rect">
            <a:avLst/>
          </a:prstGeom>
        </p:spPr>
      </p:pic>
      <p:sp>
        <p:nvSpPr>
          <p:cNvPr id="33" name="object 25">
            <a:extLst>
              <a:ext uri="{FF2B5EF4-FFF2-40B4-BE49-F238E27FC236}">
                <a16:creationId xmlns:a16="http://schemas.microsoft.com/office/drawing/2014/main" xmlns="" id="{5FA4759D-B1EF-48CE-9F21-95CA09EBD77F}"/>
              </a:ext>
            </a:extLst>
          </p:cNvPr>
          <p:cNvSpPr txBox="1"/>
          <p:nvPr/>
        </p:nvSpPr>
        <p:spPr>
          <a:xfrm>
            <a:off x="586841" y="2339458"/>
            <a:ext cx="18914009" cy="167417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499"/>
              </a:lnSpc>
              <a:spcBef>
                <a:spcPts val="95"/>
              </a:spcBef>
            </a:pPr>
            <a:r>
              <a:rPr lang="ru-RU" sz="3600" b="0" dirty="0">
                <a:solidFill>
                  <a:srgbClr val="333333"/>
                </a:solidFill>
                <a:latin typeface="Montserrat" panose="020B0604020202020204" charset="-52"/>
                <a:cs typeface="Montserrat Medium"/>
              </a:rPr>
              <a:t>Проведены инициативные исследования в области мониторинга параметров ионосферы по измерения ГЛОНАСС/ГНСС выполняемым на дифференциальных геодезических станция.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6BB3E72-95EA-4988-A3A8-FB49ADC765D3}"/>
              </a:ext>
            </a:extLst>
          </p:cNvPr>
          <p:cNvSpPr txBox="1"/>
          <p:nvPr/>
        </p:nvSpPr>
        <p:spPr>
          <a:xfrm>
            <a:off x="2736850" y="701675"/>
            <a:ext cx="12508484" cy="660088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pPr algn="ctr"/>
            <a:r>
              <a:rPr lang="ru-RU" sz="3300" dirty="0">
                <a:solidFill>
                  <a:schemeClr val="bg1"/>
                </a:solidFill>
                <a:latin typeface="Impact" panose="020B0806030902050204" pitchFamily="34" charset="0"/>
              </a:rPr>
              <a:t>ОПЫТ ИССЛЕДОВАНИЙ В АРКТИЧЕСКОМ РЕГИОНЕ</a:t>
            </a:r>
            <a:endParaRPr lang="en-US" sz="33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99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72AC15A1-8CBA-420C-9C6D-75AB6F252C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65" t="-121" r="-33" b="25671"/>
          <a:stretch/>
        </p:blipFill>
        <p:spPr>
          <a:xfrm flipH="1">
            <a:off x="0" y="-16783"/>
            <a:ext cx="20104100" cy="11309351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194050" y="1997075"/>
            <a:ext cx="15087600" cy="150368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3244850">
              <a:lnSpc>
                <a:spcPct val="101099"/>
              </a:lnSpc>
              <a:spcBef>
                <a:spcPts val="90"/>
              </a:spcBef>
            </a:pPr>
            <a:r>
              <a:rPr lang="ru-RU" sz="3200" b="1" dirty="0">
                <a:solidFill>
                  <a:srgbClr val="222D61"/>
                </a:solidFill>
                <a:latin typeface="Montserrat"/>
                <a:cs typeface="Montserrat"/>
              </a:rPr>
              <a:t>Концепция использования дифференциальных геодезических станций для гелиогеофизического обеспечения потребителей в Арктическом регионе</a:t>
            </a:r>
            <a:endParaRPr sz="3200" dirty="0">
              <a:latin typeface="Montserrat"/>
              <a:cs typeface="Montserra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27050" y="1463675"/>
            <a:ext cx="5702935" cy="5702935"/>
          </a:xfrm>
          <a:custGeom>
            <a:avLst/>
            <a:gdLst/>
            <a:ahLst/>
            <a:cxnLst/>
            <a:rect l="l" t="t" r="r" b="b"/>
            <a:pathLst>
              <a:path w="5702935" h="5702934">
                <a:moveTo>
                  <a:pt x="1790589" y="0"/>
                </a:moveTo>
                <a:lnTo>
                  <a:pt x="0" y="1790594"/>
                </a:lnTo>
                <a:lnTo>
                  <a:pt x="3911755" y="5702334"/>
                </a:lnTo>
                <a:lnTo>
                  <a:pt x="5702339" y="3911739"/>
                </a:lnTo>
                <a:lnTo>
                  <a:pt x="5388102" y="3597503"/>
                </a:lnTo>
                <a:lnTo>
                  <a:pt x="5253044" y="3597503"/>
                </a:lnTo>
                <a:lnTo>
                  <a:pt x="5567280" y="3911739"/>
                </a:lnTo>
                <a:lnTo>
                  <a:pt x="3911755" y="5567275"/>
                </a:lnTo>
                <a:lnTo>
                  <a:pt x="135058" y="1790594"/>
                </a:lnTo>
                <a:lnTo>
                  <a:pt x="1790589" y="135058"/>
                </a:lnTo>
                <a:lnTo>
                  <a:pt x="2414261" y="758730"/>
                </a:lnTo>
                <a:lnTo>
                  <a:pt x="2549320" y="758730"/>
                </a:lnTo>
                <a:lnTo>
                  <a:pt x="1790589" y="0"/>
                </a:lnTo>
                <a:close/>
              </a:path>
            </a:pathLst>
          </a:custGeom>
          <a:solidFill>
            <a:srgbClr val="222D6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3194050" y="3521075"/>
            <a:ext cx="10134600" cy="1081706"/>
          </a:xfrm>
          <a:prstGeom prst="rect">
            <a:avLst/>
          </a:prstGeom>
          <a:solidFill>
            <a:srgbClr val="222D61"/>
          </a:solidFill>
        </p:spPr>
        <p:txBody>
          <a:bodyPr vert="horz" wrap="square" lIns="0" tIns="95885" rIns="0" bIns="0" rtlCol="0">
            <a:spAutoFit/>
          </a:bodyPr>
          <a:lstStyle/>
          <a:p>
            <a:pPr marL="206375" algn="l">
              <a:lnSpc>
                <a:spcPct val="100000"/>
              </a:lnSpc>
              <a:spcBef>
                <a:spcPts val="755"/>
              </a:spcBef>
            </a:pPr>
            <a:r>
              <a:rPr lang="ru-RU" sz="3200" b="1" spc="-10" dirty="0">
                <a:solidFill>
                  <a:srgbClr val="FFFFFF"/>
                </a:solidFill>
                <a:latin typeface="Montserrat"/>
                <a:cs typeface="Montserrat"/>
              </a:rPr>
              <a:t>МОСКОВСКИЙ ГОСУДАРСТВЕННЫЙ УНИВЕРСИТЕТ ГЕОДЕЗИИ И КАРТОГРАФИИ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3246828" y="1022635"/>
            <a:ext cx="3555365" cy="857885"/>
            <a:chOff x="3246828" y="1022635"/>
            <a:chExt cx="3555365" cy="857885"/>
          </a:xfrm>
        </p:grpSpPr>
        <p:sp>
          <p:nvSpPr>
            <p:cNvPr id="10" name="object 10"/>
            <p:cNvSpPr/>
            <p:nvPr/>
          </p:nvSpPr>
          <p:spPr>
            <a:xfrm>
              <a:off x="5841657" y="1022647"/>
              <a:ext cx="949325" cy="696595"/>
            </a:xfrm>
            <a:custGeom>
              <a:avLst/>
              <a:gdLst/>
              <a:ahLst/>
              <a:cxnLst/>
              <a:rect l="l" t="t" r="r" b="b"/>
              <a:pathLst>
                <a:path w="949325" h="696594">
                  <a:moveTo>
                    <a:pt x="411607" y="102311"/>
                  </a:moveTo>
                  <a:lnTo>
                    <a:pt x="273939" y="102311"/>
                  </a:lnTo>
                  <a:lnTo>
                    <a:pt x="148856" y="267563"/>
                  </a:lnTo>
                  <a:lnTo>
                    <a:pt x="148856" y="102311"/>
                  </a:lnTo>
                  <a:lnTo>
                    <a:pt x="0" y="102311"/>
                  </a:lnTo>
                  <a:lnTo>
                    <a:pt x="0" y="468210"/>
                  </a:lnTo>
                  <a:lnTo>
                    <a:pt x="138239" y="468210"/>
                  </a:lnTo>
                  <a:lnTo>
                    <a:pt x="262661" y="302348"/>
                  </a:lnTo>
                  <a:lnTo>
                    <a:pt x="262661" y="468210"/>
                  </a:lnTo>
                  <a:lnTo>
                    <a:pt x="411607" y="468210"/>
                  </a:lnTo>
                  <a:lnTo>
                    <a:pt x="411607" y="102311"/>
                  </a:lnTo>
                  <a:close/>
                </a:path>
                <a:path w="949325" h="696594">
                  <a:moveTo>
                    <a:pt x="494182" y="637451"/>
                  </a:moveTo>
                  <a:lnTo>
                    <a:pt x="493014" y="628573"/>
                  </a:lnTo>
                  <a:lnTo>
                    <a:pt x="490054" y="621525"/>
                  </a:lnTo>
                  <a:lnTo>
                    <a:pt x="489496" y="620166"/>
                  </a:lnTo>
                  <a:lnTo>
                    <a:pt x="486219" y="615188"/>
                  </a:lnTo>
                  <a:lnTo>
                    <a:pt x="481533" y="611251"/>
                  </a:lnTo>
                  <a:lnTo>
                    <a:pt x="473710" y="607860"/>
                  </a:lnTo>
                  <a:lnTo>
                    <a:pt x="473710" y="633145"/>
                  </a:lnTo>
                  <a:lnTo>
                    <a:pt x="473405" y="637514"/>
                  </a:lnTo>
                  <a:lnTo>
                    <a:pt x="459727" y="653338"/>
                  </a:lnTo>
                  <a:lnTo>
                    <a:pt x="454698" y="653034"/>
                  </a:lnTo>
                  <a:lnTo>
                    <a:pt x="438010" y="653034"/>
                  </a:lnTo>
                  <a:lnTo>
                    <a:pt x="438010" y="621880"/>
                  </a:lnTo>
                  <a:lnTo>
                    <a:pt x="454698" y="621880"/>
                  </a:lnTo>
                  <a:lnTo>
                    <a:pt x="459727" y="621525"/>
                  </a:lnTo>
                  <a:lnTo>
                    <a:pt x="464718" y="622922"/>
                  </a:lnTo>
                  <a:lnTo>
                    <a:pt x="468769" y="625894"/>
                  </a:lnTo>
                  <a:lnTo>
                    <a:pt x="472008" y="628827"/>
                  </a:lnTo>
                  <a:lnTo>
                    <a:pt x="473710" y="633145"/>
                  </a:lnTo>
                  <a:lnTo>
                    <a:pt x="473710" y="607860"/>
                  </a:lnTo>
                  <a:lnTo>
                    <a:pt x="469646" y="606094"/>
                  </a:lnTo>
                  <a:lnTo>
                    <a:pt x="462699" y="604786"/>
                  </a:lnTo>
                  <a:lnTo>
                    <a:pt x="455663" y="604964"/>
                  </a:lnTo>
                  <a:lnTo>
                    <a:pt x="417207" y="604964"/>
                  </a:lnTo>
                  <a:lnTo>
                    <a:pt x="417207" y="694639"/>
                  </a:lnTo>
                  <a:lnTo>
                    <a:pt x="437743" y="694639"/>
                  </a:lnTo>
                  <a:lnTo>
                    <a:pt x="437743" y="669899"/>
                  </a:lnTo>
                  <a:lnTo>
                    <a:pt x="455663" y="669899"/>
                  </a:lnTo>
                  <a:lnTo>
                    <a:pt x="462661" y="670077"/>
                  </a:lnTo>
                  <a:lnTo>
                    <a:pt x="463550" y="669899"/>
                  </a:lnTo>
                  <a:lnTo>
                    <a:pt x="469646" y="668718"/>
                  </a:lnTo>
                  <a:lnTo>
                    <a:pt x="481584" y="663702"/>
                  </a:lnTo>
                  <a:lnTo>
                    <a:pt x="486257" y="659765"/>
                  </a:lnTo>
                  <a:lnTo>
                    <a:pt x="489496" y="654735"/>
                  </a:lnTo>
                  <a:lnTo>
                    <a:pt x="490080" y="653338"/>
                  </a:lnTo>
                  <a:lnTo>
                    <a:pt x="493014" y="646341"/>
                  </a:lnTo>
                  <a:lnTo>
                    <a:pt x="494182" y="637451"/>
                  </a:lnTo>
                  <a:close/>
                </a:path>
                <a:path w="949325" h="696594">
                  <a:moveTo>
                    <a:pt x="587692" y="619125"/>
                  </a:moveTo>
                  <a:lnTo>
                    <a:pt x="583450" y="614006"/>
                  </a:lnTo>
                  <a:lnTo>
                    <a:pt x="578129" y="609942"/>
                  </a:lnTo>
                  <a:lnTo>
                    <a:pt x="565404" y="604520"/>
                  </a:lnTo>
                  <a:lnTo>
                    <a:pt x="558279" y="603123"/>
                  </a:lnTo>
                  <a:lnTo>
                    <a:pt x="551116" y="603211"/>
                  </a:lnTo>
                  <a:lnTo>
                    <a:pt x="513346" y="618858"/>
                  </a:lnTo>
                  <a:lnTo>
                    <a:pt x="502958" y="649782"/>
                  </a:lnTo>
                  <a:lnTo>
                    <a:pt x="504520" y="662051"/>
                  </a:lnTo>
                  <a:lnTo>
                    <a:pt x="534022" y="694296"/>
                  </a:lnTo>
                  <a:lnTo>
                    <a:pt x="542467" y="696353"/>
                  </a:lnTo>
                  <a:lnTo>
                    <a:pt x="551027" y="696214"/>
                  </a:lnTo>
                  <a:lnTo>
                    <a:pt x="558190" y="696353"/>
                  </a:lnTo>
                  <a:lnTo>
                    <a:pt x="565315" y="694905"/>
                  </a:lnTo>
                  <a:lnTo>
                    <a:pt x="578078" y="689432"/>
                  </a:lnTo>
                  <a:lnTo>
                    <a:pt x="583450" y="685380"/>
                  </a:lnTo>
                  <a:lnTo>
                    <a:pt x="587692" y="680173"/>
                  </a:lnTo>
                  <a:lnTo>
                    <a:pt x="574497" y="667842"/>
                  </a:lnTo>
                  <a:lnTo>
                    <a:pt x="569036" y="674712"/>
                  </a:lnTo>
                  <a:lnTo>
                    <a:pt x="560819" y="678649"/>
                  </a:lnTo>
                  <a:lnTo>
                    <a:pt x="552157" y="678561"/>
                  </a:lnTo>
                  <a:lnTo>
                    <a:pt x="547001" y="678649"/>
                  </a:lnTo>
                  <a:lnTo>
                    <a:pt x="541934" y="677329"/>
                  </a:lnTo>
                  <a:lnTo>
                    <a:pt x="523773" y="649795"/>
                  </a:lnTo>
                  <a:lnTo>
                    <a:pt x="524675" y="642200"/>
                  </a:lnTo>
                  <a:lnTo>
                    <a:pt x="547001" y="621004"/>
                  </a:lnTo>
                  <a:lnTo>
                    <a:pt x="552157" y="621080"/>
                  </a:lnTo>
                  <a:lnTo>
                    <a:pt x="560781" y="621004"/>
                  </a:lnTo>
                  <a:lnTo>
                    <a:pt x="568985" y="624840"/>
                  </a:lnTo>
                  <a:lnTo>
                    <a:pt x="574497" y="631571"/>
                  </a:lnTo>
                  <a:lnTo>
                    <a:pt x="587692" y="619290"/>
                  </a:lnTo>
                  <a:lnTo>
                    <a:pt x="587692" y="619125"/>
                  </a:lnTo>
                  <a:close/>
                </a:path>
                <a:path w="949325" h="696594">
                  <a:moveTo>
                    <a:pt x="683145" y="604964"/>
                  </a:moveTo>
                  <a:lnTo>
                    <a:pt x="663867" y="604964"/>
                  </a:lnTo>
                  <a:lnTo>
                    <a:pt x="621525" y="663435"/>
                  </a:lnTo>
                  <a:lnTo>
                    <a:pt x="621525" y="604964"/>
                  </a:lnTo>
                  <a:lnTo>
                    <a:pt x="601116" y="604964"/>
                  </a:lnTo>
                  <a:lnTo>
                    <a:pt x="601116" y="694639"/>
                  </a:lnTo>
                  <a:lnTo>
                    <a:pt x="620522" y="694639"/>
                  </a:lnTo>
                  <a:lnTo>
                    <a:pt x="662914" y="636384"/>
                  </a:lnTo>
                  <a:lnTo>
                    <a:pt x="662914" y="694639"/>
                  </a:lnTo>
                  <a:lnTo>
                    <a:pt x="683145" y="694639"/>
                  </a:lnTo>
                  <a:lnTo>
                    <a:pt x="683145" y="604964"/>
                  </a:lnTo>
                  <a:close/>
                </a:path>
                <a:path w="949325" h="696594">
                  <a:moveTo>
                    <a:pt x="773087" y="604964"/>
                  </a:moveTo>
                  <a:lnTo>
                    <a:pt x="696087" y="604964"/>
                  </a:lnTo>
                  <a:lnTo>
                    <a:pt x="696087" y="621474"/>
                  </a:lnTo>
                  <a:lnTo>
                    <a:pt x="724357" y="621474"/>
                  </a:lnTo>
                  <a:lnTo>
                    <a:pt x="724357" y="695134"/>
                  </a:lnTo>
                  <a:lnTo>
                    <a:pt x="744689" y="695134"/>
                  </a:lnTo>
                  <a:lnTo>
                    <a:pt x="744689" y="621474"/>
                  </a:lnTo>
                  <a:lnTo>
                    <a:pt x="773087" y="621474"/>
                  </a:lnTo>
                  <a:lnTo>
                    <a:pt x="773087" y="604964"/>
                  </a:lnTo>
                  <a:close/>
                </a:path>
                <a:path w="949325" h="696594">
                  <a:moveTo>
                    <a:pt x="854735" y="677926"/>
                  </a:moveTo>
                  <a:lnTo>
                    <a:pt x="806437" y="677926"/>
                  </a:lnTo>
                  <a:lnTo>
                    <a:pt x="806437" y="657606"/>
                  </a:lnTo>
                  <a:lnTo>
                    <a:pt x="847699" y="657606"/>
                  </a:lnTo>
                  <a:lnTo>
                    <a:pt x="847699" y="641096"/>
                  </a:lnTo>
                  <a:lnTo>
                    <a:pt x="806437" y="641096"/>
                  </a:lnTo>
                  <a:lnTo>
                    <a:pt x="806437" y="622046"/>
                  </a:lnTo>
                  <a:lnTo>
                    <a:pt x="853160" y="622046"/>
                  </a:lnTo>
                  <a:lnTo>
                    <a:pt x="853160" y="605536"/>
                  </a:lnTo>
                  <a:lnTo>
                    <a:pt x="786028" y="605536"/>
                  </a:lnTo>
                  <a:lnTo>
                    <a:pt x="786028" y="622046"/>
                  </a:lnTo>
                  <a:lnTo>
                    <a:pt x="786028" y="641096"/>
                  </a:lnTo>
                  <a:lnTo>
                    <a:pt x="786028" y="657606"/>
                  </a:lnTo>
                  <a:lnTo>
                    <a:pt x="786028" y="677926"/>
                  </a:lnTo>
                  <a:lnTo>
                    <a:pt x="786028" y="694436"/>
                  </a:lnTo>
                  <a:lnTo>
                    <a:pt x="854735" y="694436"/>
                  </a:lnTo>
                  <a:lnTo>
                    <a:pt x="854735" y="677926"/>
                  </a:lnTo>
                  <a:close/>
                </a:path>
                <a:path w="949325" h="696594">
                  <a:moveTo>
                    <a:pt x="939215" y="604964"/>
                  </a:moveTo>
                  <a:lnTo>
                    <a:pt x="862253" y="604964"/>
                  </a:lnTo>
                  <a:lnTo>
                    <a:pt x="862253" y="621474"/>
                  </a:lnTo>
                  <a:lnTo>
                    <a:pt x="890524" y="621474"/>
                  </a:lnTo>
                  <a:lnTo>
                    <a:pt x="890524" y="695134"/>
                  </a:lnTo>
                  <a:lnTo>
                    <a:pt x="910805" y="695134"/>
                  </a:lnTo>
                  <a:lnTo>
                    <a:pt x="910805" y="621474"/>
                  </a:lnTo>
                  <a:lnTo>
                    <a:pt x="939215" y="621474"/>
                  </a:lnTo>
                  <a:lnTo>
                    <a:pt x="939215" y="604964"/>
                  </a:lnTo>
                  <a:close/>
                </a:path>
                <a:path w="949325" h="696594">
                  <a:moveTo>
                    <a:pt x="948956" y="0"/>
                  </a:moveTo>
                  <a:lnTo>
                    <a:pt x="786117" y="0"/>
                  </a:lnTo>
                  <a:lnTo>
                    <a:pt x="687565" y="174548"/>
                  </a:lnTo>
                  <a:lnTo>
                    <a:pt x="639876" y="174548"/>
                  </a:lnTo>
                  <a:lnTo>
                    <a:pt x="639876" y="0"/>
                  </a:lnTo>
                  <a:lnTo>
                    <a:pt x="483717" y="0"/>
                  </a:lnTo>
                  <a:lnTo>
                    <a:pt x="483717" y="468198"/>
                  </a:lnTo>
                  <a:lnTo>
                    <a:pt x="639876" y="468198"/>
                  </a:lnTo>
                  <a:lnTo>
                    <a:pt x="639876" y="299021"/>
                  </a:lnTo>
                  <a:lnTo>
                    <a:pt x="683539" y="299021"/>
                  </a:lnTo>
                  <a:lnTo>
                    <a:pt x="772261" y="468198"/>
                  </a:lnTo>
                  <a:lnTo>
                    <a:pt x="948258" y="468198"/>
                  </a:lnTo>
                  <a:lnTo>
                    <a:pt x="811288" y="227431"/>
                  </a:lnTo>
                  <a:lnTo>
                    <a:pt x="948956" y="0"/>
                  </a:lnTo>
                  <a:close/>
                </a:path>
              </a:pathLst>
            </a:custGeom>
            <a:solidFill>
              <a:srgbClr val="222D6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79022" y="1627079"/>
              <a:ext cx="163234" cy="9020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74914" y="1627602"/>
              <a:ext cx="82034" cy="8967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12286" y="1772000"/>
              <a:ext cx="82123" cy="8968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871235" y="1627612"/>
              <a:ext cx="81915" cy="90170"/>
            </a:xfrm>
            <a:custGeom>
              <a:avLst/>
              <a:gdLst/>
              <a:ahLst/>
              <a:cxnLst/>
              <a:rect l="l" t="t" r="r" b="b"/>
              <a:pathLst>
                <a:path w="81914" h="90169">
                  <a:moveTo>
                    <a:pt x="81521" y="0"/>
                  </a:moveTo>
                  <a:lnTo>
                    <a:pt x="60934" y="0"/>
                  </a:lnTo>
                  <a:lnTo>
                    <a:pt x="60934" y="35560"/>
                  </a:lnTo>
                  <a:lnTo>
                    <a:pt x="20586" y="35560"/>
                  </a:lnTo>
                  <a:lnTo>
                    <a:pt x="20586" y="0"/>
                  </a:lnTo>
                  <a:lnTo>
                    <a:pt x="0" y="0"/>
                  </a:lnTo>
                  <a:lnTo>
                    <a:pt x="0" y="35560"/>
                  </a:lnTo>
                  <a:lnTo>
                    <a:pt x="0" y="53340"/>
                  </a:lnTo>
                  <a:lnTo>
                    <a:pt x="0" y="90170"/>
                  </a:lnTo>
                  <a:lnTo>
                    <a:pt x="20586" y="90170"/>
                  </a:lnTo>
                  <a:lnTo>
                    <a:pt x="20586" y="53340"/>
                  </a:lnTo>
                  <a:lnTo>
                    <a:pt x="60934" y="53340"/>
                  </a:lnTo>
                  <a:lnTo>
                    <a:pt x="60934" y="90170"/>
                  </a:lnTo>
                  <a:lnTo>
                    <a:pt x="81521" y="90170"/>
                  </a:lnTo>
                  <a:lnTo>
                    <a:pt x="81521" y="53340"/>
                  </a:lnTo>
                  <a:lnTo>
                    <a:pt x="81521" y="35560"/>
                  </a:lnTo>
                  <a:lnTo>
                    <a:pt x="81521" y="0"/>
                  </a:lnTo>
                  <a:close/>
                </a:path>
              </a:pathLst>
            </a:custGeom>
            <a:solidFill>
              <a:srgbClr val="222D6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08223" y="1772000"/>
              <a:ext cx="82039" cy="8968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246002" y="1022647"/>
              <a:ext cx="615950" cy="843280"/>
            </a:xfrm>
            <a:custGeom>
              <a:avLst/>
              <a:gdLst/>
              <a:ahLst/>
              <a:cxnLst/>
              <a:rect l="l" t="t" r="r" b="b"/>
              <a:pathLst>
                <a:path w="615950" h="843280">
                  <a:moveTo>
                    <a:pt x="546785" y="792670"/>
                  </a:moveTo>
                  <a:lnTo>
                    <a:pt x="543547" y="778433"/>
                  </a:lnTo>
                  <a:lnTo>
                    <a:pt x="538162" y="770826"/>
                  </a:lnTo>
                  <a:lnTo>
                    <a:pt x="534860" y="766140"/>
                  </a:lnTo>
                  <a:lnTo>
                    <a:pt x="534860" y="765975"/>
                  </a:lnTo>
                  <a:lnTo>
                    <a:pt x="528205" y="761365"/>
                  </a:lnTo>
                  <a:lnTo>
                    <a:pt x="527469" y="761047"/>
                  </a:lnTo>
                  <a:lnTo>
                    <a:pt x="527469" y="799757"/>
                  </a:lnTo>
                  <a:lnTo>
                    <a:pt x="525030" y="805738"/>
                  </a:lnTo>
                  <a:lnTo>
                    <a:pt x="520484" y="809840"/>
                  </a:lnTo>
                  <a:lnTo>
                    <a:pt x="514667" y="814171"/>
                  </a:lnTo>
                  <a:lnTo>
                    <a:pt x="507669" y="816622"/>
                  </a:lnTo>
                  <a:lnTo>
                    <a:pt x="500468" y="816800"/>
                  </a:lnTo>
                  <a:lnTo>
                    <a:pt x="500468" y="770826"/>
                  </a:lnTo>
                  <a:lnTo>
                    <a:pt x="527469" y="799757"/>
                  </a:lnTo>
                  <a:lnTo>
                    <a:pt x="527469" y="761047"/>
                  </a:lnTo>
                  <a:lnTo>
                    <a:pt x="520268" y="757910"/>
                  </a:lnTo>
                  <a:lnTo>
                    <a:pt x="511022" y="755599"/>
                  </a:lnTo>
                  <a:lnTo>
                    <a:pt x="500468" y="754392"/>
                  </a:lnTo>
                  <a:lnTo>
                    <a:pt x="500468" y="745121"/>
                  </a:lnTo>
                  <a:lnTo>
                    <a:pt x="481533" y="745121"/>
                  </a:lnTo>
                  <a:lnTo>
                    <a:pt x="481533" y="754392"/>
                  </a:lnTo>
                  <a:lnTo>
                    <a:pt x="481533" y="770826"/>
                  </a:lnTo>
                  <a:lnTo>
                    <a:pt x="481533" y="816978"/>
                  </a:lnTo>
                  <a:lnTo>
                    <a:pt x="469912" y="814400"/>
                  </a:lnTo>
                  <a:lnTo>
                    <a:pt x="461594" y="809675"/>
                  </a:lnTo>
                  <a:lnTo>
                    <a:pt x="456590" y="802805"/>
                  </a:lnTo>
                  <a:lnTo>
                    <a:pt x="454926" y="793762"/>
                  </a:lnTo>
                  <a:lnTo>
                    <a:pt x="454533" y="787679"/>
                  </a:lnTo>
                  <a:lnTo>
                    <a:pt x="456933" y="781748"/>
                  </a:lnTo>
                  <a:lnTo>
                    <a:pt x="461467" y="777659"/>
                  </a:lnTo>
                  <a:lnTo>
                    <a:pt x="467283" y="773442"/>
                  </a:lnTo>
                  <a:lnTo>
                    <a:pt x="474319" y="771042"/>
                  </a:lnTo>
                  <a:lnTo>
                    <a:pt x="481533" y="770826"/>
                  </a:lnTo>
                  <a:lnTo>
                    <a:pt x="481533" y="754392"/>
                  </a:lnTo>
                  <a:lnTo>
                    <a:pt x="444830" y="768070"/>
                  </a:lnTo>
                  <a:lnTo>
                    <a:pt x="434962" y="795261"/>
                  </a:lnTo>
                  <a:lnTo>
                    <a:pt x="438264" y="809371"/>
                  </a:lnTo>
                  <a:lnTo>
                    <a:pt x="470916" y="831850"/>
                  </a:lnTo>
                  <a:lnTo>
                    <a:pt x="481533" y="833056"/>
                  </a:lnTo>
                  <a:lnTo>
                    <a:pt x="481533" y="842886"/>
                  </a:lnTo>
                  <a:lnTo>
                    <a:pt x="500468" y="842886"/>
                  </a:lnTo>
                  <a:lnTo>
                    <a:pt x="500468" y="833183"/>
                  </a:lnTo>
                  <a:lnTo>
                    <a:pt x="511022" y="832027"/>
                  </a:lnTo>
                  <a:lnTo>
                    <a:pt x="538632" y="816800"/>
                  </a:lnTo>
                  <a:lnTo>
                    <a:pt x="544525" y="807097"/>
                  </a:lnTo>
                  <a:lnTo>
                    <a:pt x="546785" y="792670"/>
                  </a:lnTo>
                  <a:close/>
                </a:path>
                <a:path w="615950" h="843280">
                  <a:moveTo>
                    <a:pt x="558673" y="468210"/>
                  </a:moveTo>
                  <a:lnTo>
                    <a:pt x="523354" y="386613"/>
                  </a:lnTo>
                  <a:lnTo>
                    <a:pt x="474129" y="272884"/>
                  </a:lnTo>
                  <a:lnTo>
                    <a:pt x="423189" y="155194"/>
                  </a:lnTo>
                  <a:lnTo>
                    <a:pt x="356019" y="0"/>
                  </a:lnTo>
                  <a:lnTo>
                    <a:pt x="322973" y="0"/>
                  </a:lnTo>
                  <a:lnTo>
                    <a:pt x="322973" y="272884"/>
                  </a:lnTo>
                  <a:lnTo>
                    <a:pt x="232943" y="272884"/>
                  </a:lnTo>
                  <a:lnTo>
                    <a:pt x="278003" y="155194"/>
                  </a:lnTo>
                  <a:lnTo>
                    <a:pt x="322973" y="272884"/>
                  </a:lnTo>
                  <a:lnTo>
                    <a:pt x="322973" y="0"/>
                  </a:lnTo>
                  <a:lnTo>
                    <a:pt x="202526" y="0"/>
                  </a:lnTo>
                  <a:lnTo>
                    <a:pt x="0" y="468210"/>
                  </a:lnTo>
                  <a:lnTo>
                    <a:pt x="158864" y="468210"/>
                  </a:lnTo>
                  <a:lnTo>
                    <a:pt x="189941" y="386613"/>
                  </a:lnTo>
                  <a:lnTo>
                    <a:pt x="365848" y="386613"/>
                  </a:lnTo>
                  <a:lnTo>
                    <a:pt x="397052" y="468210"/>
                  </a:lnTo>
                  <a:lnTo>
                    <a:pt x="558673" y="468210"/>
                  </a:lnTo>
                  <a:close/>
                </a:path>
                <a:path w="615950" h="843280">
                  <a:moveTo>
                    <a:pt x="615492" y="604964"/>
                  </a:moveTo>
                  <a:lnTo>
                    <a:pt x="595350" y="604964"/>
                  </a:lnTo>
                  <a:lnTo>
                    <a:pt x="571004" y="653161"/>
                  </a:lnTo>
                  <a:lnTo>
                    <a:pt x="547446" y="604964"/>
                  </a:lnTo>
                  <a:lnTo>
                    <a:pt x="525462" y="604964"/>
                  </a:lnTo>
                  <a:lnTo>
                    <a:pt x="560463" y="670826"/>
                  </a:lnTo>
                  <a:lnTo>
                    <a:pt x="558292" y="674192"/>
                  </a:lnTo>
                  <a:lnTo>
                    <a:pt x="556361" y="676198"/>
                  </a:lnTo>
                  <a:lnTo>
                    <a:pt x="554139" y="677722"/>
                  </a:lnTo>
                  <a:lnTo>
                    <a:pt x="552081" y="678954"/>
                  </a:lnTo>
                  <a:lnTo>
                    <a:pt x="549668" y="679564"/>
                  </a:lnTo>
                  <a:lnTo>
                    <a:pt x="547268" y="679564"/>
                  </a:lnTo>
                  <a:lnTo>
                    <a:pt x="544258" y="679424"/>
                  </a:lnTo>
                  <a:lnTo>
                    <a:pt x="541286" y="678865"/>
                  </a:lnTo>
                  <a:lnTo>
                    <a:pt x="538441" y="677900"/>
                  </a:lnTo>
                  <a:lnTo>
                    <a:pt x="533463" y="693674"/>
                  </a:lnTo>
                  <a:lnTo>
                    <a:pt x="538048" y="695642"/>
                  </a:lnTo>
                  <a:lnTo>
                    <a:pt x="542937" y="696658"/>
                  </a:lnTo>
                  <a:lnTo>
                    <a:pt x="553872" y="696747"/>
                  </a:lnTo>
                  <a:lnTo>
                    <a:pt x="559689" y="694905"/>
                  </a:lnTo>
                  <a:lnTo>
                    <a:pt x="564578" y="691489"/>
                  </a:lnTo>
                  <a:lnTo>
                    <a:pt x="570128" y="687438"/>
                  </a:lnTo>
                  <a:lnTo>
                    <a:pt x="574675" y="682091"/>
                  </a:lnTo>
                  <a:lnTo>
                    <a:pt x="577735" y="675932"/>
                  </a:lnTo>
                  <a:lnTo>
                    <a:pt x="615492" y="604964"/>
                  </a:lnTo>
                  <a:close/>
                </a:path>
              </a:pathLst>
            </a:custGeom>
            <a:solidFill>
              <a:srgbClr val="222D6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41357" y="1602165"/>
              <a:ext cx="82081" cy="11511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860099" y="1022647"/>
              <a:ext cx="817244" cy="840740"/>
            </a:xfrm>
            <a:custGeom>
              <a:avLst/>
              <a:gdLst/>
              <a:ahLst/>
              <a:cxnLst/>
              <a:rect l="l" t="t" r="r" b="b"/>
              <a:pathLst>
                <a:path w="817245" h="840739">
                  <a:moveTo>
                    <a:pt x="76949" y="637451"/>
                  </a:moveTo>
                  <a:lnTo>
                    <a:pt x="56464" y="607847"/>
                  </a:lnTo>
                  <a:lnTo>
                    <a:pt x="56464" y="633107"/>
                  </a:lnTo>
                  <a:lnTo>
                    <a:pt x="56184" y="637514"/>
                  </a:lnTo>
                  <a:lnTo>
                    <a:pt x="42291" y="653338"/>
                  </a:lnTo>
                  <a:lnTo>
                    <a:pt x="37274" y="653034"/>
                  </a:lnTo>
                  <a:lnTo>
                    <a:pt x="20561" y="653034"/>
                  </a:lnTo>
                  <a:lnTo>
                    <a:pt x="20561" y="621880"/>
                  </a:lnTo>
                  <a:lnTo>
                    <a:pt x="37274" y="621880"/>
                  </a:lnTo>
                  <a:lnTo>
                    <a:pt x="42291" y="621525"/>
                  </a:lnTo>
                  <a:lnTo>
                    <a:pt x="47282" y="622922"/>
                  </a:lnTo>
                  <a:lnTo>
                    <a:pt x="51371" y="625894"/>
                  </a:lnTo>
                  <a:lnTo>
                    <a:pt x="54686" y="628777"/>
                  </a:lnTo>
                  <a:lnTo>
                    <a:pt x="56464" y="633107"/>
                  </a:lnTo>
                  <a:lnTo>
                    <a:pt x="56464" y="607847"/>
                  </a:lnTo>
                  <a:lnTo>
                    <a:pt x="52438" y="606094"/>
                  </a:lnTo>
                  <a:lnTo>
                    <a:pt x="45453" y="604786"/>
                  </a:lnTo>
                  <a:lnTo>
                    <a:pt x="38417" y="604964"/>
                  </a:lnTo>
                  <a:lnTo>
                    <a:pt x="0" y="604964"/>
                  </a:lnTo>
                  <a:lnTo>
                    <a:pt x="0" y="694639"/>
                  </a:lnTo>
                  <a:lnTo>
                    <a:pt x="20561" y="694639"/>
                  </a:lnTo>
                  <a:lnTo>
                    <a:pt x="20561" y="669899"/>
                  </a:lnTo>
                  <a:lnTo>
                    <a:pt x="38417" y="669899"/>
                  </a:lnTo>
                  <a:lnTo>
                    <a:pt x="45440" y="670077"/>
                  </a:lnTo>
                  <a:lnTo>
                    <a:pt x="46367" y="669899"/>
                  </a:lnTo>
                  <a:lnTo>
                    <a:pt x="52425" y="668769"/>
                  </a:lnTo>
                  <a:lnTo>
                    <a:pt x="75793" y="646341"/>
                  </a:lnTo>
                  <a:lnTo>
                    <a:pt x="76949" y="637451"/>
                  </a:lnTo>
                  <a:close/>
                </a:path>
                <a:path w="817245" h="840739">
                  <a:moveTo>
                    <a:pt x="170472" y="619290"/>
                  </a:moveTo>
                  <a:lnTo>
                    <a:pt x="166243" y="614184"/>
                  </a:lnTo>
                  <a:lnTo>
                    <a:pt x="160870" y="610120"/>
                  </a:lnTo>
                  <a:lnTo>
                    <a:pt x="148183" y="604697"/>
                  </a:lnTo>
                  <a:lnTo>
                    <a:pt x="141058" y="603338"/>
                  </a:lnTo>
                  <a:lnTo>
                    <a:pt x="133896" y="603427"/>
                  </a:lnTo>
                  <a:lnTo>
                    <a:pt x="96139" y="618858"/>
                  </a:lnTo>
                  <a:lnTo>
                    <a:pt x="85775" y="649782"/>
                  </a:lnTo>
                  <a:lnTo>
                    <a:pt x="87325" y="662038"/>
                  </a:lnTo>
                  <a:lnTo>
                    <a:pt x="116814" y="694296"/>
                  </a:lnTo>
                  <a:lnTo>
                    <a:pt x="125247" y="696353"/>
                  </a:lnTo>
                  <a:lnTo>
                    <a:pt x="133769" y="696214"/>
                  </a:lnTo>
                  <a:lnTo>
                    <a:pt x="140970" y="696353"/>
                  </a:lnTo>
                  <a:lnTo>
                    <a:pt x="148107" y="694905"/>
                  </a:lnTo>
                  <a:lnTo>
                    <a:pt x="160870" y="689483"/>
                  </a:lnTo>
                  <a:lnTo>
                    <a:pt x="166243" y="685380"/>
                  </a:lnTo>
                  <a:lnTo>
                    <a:pt x="170472" y="680173"/>
                  </a:lnTo>
                  <a:lnTo>
                    <a:pt x="157276" y="667842"/>
                  </a:lnTo>
                  <a:lnTo>
                    <a:pt x="151866" y="674712"/>
                  </a:lnTo>
                  <a:lnTo>
                    <a:pt x="143637" y="678649"/>
                  </a:lnTo>
                  <a:lnTo>
                    <a:pt x="134988" y="678561"/>
                  </a:lnTo>
                  <a:lnTo>
                    <a:pt x="129832" y="678649"/>
                  </a:lnTo>
                  <a:lnTo>
                    <a:pt x="124764" y="677329"/>
                  </a:lnTo>
                  <a:lnTo>
                    <a:pt x="106565" y="649795"/>
                  </a:lnTo>
                  <a:lnTo>
                    <a:pt x="107454" y="642200"/>
                  </a:lnTo>
                  <a:lnTo>
                    <a:pt x="129832" y="621004"/>
                  </a:lnTo>
                  <a:lnTo>
                    <a:pt x="134988" y="621080"/>
                  </a:lnTo>
                  <a:lnTo>
                    <a:pt x="143598" y="621004"/>
                  </a:lnTo>
                  <a:lnTo>
                    <a:pt x="151815" y="624840"/>
                  </a:lnTo>
                  <a:lnTo>
                    <a:pt x="157276" y="631571"/>
                  </a:lnTo>
                  <a:lnTo>
                    <a:pt x="170472" y="619290"/>
                  </a:lnTo>
                  <a:close/>
                </a:path>
                <a:path w="817245" h="840739">
                  <a:moveTo>
                    <a:pt x="250901" y="604964"/>
                  </a:moveTo>
                  <a:lnTo>
                    <a:pt x="173888" y="604964"/>
                  </a:lnTo>
                  <a:lnTo>
                    <a:pt x="173888" y="621474"/>
                  </a:lnTo>
                  <a:lnTo>
                    <a:pt x="202120" y="621474"/>
                  </a:lnTo>
                  <a:lnTo>
                    <a:pt x="202120" y="695134"/>
                  </a:lnTo>
                  <a:lnTo>
                    <a:pt x="222491" y="695134"/>
                  </a:lnTo>
                  <a:lnTo>
                    <a:pt x="222491" y="621474"/>
                  </a:lnTo>
                  <a:lnTo>
                    <a:pt x="250901" y="621474"/>
                  </a:lnTo>
                  <a:lnTo>
                    <a:pt x="250901" y="604964"/>
                  </a:lnTo>
                  <a:close/>
                </a:path>
                <a:path w="817245" h="840739">
                  <a:moveTo>
                    <a:pt x="279958" y="839038"/>
                  </a:moveTo>
                  <a:lnTo>
                    <a:pt x="271437" y="819810"/>
                  </a:lnTo>
                  <a:lnTo>
                    <a:pt x="264452" y="804037"/>
                  </a:lnTo>
                  <a:lnTo>
                    <a:pt x="249250" y="769721"/>
                  </a:lnTo>
                  <a:lnTo>
                    <a:pt x="244081" y="758063"/>
                  </a:lnTo>
                  <a:lnTo>
                    <a:pt x="244081" y="804037"/>
                  </a:lnTo>
                  <a:lnTo>
                    <a:pt x="215887" y="804037"/>
                  </a:lnTo>
                  <a:lnTo>
                    <a:pt x="230009" y="769721"/>
                  </a:lnTo>
                  <a:lnTo>
                    <a:pt x="244081" y="804037"/>
                  </a:lnTo>
                  <a:lnTo>
                    <a:pt x="244081" y="758063"/>
                  </a:lnTo>
                  <a:lnTo>
                    <a:pt x="240233" y="749363"/>
                  </a:lnTo>
                  <a:lnTo>
                    <a:pt x="219913" y="749363"/>
                  </a:lnTo>
                  <a:lnTo>
                    <a:pt x="181216" y="836942"/>
                  </a:lnTo>
                  <a:lnTo>
                    <a:pt x="152641" y="792632"/>
                  </a:lnTo>
                  <a:lnTo>
                    <a:pt x="181711" y="749363"/>
                  </a:lnTo>
                  <a:lnTo>
                    <a:pt x="159981" y="749363"/>
                  </a:lnTo>
                  <a:lnTo>
                    <a:pt x="136652" y="785634"/>
                  </a:lnTo>
                  <a:lnTo>
                    <a:pt x="121920" y="785634"/>
                  </a:lnTo>
                  <a:lnTo>
                    <a:pt x="121920" y="749363"/>
                  </a:lnTo>
                  <a:lnTo>
                    <a:pt x="101498" y="749363"/>
                  </a:lnTo>
                  <a:lnTo>
                    <a:pt x="101498" y="839038"/>
                  </a:lnTo>
                  <a:lnTo>
                    <a:pt x="121920" y="839038"/>
                  </a:lnTo>
                  <a:lnTo>
                    <a:pt x="121920" y="802894"/>
                  </a:lnTo>
                  <a:lnTo>
                    <a:pt x="136118" y="802894"/>
                  </a:lnTo>
                  <a:lnTo>
                    <a:pt x="159207" y="839038"/>
                  </a:lnTo>
                  <a:lnTo>
                    <a:pt x="180441" y="839038"/>
                  </a:lnTo>
                  <a:lnTo>
                    <a:pt x="182499" y="839038"/>
                  </a:lnTo>
                  <a:lnTo>
                    <a:pt x="201371" y="839038"/>
                  </a:lnTo>
                  <a:lnTo>
                    <a:pt x="209245" y="819810"/>
                  </a:lnTo>
                  <a:lnTo>
                    <a:pt x="250583" y="819810"/>
                  </a:lnTo>
                  <a:lnTo>
                    <a:pt x="258406" y="839038"/>
                  </a:lnTo>
                  <a:lnTo>
                    <a:pt x="279958" y="839038"/>
                  </a:lnTo>
                  <a:close/>
                </a:path>
                <a:path w="817245" h="840739">
                  <a:moveTo>
                    <a:pt x="342328" y="676770"/>
                  </a:moveTo>
                  <a:lnTo>
                    <a:pt x="342023" y="669467"/>
                  </a:lnTo>
                  <a:lnTo>
                    <a:pt x="342188" y="664527"/>
                  </a:lnTo>
                  <a:lnTo>
                    <a:pt x="325374" y="647877"/>
                  </a:lnTo>
                  <a:lnTo>
                    <a:pt x="329082" y="646087"/>
                  </a:lnTo>
                  <a:lnTo>
                    <a:pt x="332270" y="643331"/>
                  </a:lnTo>
                  <a:lnTo>
                    <a:pt x="332892" y="642366"/>
                  </a:lnTo>
                  <a:lnTo>
                    <a:pt x="336778" y="636384"/>
                  </a:lnTo>
                  <a:lnTo>
                    <a:pt x="337908" y="632269"/>
                  </a:lnTo>
                  <a:lnTo>
                    <a:pt x="337832" y="627989"/>
                  </a:lnTo>
                  <a:lnTo>
                    <a:pt x="338086" y="621309"/>
                  </a:lnTo>
                  <a:lnTo>
                    <a:pt x="321259" y="606399"/>
                  </a:lnTo>
                  <a:lnTo>
                    <a:pt x="321259" y="660285"/>
                  </a:lnTo>
                  <a:lnTo>
                    <a:pt x="321259" y="675411"/>
                  </a:lnTo>
                  <a:lnTo>
                    <a:pt x="316496" y="679310"/>
                  </a:lnTo>
                  <a:lnTo>
                    <a:pt x="284289" y="679310"/>
                  </a:lnTo>
                  <a:lnTo>
                    <a:pt x="284289" y="656577"/>
                  </a:lnTo>
                  <a:lnTo>
                    <a:pt x="316674" y="656577"/>
                  </a:lnTo>
                  <a:lnTo>
                    <a:pt x="321259" y="660285"/>
                  </a:lnTo>
                  <a:lnTo>
                    <a:pt x="321259" y="606399"/>
                  </a:lnTo>
                  <a:lnTo>
                    <a:pt x="318160" y="605612"/>
                  </a:lnTo>
                  <a:lnTo>
                    <a:pt x="318160" y="627989"/>
                  </a:lnTo>
                  <a:lnTo>
                    <a:pt x="317982" y="635114"/>
                  </a:lnTo>
                  <a:lnTo>
                    <a:pt x="313563" y="639394"/>
                  </a:lnTo>
                  <a:lnTo>
                    <a:pt x="310591" y="641413"/>
                  </a:lnTo>
                  <a:lnTo>
                    <a:pt x="307060" y="642366"/>
                  </a:lnTo>
                  <a:lnTo>
                    <a:pt x="303479" y="642112"/>
                  </a:lnTo>
                  <a:lnTo>
                    <a:pt x="284327" y="642112"/>
                  </a:lnTo>
                  <a:lnTo>
                    <a:pt x="284327" y="620306"/>
                  </a:lnTo>
                  <a:lnTo>
                    <a:pt x="303479" y="620306"/>
                  </a:lnTo>
                  <a:lnTo>
                    <a:pt x="307060" y="620077"/>
                  </a:lnTo>
                  <a:lnTo>
                    <a:pt x="310591" y="621042"/>
                  </a:lnTo>
                  <a:lnTo>
                    <a:pt x="313563" y="623138"/>
                  </a:lnTo>
                  <a:lnTo>
                    <a:pt x="318160" y="627989"/>
                  </a:lnTo>
                  <a:lnTo>
                    <a:pt x="318160" y="605612"/>
                  </a:lnTo>
                  <a:lnTo>
                    <a:pt x="313563" y="604431"/>
                  </a:lnTo>
                  <a:lnTo>
                    <a:pt x="305092" y="604964"/>
                  </a:lnTo>
                  <a:lnTo>
                    <a:pt x="263791" y="604964"/>
                  </a:lnTo>
                  <a:lnTo>
                    <a:pt x="263791" y="694639"/>
                  </a:lnTo>
                  <a:lnTo>
                    <a:pt x="307530" y="694639"/>
                  </a:lnTo>
                  <a:lnTo>
                    <a:pt x="341096" y="679310"/>
                  </a:lnTo>
                  <a:lnTo>
                    <a:pt x="342328" y="676770"/>
                  </a:lnTo>
                  <a:close/>
                </a:path>
                <a:path w="817245" h="840739">
                  <a:moveTo>
                    <a:pt x="368630" y="781875"/>
                  </a:moveTo>
                  <a:lnTo>
                    <a:pt x="367487" y="773010"/>
                  </a:lnTo>
                  <a:lnTo>
                    <a:pt x="364528" y="765797"/>
                  </a:lnTo>
                  <a:lnTo>
                    <a:pt x="364045" y="764616"/>
                  </a:lnTo>
                  <a:lnTo>
                    <a:pt x="360768" y="759587"/>
                  </a:lnTo>
                  <a:lnTo>
                    <a:pt x="356133" y="755650"/>
                  </a:lnTo>
                  <a:lnTo>
                    <a:pt x="348272" y="752259"/>
                  </a:lnTo>
                  <a:lnTo>
                    <a:pt x="348272" y="786244"/>
                  </a:lnTo>
                  <a:lnTo>
                    <a:pt x="346481" y="790486"/>
                  </a:lnTo>
                  <a:lnTo>
                    <a:pt x="343154" y="793330"/>
                  </a:lnTo>
                  <a:lnTo>
                    <a:pt x="339090" y="796251"/>
                  </a:lnTo>
                  <a:lnTo>
                    <a:pt x="334111" y="797661"/>
                  </a:lnTo>
                  <a:lnTo>
                    <a:pt x="329133" y="797255"/>
                  </a:lnTo>
                  <a:lnTo>
                    <a:pt x="312305" y="797255"/>
                  </a:lnTo>
                  <a:lnTo>
                    <a:pt x="312305" y="766102"/>
                  </a:lnTo>
                  <a:lnTo>
                    <a:pt x="329133" y="766102"/>
                  </a:lnTo>
                  <a:lnTo>
                    <a:pt x="334111" y="765797"/>
                  </a:lnTo>
                  <a:lnTo>
                    <a:pt x="339090" y="767194"/>
                  </a:lnTo>
                  <a:lnTo>
                    <a:pt x="343154" y="770115"/>
                  </a:lnTo>
                  <a:lnTo>
                    <a:pt x="346430" y="773087"/>
                  </a:lnTo>
                  <a:lnTo>
                    <a:pt x="348132" y="777455"/>
                  </a:lnTo>
                  <a:lnTo>
                    <a:pt x="347738" y="781875"/>
                  </a:lnTo>
                  <a:lnTo>
                    <a:pt x="348005" y="781875"/>
                  </a:lnTo>
                  <a:lnTo>
                    <a:pt x="348272" y="786244"/>
                  </a:lnTo>
                  <a:lnTo>
                    <a:pt x="348272" y="752259"/>
                  </a:lnTo>
                  <a:lnTo>
                    <a:pt x="344208" y="750493"/>
                  </a:lnTo>
                  <a:lnTo>
                    <a:pt x="337210" y="749185"/>
                  </a:lnTo>
                  <a:lnTo>
                    <a:pt x="330225" y="749363"/>
                  </a:lnTo>
                  <a:lnTo>
                    <a:pt x="291757" y="749363"/>
                  </a:lnTo>
                  <a:lnTo>
                    <a:pt x="291757" y="839038"/>
                  </a:lnTo>
                  <a:lnTo>
                    <a:pt x="312254" y="839038"/>
                  </a:lnTo>
                  <a:lnTo>
                    <a:pt x="312254" y="814311"/>
                  </a:lnTo>
                  <a:lnTo>
                    <a:pt x="330225" y="814311"/>
                  </a:lnTo>
                  <a:lnTo>
                    <a:pt x="337210" y="814476"/>
                  </a:lnTo>
                  <a:lnTo>
                    <a:pt x="338137" y="814311"/>
                  </a:lnTo>
                  <a:lnTo>
                    <a:pt x="344208" y="813168"/>
                  </a:lnTo>
                  <a:lnTo>
                    <a:pt x="367487" y="790740"/>
                  </a:lnTo>
                  <a:lnTo>
                    <a:pt x="368630" y="781875"/>
                  </a:lnTo>
                  <a:close/>
                </a:path>
                <a:path w="817245" h="840739">
                  <a:moveTo>
                    <a:pt x="427024" y="677926"/>
                  </a:moveTo>
                  <a:lnTo>
                    <a:pt x="378688" y="677926"/>
                  </a:lnTo>
                  <a:lnTo>
                    <a:pt x="378688" y="657606"/>
                  </a:lnTo>
                  <a:lnTo>
                    <a:pt x="419950" y="657606"/>
                  </a:lnTo>
                  <a:lnTo>
                    <a:pt x="419950" y="641096"/>
                  </a:lnTo>
                  <a:lnTo>
                    <a:pt x="378688" y="641096"/>
                  </a:lnTo>
                  <a:lnTo>
                    <a:pt x="378688" y="622046"/>
                  </a:lnTo>
                  <a:lnTo>
                    <a:pt x="425411" y="622046"/>
                  </a:lnTo>
                  <a:lnTo>
                    <a:pt x="425411" y="605536"/>
                  </a:lnTo>
                  <a:lnTo>
                    <a:pt x="358279" y="605536"/>
                  </a:lnTo>
                  <a:lnTo>
                    <a:pt x="358279" y="622046"/>
                  </a:lnTo>
                  <a:lnTo>
                    <a:pt x="358279" y="641096"/>
                  </a:lnTo>
                  <a:lnTo>
                    <a:pt x="358279" y="657606"/>
                  </a:lnTo>
                  <a:lnTo>
                    <a:pt x="358279" y="677926"/>
                  </a:lnTo>
                  <a:lnTo>
                    <a:pt x="358279" y="694436"/>
                  </a:lnTo>
                  <a:lnTo>
                    <a:pt x="427024" y="694436"/>
                  </a:lnTo>
                  <a:lnTo>
                    <a:pt x="427024" y="677926"/>
                  </a:lnTo>
                  <a:close/>
                </a:path>
                <a:path w="817245" h="840739">
                  <a:moveTo>
                    <a:pt x="447738" y="749363"/>
                  </a:moveTo>
                  <a:lnTo>
                    <a:pt x="370776" y="749363"/>
                  </a:lnTo>
                  <a:lnTo>
                    <a:pt x="370776" y="765873"/>
                  </a:lnTo>
                  <a:lnTo>
                    <a:pt x="399046" y="765873"/>
                  </a:lnTo>
                  <a:lnTo>
                    <a:pt x="399046" y="839533"/>
                  </a:lnTo>
                  <a:lnTo>
                    <a:pt x="419379" y="839533"/>
                  </a:lnTo>
                  <a:lnTo>
                    <a:pt x="419379" y="765873"/>
                  </a:lnTo>
                  <a:lnTo>
                    <a:pt x="447738" y="765873"/>
                  </a:lnTo>
                  <a:lnTo>
                    <a:pt x="447738" y="749363"/>
                  </a:lnTo>
                  <a:close/>
                </a:path>
                <a:path w="817245" h="840739">
                  <a:moveTo>
                    <a:pt x="465963" y="0"/>
                  </a:moveTo>
                  <a:lnTo>
                    <a:pt x="113309" y="0"/>
                  </a:lnTo>
                  <a:lnTo>
                    <a:pt x="113309" y="121920"/>
                  </a:lnTo>
                  <a:lnTo>
                    <a:pt x="113309" y="468630"/>
                  </a:lnTo>
                  <a:lnTo>
                    <a:pt x="266801" y="468630"/>
                  </a:lnTo>
                  <a:lnTo>
                    <a:pt x="266801" y="121920"/>
                  </a:lnTo>
                  <a:lnTo>
                    <a:pt x="465963" y="121920"/>
                  </a:lnTo>
                  <a:lnTo>
                    <a:pt x="465963" y="0"/>
                  </a:lnTo>
                  <a:close/>
                </a:path>
                <a:path w="817245" h="840739">
                  <a:moveTo>
                    <a:pt x="525056" y="604964"/>
                  </a:moveTo>
                  <a:lnTo>
                    <a:pt x="504520" y="604964"/>
                  </a:lnTo>
                  <a:lnTo>
                    <a:pt x="504520" y="640524"/>
                  </a:lnTo>
                  <a:lnTo>
                    <a:pt x="464172" y="640524"/>
                  </a:lnTo>
                  <a:lnTo>
                    <a:pt x="464172" y="604964"/>
                  </a:lnTo>
                  <a:lnTo>
                    <a:pt x="443636" y="604964"/>
                  </a:lnTo>
                  <a:lnTo>
                    <a:pt x="443636" y="640524"/>
                  </a:lnTo>
                  <a:lnTo>
                    <a:pt x="443636" y="658304"/>
                  </a:lnTo>
                  <a:lnTo>
                    <a:pt x="443636" y="695134"/>
                  </a:lnTo>
                  <a:lnTo>
                    <a:pt x="464172" y="695134"/>
                  </a:lnTo>
                  <a:lnTo>
                    <a:pt x="464172" y="658304"/>
                  </a:lnTo>
                  <a:lnTo>
                    <a:pt x="504520" y="658304"/>
                  </a:lnTo>
                  <a:lnTo>
                    <a:pt x="504520" y="695134"/>
                  </a:lnTo>
                  <a:lnTo>
                    <a:pt x="525056" y="695134"/>
                  </a:lnTo>
                  <a:lnTo>
                    <a:pt x="525056" y="658304"/>
                  </a:lnTo>
                  <a:lnTo>
                    <a:pt x="525056" y="640524"/>
                  </a:lnTo>
                  <a:lnTo>
                    <a:pt x="525056" y="604964"/>
                  </a:lnTo>
                  <a:close/>
                </a:path>
                <a:path w="817245" h="840739">
                  <a:moveTo>
                    <a:pt x="550164" y="787514"/>
                  </a:moveTo>
                  <a:lnTo>
                    <a:pt x="544029" y="770432"/>
                  </a:lnTo>
                  <a:lnTo>
                    <a:pt x="544156" y="770432"/>
                  </a:lnTo>
                  <a:lnTo>
                    <a:pt x="541172" y="765416"/>
                  </a:lnTo>
                  <a:lnTo>
                    <a:pt x="539965" y="763397"/>
                  </a:lnTo>
                  <a:lnTo>
                    <a:pt x="533971" y="757669"/>
                  </a:lnTo>
                  <a:lnTo>
                    <a:pt x="529767" y="755434"/>
                  </a:lnTo>
                  <a:lnTo>
                    <a:pt x="529767" y="789000"/>
                  </a:lnTo>
                  <a:lnTo>
                    <a:pt x="529767" y="799363"/>
                  </a:lnTo>
                  <a:lnTo>
                    <a:pt x="528548" y="804519"/>
                  </a:lnTo>
                  <a:lnTo>
                    <a:pt x="526059" y="809066"/>
                  </a:lnTo>
                  <a:lnTo>
                    <a:pt x="523748" y="813346"/>
                  </a:lnTo>
                  <a:lnTo>
                    <a:pt x="520293" y="816876"/>
                  </a:lnTo>
                  <a:lnTo>
                    <a:pt x="516102" y="819289"/>
                  </a:lnTo>
                  <a:lnTo>
                    <a:pt x="509193" y="821994"/>
                  </a:lnTo>
                  <a:lnTo>
                    <a:pt x="501929" y="822896"/>
                  </a:lnTo>
                  <a:lnTo>
                    <a:pt x="494665" y="821994"/>
                  </a:lnTo>
                  <a:lnTo>
                    <a:pt x="474167" y="794156"/>
                  </a:lnTo>
                  <a:lnTo>
                    <a:pt x="475068" y="786599"/>
                  </a:lnTo>
                  <a:lnTo>
                    <a:pt x="501916" y="765416"/>
                  </a:lnTo>
                  <a:lnTo>
                    <a:pt x="509181" y="766356"/>
                  </a:lnTo>
                  <a:lnTo>
                    <a:pt x="516102" y="769150"/>
                  </a:lnTo>
                  <a:lnTo>
                    <a:pt x="520344" y="771512"/>
                  </a:lnTo>
                  <a:lnTo>
                    <a:pt x="523786" y="775055"/>
                  </a:lnTo>
                  <a:lnTo>
                    <a:pt x="526059" y="779348"/>
                  </a:lnTo>
                  <a:lnTo>
                    <a:pt x="528548" y="783882"/>
                  </a:lnTo>
                  <a:lnTo>
                    <a:pt x="529767" y="789000"/>
                  </a:lnTo>
                  <a:lnTo>
                    <a:pt x="529767" y="755434"/>
                  </a:lnTo>
                  <a:lnTo>
                    <a:pt x="526808" y="753859"/>
                  </a:lnTo>
                  <a:lnTo>
                    <a:pt x="514616" y="749287"/>
                  </a:lnTo>
                  <a:lnTo>
                    <a:pt x="501891" y="747763"/>
                  </a:lnTo>
                  <a:lnTo>
                    <a:pt x="489165" y="749287"/>
                  </a:lnTo>
                  <a:lnTo>
                    <a:pt x="454914" y="781977"/>
                  </a:lnTo>
                  <a:lnTo>
                    <a:pt x="453339" y="794207"/>
                  </a:lnTo>
                  <a:lnTo>
                    <a:pt x="454914" y="806399"/>
                  </a:lnTo>
                  <a:lnTo>
                    <a:pt x="489178" y="839089"/>
                  </a:lnTo>
                  <a:lnTo>
                    <a:pt x="501904" y="840587"/>
                  </a:lnTo>
                  <a:lnTo>
                    <a:pt x="514629" y="839089"/>
                  </a:lnTo>
                  <a:lnTo>
                    <a:pt x="526808" y="834580"/>
                  </a:lnTo>
                  <a:lnTo>
                    <a:pt x="527545" y="834237"/>
                  </a:lnTo>
                  <a:lnTo>
                    <a:pt x="528904" y="833361"/>
                  </a:lnTo>
                  <a:lnTo>
                    <a:pt x="540143" y="822896"/>
                  </a:lnTo>
                  <a:lnTo>
                    <a:pt x="542150" y="821016"/>
                  </a:lnTo>
                  <a:lnTo>
                    <a:pt x="549389" y="805053"/>
                  </a:lnTo>
                  <a:lnTo>
                    <a:pt x="550164" y="787514"/>
                  </a:lnTo>
                  <a:close/>
                </a:path>
                <a:path w="817245" h="840739">
                  <a:moveTo>
                    <a:pt x="628688" y="604964"/>
                  </a:moveTo>
                  <a:lnTo>
                    <a:pt x="608101" y="604964"/>
                  </a:lnTo>
                  <a:lnTo>
                    <a:pt x="608101" y="640524"/>
                  </a:lnTo>
                  <a:lnTo>
                    <a:pt x="567804" y="640524"/>
                  </a:lnTo>
                  <a:lnTo>
                    <a:pt x="567804" y="604964"/>
                  </a:lnTo>
                  <a:lnTo>
                    <a:pt x="547217" y="604964"/>
                  </a:lnTo>
                  <a:lnTo>
                    <a:pt x="547217" y="640524"/>
                  </a:lnTo>
                  <a:lnTo>
                    <a:pt x="547217" y="658304"/>
                  </a:lnTo>
                  <a:lnTo>
                    <a:pt x="547217" y="695134"/>
                  </a:lnTo>
                  <a:lnTo>
                    <a:pt x="567804" y="695134"/>
                  </a:lnTo>
                  <a:lnTo>
                    <a:pt x="567804" y="658304"/>
                  </a:lnTo>
                  <a:lnTo>
                    <a:pt x="608101" y="658304"/>
                  </a:lnTo>
                  <a:lnTo>
                    <a:pt x="608101" y="695134"/>
                  </a:lnTo>
                  <a:lnTo>
                    <a:pt x="628688" y="695134"/>
                  </a:lnTo>
                  <a:lnTo>
                    <a:pt x="628688" y="658304"/>
                  </a:lnTo>
                  <a:lnTo>
                    <a:pt x="628688" y="640524"/>
                  </a:lnTo>
                  <a:lnTo>
                    <a:pt x="628688" y="604964"/>
                  </a:lnTo>
                  <a:close/>
                </a:path>
                <a:path w="817245" h="840739">
                  <a:moveTo>
                    <a:pt x="628789" y="749719"/>
                  </a:moveTo>
                  <a:lnTo>
                    <a:pt x="566178" y="749719"/>
                  </a:lnTo>
                  <a:lnTo>
                    <a:pt x="566178" y="766229"/>
                  </a:lnTo>
                  <a:lnTo>
                    <a:pt x="566178" y="838619"/>
                  </a:lnTo>
                  <a:lnTo>
                    <a:pt x="586587" y="838619"/>
                  </a:lnTo>
                  <a:lnTo>
                    <a:pt x="586587" y="766229"/>
                  </a:lnTo>
                  <a:lnTo>
                    <a:pt x="628789" y="766229"/>
                  </a:lnTo>
                  <a:lnTo>
                    <a:pt x="628789" y="749719"/>
                  </a:lnTo>
                  <a:close/>
                </a:path>
                <a:path w="817245" h="840739">
                  <a:moveTo>
                    <a:pt x="718273" y="781875"/>
                  </a:moveTo>
                  <a:lnTo>
                    <a:pt x="717130" y="773010"/>
                  </a:lnTo>
                  <a:lnTo>
                    <a:pt x="714222" y="765924"/>
                  </a:lnTo>
                  <a:lnTo>
                    <a:pt x="713689" y="764616"/>
                  </a:lnTo>
                  <a:lnTo>
                    <a:pt x="713816" y="764616"/>
                  </a:lnTo>
                  <a:lnTo>
                    <a:pt x="710577" y="759587"/>
                  </a:lnTo>
                  <a:lnTo>
                    <a:pt x="705904" y="755650"/>
                  </a:lnTo>
                  <a:lnTo>
                    <a:pt x="698042" y="752259"/>
                  </a:lnTo>
                  <a:lnTo>
                    <a:pt x="698042" y="786244"/>
                  </a:lnTo>
                  <a:lnTo>
                    <a:pt x="696201" y="790486"/>
                  </a:lnTo>
                  <a:lnTo>
                    <a:pt x="692886" y="793330"/>
                  </a:lnTo>
                  <a:lnTo>
                    <a:pt x="688822" y="796290"/>
                  </a:lnTo>
                  <a:lnTo>
                    <a:pt x="683882" y="797737"/>
                  </a:lnTo>
                  <a:lnTo>
                    <a:pt x="678853" y="797433"/>
                  </a:lnTo>
                  <a:lnTo>
                    <a:pt x="662114" y="797433"/>
                  </a:lnTo>
                  <a:lnTo>
                    <a:pt x="662114" y="766229"/>
                  </a:lnTo>
                  <a:lnTo>
                    <a:pt x="678853" y="766229"/>
                  </a:lnTo>
                  <a:lnTo>
                    <a:pt x="683831" y="765924"/>
                  </a:lnTo>
                  <a:lnTo>
                    <a:pt x="688822" y="767359"/>
                  </a:lnTo>
                  <a:lnTo>
                    <a:pt x="692886" y="770293"/>
                  </a:lnTo>
                  <a:lnTo>
                    <a:pt x="696201" y="773176"/>
                  </a:lnTo>
                  <a:lnTo>
                    <a:pt x="697992" y="777455"/>
                  </a:lnTo>
                  <a:lnTo>
                    <a:pt x="697776" y="781875"/>
                  </a:lnTo>
                  <a:lnTo>
                    <a:pt x="698042" y="786244"/>
                  </a:lnTo>
                  <a:lnTo>
                    <a:pt x="698042" y="752259"/>
                  </a:lnTo>
                  <a:lnTo>
                    <a:pt x="693978" y="750493"/>
                  </a:lnTo>
                  <a:lnTo>
                    <a:pt x="687031" y="749185"/>
                  </a:lnTo>
                  <a:lnTo>
                    <a:pt x="679983" y="749363"/>
                  </a:lnTo>
                  <a:lnTo>
                    <a:pt x="641578" y="749363"/>
                  </a:lnTo>
                  <a:lnTo>
                    <a:pt x="641578" y="839038"/>
                  </a:lnTo>
                  <a:lnTo>
                    <a:pt x="661936" y="839038"/>
                  </a:lnTo>
                  <a:lnTo>
                    <a:pt x="661936" y="814311"/>
                  </a:lnTo>
                  <a:lnTo>
                    <a:pt x="679856" y="814311"/>
                  </a:lnTo>
                  <a:lnTo>
                    <a:pt x="686854" y="814476"/>
                  </a:lnTo>
                  <a:lnTo>
                    <a:pt x="687768" y="814311"/>
                  </a:lnTo>
                  <a:lnTo>
                    <a:pt x="693851" y="813168"/>
                  </a:lnTo>
                  <a:lnTo>
                    <a:pt x="705777" y="808101"/>
                  </a:lnTo>
                  <a:lnTo>
                    <a:pt x="710450" y="804164"/>
                  </a:lnTo>
                  <a:lnTo>
                    <a:pt x="713689" y="799134"/>
                  </a:lnTo>
                  <a:lnTo>
                    <a:pt x="714260" y="797737"/>
                  </a:lnTo>
                  <a:lnTo>
                    <a:pt x="717130" y="790740"/>
                  </a:lnTo>
                  <a:lnTo>
                    <a:pt x="718273" y="781875"/>
                  </a:lnTo>
                  <a:close/>
                </a:path>
                <a:path w="817245" h="840739">
                  <a:moveTo>
                    <a:pt x="727976" y="655218"/>
                  </a:moveTo>
                  <a:lnTo>
                    <a:pt x="725855" y="649884"/>
                  </a:lnTo>
                  <a:lnTo>
                    <a:pt x="724789" y="647179"/>
                  </a:lnTo>
                  <a:lnTo>
                    <a:pt x="718718" y="641718"/>
                  </a:lnTo>
                  <a:lnTo>
                    <a:pt x="713028" y="638263"/>
                  </a:lnTo>
                  <a:lnTo>
                    <a:pt x="707047" y="635939"/>
                  </a:lnTo>
                  <a:lnTo>
                    <a:pt x="707047" y="668248"/>
                  </a:lnTo>
                  <a:lnTo>
                    <a:pt x="705383" y="672477"/>
                  </a:lnTo>
                  <a:lnTo>
                    <a:pt x="702233" y="675462"/>
                  </a:lnTo>
                  <a:lnTo>
                    <a:pt x="698690" y="678243"/>
                  </a:lnTo>
                  <a:lnTo>
                    <a:pt x="694232" y="679653"/>
                  </a:lnTo>
                  <a:lnTo>
                    <a:pt x="689737" y="679386"/>
                  </a:lnTo>
                  <a:lnTo>
                    <a:pt x="671385" y="679386"/>
                  </a:lnTo>
                  <a:lnTo>
                    <a:pt x="671385" y="649884"/>
                  </a:lnTo>
                  <a:lnTo>
                    <a:pt x="701052" y="649884"/>
                  </a:lnTo>
                  <a:lnTo>
                    <a:pt x="706691" y="654519"/>
                  </a:lnTo>
                  <a:lnTo>
                    <a:pt x="706691" y="663790"/>
                  </a:lnTo>
                  <a:lnTo>
                    <a:pt x="706818" y="663879"/>
                  </a:lnTo>
                  <a:lnTo>
                    <a:pt x="707047" y="668248"/>
                  </a:lnTo>
                  <a:lnTo>
                    <a:pt x="707047" y="635939"/>
                  </a:lnTo>
                  <a:lnTo>
                    <a:pt x="706869" y="635863"/>
                  </a:lnTo>
                  <a:lnTo>
                    <a:pt x="700405" y="634568"/>
                  </a:lnTo>
                  <a:lnTo>
                    <a:pt x="693762" y="634415"/>
                  </a:lnTo>
                  <a:lnTo>
                    <a:pt x="671207" y="634415"/>
                  </a:lnTo>
                  <a:lnTo>
                    <a:pt x="671207" y="604951"/>
                  </a:lnTo>
                  <a:lnTo>
                    <a:pt x="650748" y="604951"/>
                  </a:lnTo>
                  <a:lnTo>
                    <a:pt x="650748" y="694728"/>
                  </a:lnTo>
                  <a:lnTo>
                    <a:pt x="690956" y="694728"/>
                  </a:lnTo>
                  <a:lnTo>
                    <a:pt x="698157" y="694550"/>
                  </a:lnTo>
                  <a:lnTo>
                    <a:pt x="727430" y="663879"/>
                  </a:lnTo>
                  <a:lnTo>
                    <a:pt x="727367" y="663435"/>
                  </a:lnTo>
                  <a:lnTo>
                    <a:pt x="727976" y="655218"/>
                  </a:lnTo>
                  <a:close/>
                </a:path>
                <a:path w="817245" h="840739">
                  <a:moveTo>
                    <a:pt x="759180" y="604951"/>
                  </a:moveTo>
                  <a:lnTo>
                    <a:pt x="738771" y="604951"/>
                  </a:lnTo>
                  <a:lnTo>
                    <a:pt x="738771" y="694639"/>
                  </a:lnTo>
                  <a:lnTo>
                    <a:pt x="759180" y="694639"/>
                  </a:lnTo>
                  <a:lnTo>
                    <a:pt x="759180" y="604951"/>
                  </a:lnTo>
                  <a:close/>
                </a:path>
                <a:path w="817245" h="840739">
                  <a:moveTo>
                    <a:pt x="817092" y="839038"/>
                  </a:moveTo>
                  <a:lnTo>
                    <a:pt x="808570" y="819810"/>
                  </a:lnTo>
                  <a:lnTo>
                    <a:pt x="801585" y="804037"/>
                  </a:lnTo>
                  <a:lnTo>
                    <a:pt x="786384" y="769721"/>
                  </a:lnTo>
                  <a:lnTo>
                    <a:pt x="781215" y="758063"/>
                  </a:lnTo>
                  <a:lnTo>
                    <a:pt x="781215" y="804037"/>
                  </a:lnTo>
                  <a:lnTo>
                    <a:pt x="753059" y="804037"/>
                  </a:lnTo>
                  <a:lnTo>
                    <a:pt x="767092" y="769721"/>
                  </a:lnTo>
                  <a:lnTo>
                    <a:pt x="781215" y="804037"/>
                  </a:lnTo>
                  <a:lnTo>
                    <a:pt x="781215" y="758063"/>
                  </a:lnTo>
                  <a:lnTo>
                    <a:pt x="777367" y="749363"/>
                  </a:lnTo>
                  <a:lnTo>
                    <a:pt x="756996" y="749363"/>
                  </a:lnTo>
                  <a:lnTo>
                    <a:pt x="717448" y="839038"/>
                  </a:lnTo>
                  <a:lnTo>
                    <a:pt x="738505" y="839038"/>
                  </a:lnTo>
                  <a:lnTo>
                    <a:pt x="746328" y="819810"/>
                  </a:lnTo>
                  <a:lnTo>
                    <a:pt x="787679" y="819810"/>
                  </a:lnTo>
                  <a:lnTo>
                    <a:pt x="795540" y="839038"/>
                  </a:lnTo>
                  <a:lnTo>
                    <a:pt x="817092" y="839038"/>
                  </a:lnTo>
                  <a:close/>
                </a:path>
              </a:pathLst>
            </a:custGeom>
            <a:solidFill>
              <a:srgbClr val="222D6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821861" y="1772000"/>
              <a:ext cx="82039" cy="8968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431398" y="1022635"/>
              <a:ext cx="460375" cy="694690"/>
            </a:xfrm>
            <a:custGeom>
              <a:avLst/>
              <a:gdLst/>
              <a:ahLst/>
              <a:cxnLst/>
              <a:rect l="l" t="t" r="r" b="b"/>
              <a:pathLst>
                <a:path w="460375" h="694689">
                  <a:moveTo>
                    <a:pt x="416725" y="694651"/>
                  </a:moveTo>
                  <a:lnTo>
                    <a:pt x="408216" y="675424"/>
                  </a:lnTo>
                  <a:lnTo>
                    <a:pt x="401281" y="659739"/>
                  </a:lnTo>
                  <a:lnTo>
                    <a:pt x="386067" y="625335"/>
                  </a:lnTo>
                  <a:lnTo>
                    <a:pt x="380860" y="613587"/>
                  </a:lnTo>
                  <a:lnTo>
                    <a:pt x="380860" y="659739"/>
                  </a:lnTo>
                  <a:lnTo>
                    <a:pt x="352679" y="659739"/>
                  </a:lnTo>
                  <a:lnTo>
                    <a:pt x="366725" y="625335"/>
                  </a:lnTo>
                  <a:lnTo>
                    <a:pt x="380860" y="659739"/>
                  </a:lnTo>
                  <a:lnTo>
                    <a:pt x="380860" y="613587"/>
                  </a:lnTo>
                  <a:lnTo>
                    <a:pt x="377050" y="604977"/>
                  </a:lnTo>
                  <a:lnTo>
                    <a:pt x="356908" y="604977"/>
                  </a:lnTo>
                  <a:lnTo>
                    <a:pt x="317373" y="694651"/>
                  </a:lnTo>
                  <a:lnTo>
                    <a:pt x="338353" y="694651"/>
                  </a:lnTo>
                  <a:lnTo>
                    <a:pt x="346202" y="675424"/>
                  </a:lnTo>
                  <a:lnTo>
                    <a:pt x="387515" y="675424"/>
                  </a:lnTo>
                  <a:lnTo>
                    <a:pt x="395414" y="694651"/>
                  </a:lnTo>
                  <a:lnTo>
                    <a:pt x="416725" y="694651"/>
                  </a:lnTo>
                  <a:close/>
                </a:path>
                <a:path w="460375" h="694689">
                  <a:moveTo>
                    <a:pt x="459917" y="0"/>
                  </a:moveTo>
                  <a:lnTo>
                    <a:pt x="317004" y="0"/>
                  </a:lnTo>
                  <a:lnTo>
                    <a:pt x="193916" y="181775"/>
                  </a:lnTo>
                  <a:lnTo>
                    <a:pt x="153517" y="243484"/>
                  </a:lnTo>
                  <a:lnTo>
                    <a:pt x="153517" y="0"/>
                  </a:lnTo>
                  <a:lnTo>
                    <a:pt x="0" y="0"/>
                  </a:lnTo>
                  <a:lnTo>
                    <a:pt x="0" y="468210"/>
                  </a:lnTo>
                  <a:lnTo>
                    <a:pt x="147599" y="468210"/>
                  </a:lnTo>
                  <a:lnTo>
                    <a:pt x="306400" y="225437"/>
                  </a:lnTo>
                  <a:lnTo>
                    <a:pt x="306400" y="468210"/>
                  </a:lnTo>
                  <a:lnTo>
                    <a:pt x="459917" y="468210"/>
                  </a:lnTo>
                  <a:lnTo>
                    <a:pt x="459917" y="0"/>
                  </a:lnTo>
                  <a:close/>
                </a:path>
              </a:pathLst>
            </a:custGeom>
            <a:solidFill>
              <a:srgbClr val="222D6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81840" y="1772000"/>
              <a:ext cx="82086" cy="89683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889400" y="1022647"/>
              <a:ext cx="855344" cy="857885"/>
            </a:xfrm>
            <a:custGeom>
              <a:avLst/>
              <a:gdLst/>
              <a:ahLst/>
              <a:cxnLst/>
              <a:rect l="l" t="t" r="r" b="b"/>
              <a:pathLst>
                <a:path w="855345" h="857885">
                  <a:moveTo>
                    <a:pt x="400837" y="787514"/>
                  </a:moveTo>
                  <a:lnTo>
                    <a:pt x="394728" y="770432"/>
                  </a:lnTo>
                  <a:lnTo>
                    <a:pt x="391718" y="765454"/>
                  </a:lnTo>
                  <a:lnTo>
                    <a:pt x="390499" y="763397"/>
                  </a:lnTo>
                  <a:lnTo>
                    <a:pt x="384492" y="757669"/>
                  </a:lnTo>
                  <a:lnTo>
                    <a:pt x="380314" y="755459"/>
                  </a:lnTo>
                  <a:lnTo>
                    <a:pt x="380314" y="789000"/>
                  </a:lnTo>
                  <a:lnTo>
                    <a:pt x="380301" y="799363"/>
                  </a:lnTo>
                  <a:lnTo>
                    <a:pt x="357416" y="822960"/>
                  </a:lnTo>
                  <a:lnTo>
                    <a:pt x="352437" y="822909"/>
                  </a:lnTo>
                  <a:lnTo>
                    <a:pt x="347484" y="822998"/>
                  </a:lnTo>
                  <a:lnTo>
                    <a:pt x="324688" y="794156"/>
                  </a:lnTo>
                  <a:lnTo>
                    <a:pt x="325577" y="786599"/>
                  </a:lnTo>
                  <a:lnTo>
                    <a:pt x="352463" y="765454"/>
                  </a:lnTo>
                  <a:lnTo>
                    <a:pt x="359740" y="766381"/>
                  </a:lnTo>
                  <a:lnTo>
                    <a:pt x="380314" y="789000"/>
                  </a:lnTo>
                  <a:lnTo>
                    <a:pt x="380314" y="755459"/>
                  </a:lnTo>
                  <a:lnTo>
                    <a:pt x="377317" y="753859"/>
                  </a:lnTo>
                  <a:lnTo>
                    <a:pt x="365137" y="749287"/>
                  </a:lnTo>
                  <a:lnTo>
                    <a:pt x="352412" y="747763"/>
                  </a:lnTo>
                  <a:lnTo>
                    <a:pt x="339686" y="749287"/>
                  </a:lnTo>
                  <a:lnTo>
                    <a:pt x="305435" y="781977"/>
                  </a:lnTo>
                  <a:lnTo>
                    <a:pt x="303860" y="794207"/>
                  </a:lnTo>
                  <a:lnTo>
                    <a:pt x="305435" y="806399"/>
                  </a:lnTo>
                  <a:lnTo>
                    <a:pt x="339699" y="839089"/>
                  </a:lnTo>
                  <a:lnTo>
                    <a:pt x="352425" y="840587"/>
                  </a:lnTo>
                  <a:lnTo>
                    <a:pt x="365137" y="839089"/>
                  </a:lnTo>
                  <a:lnTo>
                    <a:pt x="377317" y="834580"/>
                  </a:lnTo>
                  <a:lnTo>
                    <a:pt x="379526" y="833310"/>
                  </a:lnTo>
                  <a:lnTo>
                    <a:pt x="390601" y="822998"/>
                  </a:lnTo>
                  <a:lnTo>
                    <a:pt x="392747" y="820991"/>
                  </a:lnTo>
                  <a:lnTo>
                    <a:pt x="400024" y="805053"/>
                  </a:lnTo>
                  <a:lnTo>
                    <a:pt x="400837" y="787514"/>
                  </a:lnTo>
                  <a:close/>
                </a:path>
                <a:path w="855345" h="857885">
                  <a:moveTo>
                    <a:pt x="459917" y="0"/>
                  </a:moveTo>
                  <a:lnTo>
                    <a:pt x="313055" y="0"/>
                  </a:lnTo>
                  <a:lnTo>
                    <a:pt x="153517" y="243471"/>
                  </a:lnTo>
                  <a:lnTo>
                    <a:pt x="153517" y="0"/>
                  </a:lnTo>
                  <a:lnTo>
                    <a:pt x="0" y="0"/>
                  </a:lnTo>
                  <a:lnTo>
                    <a:pt x="0" y="468210"/>
                  </a:lnTo>
                  <a:lnTo>
                    <a:pt x="147599" y="468210"/>
                  </a:lnTo>
                  <a:lnTo>
                    <a:pt x="306400" y="225425"/>
                  </a:lnTo>
                  <a:lnTo>
                    <a:pt x="306400" y="468210"/>
                  </a:lnTo>
                  <a:lnTo>
                    <a:pt x="459917" y="468210"/>
                  </a:lnTo>
                  <a:lnTo>
                    <a:pt x="459917" y="0"/>
                  </a:lnTo>
                  <a:close/>
                </a:path>
                <a:path w="855345" h="857885">
                  <a:moveTo>
                    <a:pt x="473989" y="605358"/>
                  </a:moveTo>
                  <a:lnTo>
                    <a:pt x="411391" y="605358"/>
                  </a:lnTo>
                  <a:lnTo>
                    <a:pt x="411391" y="621868"/>
                  </a:lnTo>
                  <a:lnTo>
                    <a:pt x="411391" y="694258"/>
                  </a:lnTo>
                  <a:lnTo>
                    <a:pt x="431749" y="694258"/>
                  </a:lnTo>
                  <a:lnTo>
                    <a:pt x="431749" y="621868"/>
                  </a:lnTo>
                  <a:lnTo>
                    <a:pt x="473989" y="621868"/>
                  </a:lnTo>
                  <a:lnTo>
                    <a:pt x="473989" y="605358"/>
                  </a:lnTo>
                  <a:close/>
                </a:path>
                <a:path w="855345" h="857885">
                  <a:moveTo>
                    <a:pt x="505866" y="822172"/>
                  </a:moveTo>
                  <a:lnTo>
                    <a:pt x="493382" y="822388"/>
                  </a:lnTo>
                  <a:lnTo>
                    <a:pt x="493382" y="766229"/>
                  </a:lnTo>
                  <a:lnTo>
                    <a:pt x="493382" y="749579"/>
                  </a:lnTo>
                  <a:lnTo>
                    <a:pt x="473176" y="749579"/>
                  </a:lnTo>
                  <a:lnTo>
                    <a:pt x="473176" y="766229"/>
                  </a:lnTo>
                  <a:lnTo>
                    <a:pt x="473176" y="822172"/>
                  </a:lnTo>
                  <a:lnTo>
                    <a:pt x="433476" y="822172"/>
                  </a:lnTo>
                  <a:lnTo>
                    <a:pt x="436816" y="817410"/>
                  </a:lnTo>
                  <a:lnTo>
                    <a:pt x="438937" y="811949"/>
                  </a:lnTo>
                  <a:lnTo>
                    <a:pt x="439674" y="806170"/>
                  </a:lnTo>
                  <a:lnTo>
                    <a:pt x="440702" y="799503"/>
                  </a:lnTo>
                  <a:lnTo>
                    <a:pt x="441490" y="792810"/>
                  </a:lnTo>
                  <a:lnTo>
                    <a:pt x="442048" y="785736"/>
                  </a:lnTo>
                  <a:lnTo>
                    <a:pt x="442328" y="779335"/>
                  </a:lnTo>
                  <a:lnTo>
                    <a:pt x="442747" y="766229"/>
                  </a:lnTo>
                  <a:lnTo>
                    <a:pt x="473176" y="766229"/>
                  </a:lnTo>
                  <a:lnTo>
                    <a:pt x="473176" y="749579"/>
                  </a:lnTo>
                  <a:lnTo>
                    <a:pt x="425157" y="749579"/>
                  </a:lnTo>
                  <a:lnTo>
                    <a:pt x="423811" y="785736"/>
                  </a:lnTo>
                  <a:lnTo>
                    <a:pt x="423037" y="794004"/>
                  </a:lnTo>
                  <a:lnTo>
                    <a:pt x="421779" y="802233"/>
                  </a:lnTo>
                  <a:lnTo>
                    <a:pt x="420065" y="810374"/>
                  </a:lnTo>
                  <a:lnTo>
                    <a:pt x="417957" y="818070"/>
                  </a:lnTo>
                  <a:lnTo>
                    <a:pt x="414096" y="822172"/>
                  </a:lnTo>
                  <a:lnTo>
                    <a:pt x="405231" y="822172"/>
                  </a:lnTo>
                  <a:lnTo>
                    <a:pt x="405231" y="857656"/>
                  </a:lnTo>
                  <a:lnTo>
                    <a:pt x="424243" y="857656"/>
                  </a:lnTo>
                  <a:lnTo>
                    <a:pt x="424243" y="839089"/>
                  </a:lnTo>
                  <a:lnTo>
                    <a:pt x="486867" y="839089"/>
                  </a:lnTo>
                  <a:lnTo>
                    <a:pt x="486867" y="857656"/>
                  </a:lnTo>
                  <a:lnTo>
                    <a:pt x="505866" y="857656"/>
                  </a:lnTo>
                  <a:lnTo>
                    <a:pt x="505866" y="839089"/>
                  </a:lnTo>
                  <a:lnTo>
                    <a:pt x="505866" y="822388"/>
                  </a:lnTo>
                  <a:lnTo>
                    <a:pt x="505866" y="822172"/>
                  </a:lnTo>
                  <a:close/>
                </a:path>
                <a:path w="855345" h="857885">
                  <a:moveTo>
                    <a:pt x="568490" y="649795"/>
                  </a:moveTo>
                  <a:lnTo>
                    <a:pt x="551992" y="613257"/>
                  </a:lnTo>
                  <a:lnTo>
                    <a:pt x="547941" y="611085"/>
                  </a:lnTo>
                  <a:lnTo>
                    <a:pt x="547941" y="654824"/>
                  </a:lnTo>
                  <a:lnTo>
                    <a:pt x="546709" y="659980"/>
                  </a:lnTo>
                  <a:lnTo>
                    <a:pt x="520077" y="678408"/>
                  </a:lnTo>
                  <a:lnTo>
                    <a:pt x="512800" y="677494"/>
                  </a:lnTo>
                  <a:lnTo>
                    <a:pt x="492163" y="649617"/>
                  </a:lnTo>
                  <a:lnTo>
                    <a:pt x="493064" y="642048"/>
                  </a:lnTo>
                  <a:lnTo>
                    <a:pt x="519938" y="620941"/>
                  </a:lnTo>
                  <a:lnTo>
                    <a:pt x="527215" y="621855"/>
                  </a:lnTo>
                  <a:lnTo>
                    <a:pt x="547789" y="644461"/>
                  </a:lnTo>
                  <a:lnTo>
                    <a:pt x="547700" y="649617"/>
                  </a:lnTo>
                  <a:lnTo>
                    <a:pt x="547827" y="649617"/>
                  </a:lnTo>
                  <a:lnTo>
                    <a:pt x="547941" y="611085"/>
                  </a:lnTo>
                  <a:lnTo>
                    <a:pt x="519938" y="603415"/>
                  </a:lnTo>
                  <a:lnTo>
                    <a:pt x="507225" y="604913"/>
                  </a:lnTo>
                  <a:lnTo>
                    <a:pt x="472909" y="637590"/>
                  </a:lnTo>
                  <a:lnTo>
                    <a:pt x="471335" y="649795"/>
                  </a:lnTo>
                  <a:lnTo>
                    <a:pt x="472909" y="662012"/>
                  </a:lnTo>
                  <a:lnTo>
                    <a:pt x="507225" y="694702"/>
                  </a:lnTo>
                  <a:lnTo>
                    <a:pt x="519938" y="696214"/>
                  </a:lnTo>
                  <a:lnTo>
                    <a:pt x="532663" y="694702"/>
                  </a:lnTo>
                  <a:lnTo>
                    <a:pt x="544842" y="690181"/>
                  </a:lnTo>
                  <a:lnTo>
                    <a:pt x="551992" y="686333"/>
                  </a:lnTo>
                  <a:lnTo>
                    <a:pt x="557974" y="680618"/>
                  </a:lnTo>
                  <a:lnTo>
                    <a:pt x="559282" y="678408"/>
                  </a:lnTo>
                  <a:lnTo>
                    <a:pt x="562152" y="673569"/>
                  </a:lnTo>
                  <a:lnTo>
                    <a:pt x="566902" y="662000"/>
                  </a:lnTo>
                  <a:lnTo>
                    <a:pt x="568490" y="649795"/>
                  </a:lnTo>
                  <a:close/>
                </a:path>
                <a:path w="855345" h="857885">
                  <a:moveTo>
                    <a:pt x="588505" y="822337"/>
                  </a:moveTo>
                  <a:lnTo>
                    <a:pt x="540207" y="822337"/>
                  </a:lnTo>
                  <a:lnTo>
                    <a:pt x="540207" y="802017"/>
                  </a:lnTo>
                  <a:lnTo>
                    <a:pt x="581393" y="802017"/>
                  </a:lnTo>
                  <a:lnTo>
                    <a:pt x="581393" y="785507"/>
                  </a:lnTo>
                  <a:lnTo>
                    <a:pt x="540207" y="785507"/>
                  </a:lnTo>
                  <a:lnTo>
                    <a:pt x="540207" y="766457"/>
                  </a:lnTo>
                  <a:lnTo>
                    <a:pt x="586905" y="766457"/>
                  </a:lnTo>
                  <a:lnTo>
                    <a:pt x="586905" y="749947"/>
                  </a:lnTo>
                  <a:lnTo>
                    <a:pt x="519785" y="749947"/>
                  </a:lnTo>
                  <a:lnTo>
                    <a:pt x="519785" y="766457"/>
                  </a:lnTo>
                  <a:lnTo>
                    <a:pt x="519785" y="785507"/>
                  </a:lnTo>
                  <a:lnTo>
                    <a:pt x="519785" y="802017"/>
                  </a:lnTo>
                  <a:lnTo>
                    <a:pt x="519785" y="822337"/>
                  </a:lnTo>
                  <a:lnTo>
                    <a:pt x="519785" y="838847"/>
                  </a:lnTo>
                  <a:lnTo>
                    <a:pt x="588505" y="838847"/>
                  </a:lnTo>
                  <a:lnTo>
                    <a:pt x="588505" y="822337"/>
                  </a:lnTo>
                  <a:close/>
                </a:path>
                <a:path w="855345" h="857885">
                  <a:moveTo>
                    <a:pt x="663016" y="619290"/>
                  </a:moveTo>
                  <a:lnTo>
                    <a:pt x="658774" y="614184"/>
                  </a:lnTo>
                  <a:lnTo>
                    <a:pt x="653415" y="610158"/>
                  </a:lnTo>
                  <a:lnTo>
                    <a:pt x="640753" y="604697"/>
                  </a:lnTo>
                  <a:lnTo>
                    <a:pt x="633641" y="603338"/>
                  </a:lnTo>
                  <a:lnTo>
                    <a:pt x="626465" y="603427"/>
                  </a:lnTo>
                  <a:lnTo>
                    <a:pt x="588695" y="618858"/>
                  </a:lnTo>
                  <a:lnTo>
                    <a:pt x="578269" y="649782"/>
                  </a:lnTo>
                  <a:lnTo>
                    <a:pt x="579856" y="662051"/>
                  </a:lnTo>
                  <a:lnTo>
                    <a:pt x="609371" y="694296"/>
                  </a:lnTo>
                  <a:lnTo>
                    <a:pt x="617829" y="696353"/>
                  </a:lnTo>
                  <a:lnTo>
                    <a:pt x="626376" y="696214"/>
                  </a:lnTo>
                  <a:lnTo>
                    <a:pt x="633564" y="696302"/>
                  </a:lnTo>
                  <a:lnTo>
                    <a:pt x="640689" y="694905"/>
                  </a:lnTo>
                  <a:lnTo>
                    <a:pt x="653427" y="689432"/>
                  </a:lnTo>
                  <a:lnTo>
                    <a:pt x="658799" y="685380"/>
                  </a:lnTo>
                  <a:lnTo>
                    <a:pt x="663016" y="680173"/>
                  </a:lnTo>
                  <a:lnTo>
                    <a:pt x="649846" y="667842"/>
                  </a:lnTo>
                  <a:lnTo>
                    <a:pt x="644423" y="674712"/>
                  </a:lnTo>
                  <a:lnTo>
                    <a:pt x="636193" y="678649"/>
                  </a:lnTo>
                  <a:lnTo>
                    <a:pt x="627532" y="678561"/>
                  </a:lnTo>
                  <a:lnTo>
                    <a:pt x="622376" y="678649"/>
                  </a:lnTo>
                  <a:lnTo>
                    <a:pt x="617296" y="677329"/>
                  </a:lnTo>
                  <a:lnTo>
                    <a:pt x="599084" y="649795"/>
                  </a:lnTo>
                  <a:lnTo>
                    <a:pt x="599986" y="642200"/>
                  </a:lnTo>
                  <a:lnTo>
                    <a:pt x="622376" y="621004"/>
                  </a:lnTo>
                  <a:lnTo>
                    <a:pt x="627532" y="621080"/>
                  </a:lnTo>
                  <a:lnTo>
                    <a:pt x="636155" y="621004"/>
                  </a:lnTo>
                  <a:lnTo>
                    <a:pt x="644359" y="624840"/>
                  </a:lnTo>
                  <a:lnTo>
                    <a:pt x="649846" y="631571"/>
                  </a:lnTo>
                  <a:lnTo>
                    <a:pt x="663016" y="619290"/>
                  </a:lnTo>
                  <a:close/>
                </a:path>
                <a:path w="855345" h="857885">
                  <a:moveTo>
                    <a:pt x="672096" y="814578"/>
                  </a:moveTo>
                  <a:lnTo>
                    <a:pt x="671118" y="807339"/>
                  </a:lnTo>
                  <a:lnTo>
                    <a:pt x="667702" y="800671"/>
                  </a:lnTo>
                  <a:lnTo>
                    <a:pt x="667702" y="800887"/>
                  </a:lnTo>
                  <a:lnTo>
                    <a:pt x="664591" y="796950"/>
                  </a:lnTo>
                  <a:lnTo>
                    <a:pt x="660387" y="794029"/>
                  </a:lnTo>
                  <a:lnTo>
                    <a:pt x="655624" y="792492"/>
                  </a:lnTo>
                  <a:lnTo>
                    <a:pt x="659345" y="790879"/>
                  </a:lnTo>
                  <a:lnTo>
                    <a:pt x="662520" y="788212"/>
                  </a:lnTo>
                  <a:lnTo>
                    <a:pt x="667143" y="781481"/>
                  </a:lnTo>
                  <a:lnTo>
                    <a:pt x="668350" y="777455"/>
                  </a:lnTo>
                  <a:lnTo>
                    <a:pt x="668248" y="773404"/>
                  </a:lnTo>
                  <a:lnTo>
                    <a:pt x="668350" y="768248"/>
                  </a:lnTo>
                  <a:lnTo>
                    <a:pt x="636625" y="747344"/>
                  </a:lnTo>
                  <a:lnTo>
                    <a:pt x="630097" y="747395"/>
                  </a:lnTo>
                  <a:lnTo>
                    <a:pt x="622185" y="747801"/>
                  </a:lnTo>
                  <a:lnTo>
                    <a:pt x="614413" y="749173"/>
                  </a:lnTo>
                  <a:lnTo>
                    <a:pt x="606869" y="751484"/>
                  </a:lnTo>
                  <a:lnTo>
                    <a:pt x="599617" y="754735"/>
                  </a:lnTo>
                  <a:lnTo>
                    <a:pt x="605866" y="770864"/>
                  </a:lnTo>
                  <a:lnTo>
                    <a:pt x="609574" y="768807"/>
                  </a:lnTo>
                  <a:lnTo>
                    <a:pt x="613549" y="767283"/>
                  </a:lnTo>
                  <a:lnTo>
                    <a:pt x="621601" y="765225"/>
                  </a:lnTo>
                  <a:lnTo>
                    <a:pt x="625652" y="764654"/>
                  </a:lnTo>
                  <a:lnTo>
                    <a:pt x="629729" y="764616"/>
                  </a:lnTo>
                  <a:lnTo>
                    <a:pt x="634199" y="764438"/>
                  </a:lnTo>
                  <a:lnTo>
                    <a:pt x="638644" y="765441"/>
                  </a:lnTo>
                  <a:lnTo>
                    <a:pt x="645642" y="769162"/>
                  </a:lnTo>
                  <a:lnTo>
                    <a:pt x="647573" y="772350"/>
                  </a:lnTo>
                  <a:lnTo>
                    <a:pt x="647687" y="778598"/>
                  </a:lnTo>
                  <a:lnTo>
                    <a:pt x="646391" y="781215"/>
                  </a:lnTo>
                  <a:lnTo>
                    <a:pt x="644144" y="782840"/>
                  </a:lnTo>
                  <a:lnTo>
                    <a:pt x="641248" y="784720"/>
                  </a:lnTo>
                  <a:lnTo>
                    <a:pt x="637844" y="785596"/>
                  </a:lnTo>
                  <a:lnTo>
                    <a:pt x="634415" y="785418"/>
                  </a:lnTo>
                  <a:lnTo>
                    <a:pt x="614121" y="785418"/>
                  </a:lnTo>
                  <a:lnTo>
                    <a:pt x="614121" y="801014"/>
                  </a:lnTo>
                  <a:lnTo>
                    <a:pt x="635838" y="801014"/>
                  </a:lnTo>
                  <a:lnTo>
                    <a:pt x="639737" y="800849"/>
                  </a:lnTo>
                  <a:lnTo>
                    <a:pt x="643610" y="801763"/>
                  </a:lnTo>
                  <a:lnTo>
                    <a:pt x="647039" y="803643"/>
                  </a:lnTo>
                  <a:lnTo>
                    <a:pt x="649668" y="805218"/>
                  </a:lnTo>
                  <a:lnTo>
                    <a:pt x="651256" y="808062"/>
                  </a:lnTo>
                  <a:lnTo>
                    <a:pt x="651129" y="815174"/>
                  </a:lnTo>
                  <a:lnTo>
                    <a:pt x="648779" y="818807"/>
                  </a:lnTo>
                  <a:lnTo>
                    <a:pt x="645160" y="820420"/>
                  </a:lnTo>
                  <a:lnTo>
                    <a:pt x="640448" y="822833"/>
                  </a:lnTo>
                  <a:lnTo>
                    <a:pt x="635228" y="823963"/>
                  </a:lnTo>
                  <a:lnTo>
                    <a:pt x="629958" y="823785"/>
                  </a:lnTo>
                  <a:lnTo>
                    <a:pt x="625309" y="823747"/>
                  </a:lnTo>
                  <a:lnTo>
                    <a:pt x="620674" y="823137"/>
                  </a:lnTo>
                  <a:lnTo>
                    <a:pt x="611657" y="820775"/>
                  </a:lnTo>
                  <a:lnTo>
                    <a:pt x="607326" y="818896"/>
                  </a:lnTo>
                  <a:lnTo>
                    <a:pt x="603338" y="816444"/>
                  </a:lnTo>
                  <a:lnTo>
                    <a:pt x="597001" y="831354"/>
                  </a:lnTo>
                  <a:lnTo>
                    <a:pt x="639279" y="840790"/>
                  </a:lnTo>
                  <a:lnTo>
                    <a:pt x="645998" y="839698"/>
                  </a:lnTo>
                  <a:lnTo>
                    <a:pt x="652360" y="837476"/>
                  </a:lnTo>
                  <a:lnTo>
                    <a:pt x="657872" y="835672"/>
                  </a:lnTo>
                  <a:lnTo>
                    <a:pt x="662838" y="832485"/>
                  </a:lnTo>
                  <a:lnTo>
                    <a:pt x="666788" y="828205"/>
                  </a:lnTo>
                  <a:lnTo>
                    <a:pt x="670636" y="821753"/>
                  </a:lnTo>
                  <a:lnTo>
                    <a:pt x="672096" y="814578"/>
                  </a:lnTo>
                  <a:close/>
                </a:path>
                <a:path w="855345" h="857885">
                  <a:moveTo>
                    <a:pt x="754837" y="604964"/>
                  </a:moveTo>
                  <a:lnTo>
                    <a:pt x="734682" y="604964"/>
                  </a:lnTo>
                  <a:lnTo>
                    <a:pt x="710298" y="653161"/>
                  </a:lnTo>
                  <a:lnTo>
                    <a:pt x="686752" y="604964"/>
                  </a:lnTo>
                  <a:lnTo>
                    <a:pt x="664806" y="604964"/>
                  </a:lnTo>
                  <a:lnTo>
                    <a:pt x="699782" y="670826"/>
                  </a:lnTo>
                  <a:lnTo>
                    <a:pt x="697611" y="674192"/>
                  </a:lnTo>
                  <a:lnTo>
                    <a:pt x="695706" y="676198"/>
                  </a:lnTo>
                  <a:lnTo>
                    <a:pt x="693458" y="677722"/>
                  </a:lnTo>
                  <a:lnTo>
                    <a:pt x="691375" y="678954"/>
                  </a:lnTo>
                  <a:lnTo>
                    <a:pt x="689013" y="679564"/>
                  </a:lnTo>
                  <a:lnTo>
                    <a:pt x="686612" y="679564"/>
                  </a:lnTo>
                  <a:lnTo>
                    <a:pt x="683577" y="679424"/>
                  </a:lnTo>
                  <a:lnTo>
                    <a:pt x="680580" y="678865"/>
                  </a:lnTo>
                  <a:lnTo>
                    <a:pt x="677710" y="677900"/>
                  </a:lnTo>
                  <a:lnTo>
                    <a:pt x="672795" y="693674"/>
                  </a:lnTo>
                  <a:lnTo>
                    <a:pt x="677367" y="695642"/>
                  </a:lnTo>
                  <a:lnTo>
                    <a:pt x="682282" y="696658"/>
                  </a:lnTo>
                  <a:lnTo>
                    <a:pt x="693216" y="696747"/>
                  </a:lnTo>
                  <a:lnTo>
                    <a:pt x="699033" y="694905"/>
                  </a:lnTo>
                  <a:lnTo>
                    <a:pt x="703922" y="691489"/>
                  </a:lnTo>
                  <a:lnTo>
                    <a:pt x="709472" y="687438"/>
                  </a:lnTo>
                  <a:lnTo>
                    <a:pt x="713981" y="682091"/>
                  </a:lnTo>
                  <a:lnTo>
                    <a:pt x="717054" y="675932"/>
                  </a:lnTo>
                  <a:lnTo>
                    <a:pt x="754837" y="604964"/>
                  </a:lnTo>
                  <a:close/>
                </a:path>
                <a:path w="855345" h="857885">
                  <a:moveTo>
                    <a:pt x="770394" y="749363"/>
                  </a:moveTo>
                  <a:lnTo>
                    <a:pt x="751116" y="749363"/>
                  </a:lnTo>
                  <a:lnTo>
                    <a:pt x="708748" y="807796"/>
                  </a:lnTo>
                  <a:lnTo>
                    <a:pt x="708748" y="749363"/>
                  </a:lnTo>
                  <a:lnTo>
                    <a:pt x="688352" y="749363"/>
                  </a:lnTo>
                  <a:lnTo>
                    <a:pt x="688352" y="839038"/>
                  </a:lnTo>
                  <a:lnTo>
                    <a:pt x="707732" y="839038"/>
                  </a:lnTo>
                  <a:lnTo>
                    <a:pt x="750100" y="780694"/>
                  </a:lnTo>
                  <a:lnTo>
                    <a:pt x="750100" y="839038"/>
                  </a:lnTo>
                  <a:lnTo>
                    <a:pt x="770394" y="839038"/>
                  </a:lnTo>
                  <a:lnTo>
                    <a:pt x="770394" y="749363"/>
                  </a:lnTo>
                  <a:close/>
                </a:path>
                <a:path w="855345" h="857885">
                  <a:moveTo>
                    <a:pt x="854786" y="677773"/>
                  </a:moveTo>
                  <a:lnTo>
                    <a:pt x="842200" y="677989"/>
                  </a:lnTo>
                  <a:lnTo>
                    <a:pt x="842200" y="621779"/>
                  </a:lnTo>
                  <a:lnTo>
                    <a:pt x="842200" y="605180"/>
                  </a:lnTo>
                  <a:lnTo>
                    <a:pt x="822045" y="605180"/>
                  </a:lnTo>
                  <a:lnTo>
                    <a:pt x="822045" y="621779"/>
                  </a:lnTo>
                  <a:lnTo>
                    <a:pt x="822045" y="677773"/>
                  </a:lnTo>
                  <a:lnTo>
                    <a:pt x="782332" y="677646"/>
                  </a:lnTo>
                  <a:lnTo>
                    <a:pt x="785672" y="672922"/>
                  </a:lnTo>
                  <a:lnTo>
                    <a:pt x="787819" y="667410"/>
                  </a:lnTo>
                  <a:lnTo>
                    <a:pt x="788581" y="661644"/>
                  </a:lnTo>
                  <a:lnTo>
                    <a:pt x="789597" y="654977"/>
                  </a:lnTo>
                  <a:lnTo>
                    <a:pt x="790371" y="648284"/>
                  </a:lnTo>
                  <a:lnTo>
                    <a:pt x="790943" y="641324"/>
                  </a:lnTo>
                  <a:lnTo>
                    <a:pt x="791248" y="634847"/>
                  </a:lnTo>
                  <a:lnTo>
                    <a:pt x="791603" y="621779"/>
                  </a:lnTo>
                  <a:lnTo>
                    <a:pt x="822045" y="621779"/>
                  </a:lnTo>
                  <a:lnTo>
                    <a:pt x="822045" y="605180"/>
                  </a:lnTo>
                  <a:lnTo>
                    <a:pt x="773976" y="605180"/>
                  </a:lnTo>
                  <a:lnTo>
                    <a:pt x="772655" y="641324"/>
                  </a:lnTo>
                  <a:lnTo>
                    <a:pt x="771867" y="649592"/>
                  </a:lnTo>
                  <a:lnTo>
                    <a:pt x="770610" y="657796"/>
                  </a:lnTo>
                  <a:lnTo>
                    <a:pt x="768883" y="665924"/>
                  </a:lnTo>
                  <a:lnTo>
                    <a:pt x="766826" y="673620"/>
                  </a:lnTo>
                  <a:lnTo>
                    <a:pt x="762965" y="677773"/>
                  </a:lnTo>
                  <a:lnTo>
                    <a:pt x="754049" y="677773"/>
                  </a:lnTo>
                  <a:lnTo>
                    <a:pt x="754049" y="713257"/>
                  </a:lnTo>
                  <a:lnTo>
                    <a:pt x="773112" y="713257"/>
                  </a:lnTo>
                  <a:lnTo>
                    <a:pt x="773112" y="694677"/>
                  </a:lnTo>
                  <a:lnTo>
                    <a:pt x="835723" y="694677"/>
                  </a:lnTo>
                  <a:lnTo>
                    <a:pt x="835723" y="713257"/>
                  </a:lnTo>
                  <a:lnTo>
                    <a:pt x="854786" y="713257"/>
                  </a:lnTo>
                  <a:lnTo>
                    <a:pt x="854786" y="694677"/>
                  </a:lnTo>
                  <a:lnTo>
                    <a:pt x="854786" y="677989"/>
                  </a:lnTo>
                  <a:lnTo>
                    <a:pt x="854786" y="677773"/>
                  </a:lnTo>
                  <a:close/>
                </a:path>
              </a:pathLst>
            </a:custGeom>
            <a:solidFill>
              <a:srgbClr val="222D6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160771" y="1602165"/>
              <a:ext cx="82039" cy="11511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3252140" y="1022647"/>
              <a:ext cx="931544" cy="839469"/>
            </a:xfrm>
            <a:custGeom>
              <a:avLst/>
              <a:gdLst/>
              <a:ahLst/>
              <a:cxnLst/>
              <a:rect l="l" t="t" r="r" b="b"/>
              <a:pathLst>
                <a:path w="931545" h="839469">
                  <a:moveTo>
                    <a:pt x="555866" y="468210"/>
                  </a:moveTo>
                  <a:lnTo>
                    <a:pt x="554570" y="0"/>
                  </a:lnTo>
                  <a:lnTo>
                    <a:pt x="426173" y="0"/>
                  </a:lnTo>
                  <a:lnTo>
                    <a:pt x="279260" y="249504"/>
                  </a:lnTo>
                  <a:lnTo>
                    <a:pt x="128358" y="0"/>
                  </a:lnTo>
                  <a:lnTo>
                    <a:pt x="0" y="0"/>
                  </a:lnTo>
                  <a:lnTo>
                    <a:pt x="0" y="468210"/>
                  </a:lnTo>
                  <a:lnTo>
                    <a:pt x="142265" y="468210"/>
                  </a:lnTo>
                  <a:lnTo>
                    <a:pt x="142265" y="262178"/>
                  </a:lnTo>
                  <a:lnTo>
                    <a:pt x="242862" y="426072"/>
                  </a:lnTo>
                  <a:lnTo>
                    <a:pt x="311670" y="426072"/>
                  </a:lnTo>
                  <a:lnTo>
                    <a:pt x="412254" y="254838"/>
                  </a:lnTo>
                  <a:lnTo>
                    <a:pt x="413588" y="468210"/>
                  </a:lnTo>
                  <a:lnTo>
                    <a:pt x="555866" y="468210"/>
                  </a:lnTo>
                  <a:close/>
                </a:path>
                <a:path w="931545" h="839469">
                  <a:moveTo>
                    <a:pt x="606285" y="676770"/>
                  </a:moveTo>
                  <a:lnTo>
                    <a:pt x="605993" y="669467"/>
                  </a:lnTo>
                  <a:lnTo>
                    <a:pt x="605815" y="669467"/>
                  </a:lnTo>
                  <a:lnTo>
                    <a:pt x="605955" y="664527"/>
                  </a:lnTo>
                  <a:lnTo>
                    <a:pt x="604431" y="659726"/>
                  </a:lnTo>
                  <a:lnTo>
                    <a:pt x="602081" y="656577"/>
                  </a:lnTo>
                  <a:lnTo>
                    <a:pt x="601497" y="655789"/>
                  </a:lnTo>
                  <a:lnTo>
                    <a:pt x="598271" y="651891"/>
                  </a:lnTo>
                  <a:lnTo>
                    <a:pt x="593928" y="649147"/>
                  </a:lnTo>
                  <a:lnTo>
                    <a:pt x="589064" y="647877"/>
                  </a:lnTo>
                  <a:lnTo>
                    <a:pt x="592785" y="646087"/>
                  </a:lnTo>
                  <a:lnTo>
                    <a:pt x="601751" y="623138"/>
                  </a:lnTo>
                  <a:lnTo>
                    <a:pt x="601827" y="621309"/>
                  </a:lnTo>
                  <a:lnTo>
                    <a:pt x="585012" y="606412"/>
                  </a:lnTo>
                  <a:lnTo>
                    <a:pt x="585012" y="660285"/>
                  </a:lnTo>
                  <a:lnTo>
                    <a:pt x="585012" y="675411"/>
                  </a:lnTo>
                  <a:lnTo>
                    <a:pt x="580199" y="679310"/>
                  </a:lnTo>
                  <a:lnTo>
                    <a:pt x="548017" y="679310"/>
                  </a:lnTo>
                  <a:lnTo>
                    <a:pt x="548017" y="656577"/>
                  </a:lnTo>
                  <a:lnTo>
                    <a:pt x="580428" y="656577"/>
                  </a:lnTo>
                  <a:lnTo>
                    <a:pt x="585012" y="660285"/>
                  </a:lnTo>
                  <a:lnTo>
                    <a:pt x="585012" y="606412"/>
                  </a:lnTo>
                  <a:lnTo>
                    <a:pt x="580898" y="605370"/>
                  </a:lnTo>
                  <a:lnTo>
                    <a:pt x="580898" y="628116"/>
                  </a:lnTo>
                  <a:lnTo>
                    <a:pt x="580694" y="631228"/>
                  </a:lnTo>
                  <a:lnTo>
                    <a:pt x="570712" y="642366"/>
                  </a:lnTo>
                  <a:lnTo>
                    <a:pt x="567105" y="642112"/>
                  </a:lnTo>
                  <a:lnTo>
                    <a:pt x="548017" y="642112"/>
                  </a:lnTo>
                  <a:lnTo>
                    <a:pt x="548017" y="620306"/>
                  </a:lnTo>
                  <a:lnTo>
                    <a:pt x="567105" y="620306"/>
                  </a:lnTo>
                  <a:lnTo>
                    <a:pt x="570699" y="620077"/>
                  </a:lnTo>
                  <a:lnTo>
                    <a:pt x="574268" y="621042"/>
                  </a:lnTo>
                  <a:lnTo>
                    <a:pt x="577215" y="623138"/>
                  </a:lnTo>
                  <a:lnTo>
                    <a:pt x="579602" y="625106"/>
                  </a:lnTo>
                  <a:lnTo>
                    <a:pt x="580898" y="628116"/>
                  </a:lnTo>
                  <a:lnTo>
                    <a:pt x="580898" y="605370"/>
                  </a:lnTo>
                  <a:lnTo>
                    <a:pt x="577253" y="604431"/>
                  </a:lnTo>
                  <a:lnTo>
                    <a:pt x="568807" y="604964"/>
                  </a:lnTo>
                  <a:lnTo>
                    <a:pt x="527494" y="604964"/>
                  </a:lnTo>
                  <a:lnTo>
                    <a:pt x="527494" y="694639"/>
                  </a:lnTo>
                  <a:lnTo>
                    <a:pt x="571474" y="694639"/>
                  </a:lnTo>
                  <a:lnTo>
                    <a:pt x="605053" y="679310"/>
                  </a:lnTo>
                  <a:lnTo>
                    <a:pt x="606285" y="676770"/>
                  </a:lnTo>
                  <a:close/>
                </a:path>
                <a:path w="931545" h="839469">
                  <a:moveTo>
                    <a:pt x="700659" y="619290"/>
                  </a:moveTo>
                  <a:lnTo>
                    <a:pt x="671283" y="603338"/>
                  </a:lnTo>
                  <a:lnTo>
                    <a:pt x="664108" y="603427"/>
                  </a:lnTo>
                  <a:lnTo>
                    <a:pt x="626325" y="618858"/>
                  </a:lnTo>
                  <a:lnTo>
                    <a:pt x="615899" y="649782"/>
                  </a:lnTo>
                  <a:lnTo>
                    <a:pt x="617474" y="662051"/>
                  </a:lnTo>
                  <a:lnTo>
                    <a:pt x="646976" y="694296"/>
                  </a:lnTo>
                  <a:lnTo>
                    <a:pt x="655421" y="696353"/>
                  </a:lnTo>
                  <a:lnTo>
                    <a:pt x="663981" y="696214"/>
                  </a:lnTo>
                  <a:lnTo>
                    <a:pt x="671169" y="696353"/>
                  </a:lnTo>
                  <a:lnTo>
                    <a:pt x="678294" y="694905"/>
                  </a:lnTo>
                  <a:lnTo>
                    <a:pt x="691032" y="689432"/>
                  </a:lnTo>
                  <a:lnTo>
                    <a:pt x="696442" y="685380"/>
                  </a:lnTo>
                  <a:lnTo>
                    <a:pt x="700659" y="680173"/>
                  </a:lnTo>
                  <a:lnTo>
                    <a:pt x="687438" y="667842"/>
                  </a:lnTo>
                  <a:lnTo>
                    <a:pt x="682015" y="674712"/>
                  </a:lnTo>
                  <a:lnTo>
                    <a:pt x="673798" y="678649"/>
                  </a:lnTo>
                  <a:lnTo>
                    <a:pt x="665124" y="678561"/>
                  </a:lnTo>
                  <a:lnTo>
                    <a:pt x="659993" y="678649"/>
                  </a:lnTo>
                  <a:lnTo>
                    <a:pt x="654926" y="677329"/>
                  </a:lnTo>
                  <a:lnTo>
                    <a:pt x="636765" y="649795"/>
                  </a:lnTo>
                  <a:lnTo>
                    <a:pt x="637654" y="642200"/>
                  </a:lnTo>
                  <a:lnTo>
                    <a:pt x="659993" y="621004"/>
                  </a:lnTo>
                  <a:lnTo>
                    <a:pt x="665124" y="621080"/>
                  </a:lnTo>
                  <a:lnTo>
                    <a:pt x="673747" y="621004"/>
                  </a:lnTo>
                  <a:lnTo>
                    <a:pt x="681964" y="624840"/>
                  </a:lnTo>
                  <a:lnTo>
                    <a:pt x="687438" y="631571"/>
                  </a:lnTo>
                  <a:lnTo>
                    <a:pt x="700659" y="619290"/>
                  </a:lnTo>
                  <a:close/>
                </a:path>
                <a:path w="931545" h="839469">
                  <a:moveTo>
                    <a:pt x="794905" y="694639"/>
                  </a:moveTo>
                  <a:lnTo>
                    <a:pt x="764933" y="648271"/>
                  </a:lnTo>
                  <a:lnTo>
                    <a:pt x="793991" y="604964"/>
                  </a:lnTo>
                  <a:lnTo>
                    <a:pt x="772274" y="604964"/>
                  </a:lnTo>
                  <a:lnTo>
                    <a:pt x="748957" y="641184"/>
                  </a:lnTo>
                  <a:lnTo>
                    <a:pt x="734212" y="641184"/>
                  </a:lnTo>
                  <a:lnTo>
                    <a:pt x="734212" y="604964"/>
                  </a:lnTo>
                  <a:lnTo>
                    <a:pt x="713841" y="604964"/>
                  </a:lnTo>
                  <a:lnTo>
                    <a:pt x="713841" y="694639"/>
                  </a:lnTo>
                  <a:lnTo>
                    <a:pt x="734212" y="694639"/>
                  </a:lnTo>
                  <a:lnTo>
                    <a:pt x="734212" y="658545"/>
                  </a:lnTo>
                  <a:lnTo>
                    <a:pt x="748449" y="658545"/>
                  </a:lnTo>
                  <a:lnTo>
                    <a:pt x="771537" y="694639"/>
                  </a:lnTo>
                  <a:lnTo>
                    <a:pt x="794905" y="694639"/>
                  </a:lnTo>
                  <a:close/>
                </a:path>
                <a:path w="931545" h="839469">
                  <a:moveTo>
                    <a:pt x="849655" y="749719"/>
                  </a:moveTo>
                  <a:lnTo>
                    <a:pt x="787057" y="749719"/>
                  </a:lnTo>
                  <a:lnTo>
                    <a:pt x="787057" y="766229"/>
                  </a:lnTo>
                  <a:lnTo>
                    <a:pt x="787057" y="838619"/>
                  </a:lnTo>
                  <a:lnTo>
                    <a:pt x="807440" y="838619"/>
                  </a:lnTo>
                  <a:lnTo>
                    <a:pt x="807440" y="766229"/>
                  </a:lnTo>
                  <a:lnTo>
                    <a:pt x="849655" y="766229"/>
                  </a:lnTo>
                  <a:lnTo>
                    <a:pt x="849655" y="749719"/>
                  </a:lnTo>
                  <a:close/>
                </a:path>
                <a:path w="931545" h="839469">
                  <a:moveTo>
                    <a:pt x="886548" y="604964"/>
                  </a:moveTo>
                  <a:lnTo>
                    <a:pt x="867270" y="604964"/>
                  </a:lnTo>
                  <a:lnTo>
                    <a:pt x="824890" y="663435"/>
                  </a:lnTo>
                  <a:lnTo>
                    <a:pt x="824890" y="604964"/>
                  </a:lnTo>
                  <a:lnTo>
                    <a:pt x="804506" y="604964"/>
                  </a:lnTo>
                  <a:lnTo>
                    <a:pt x="804506" y="694639"/>
                  </a:lnTo>
                  <a:lnTo>
                    <a:pt x="823925" y="694639"/>
                  </a:lnTo>
                  <a:lnTo>
                    <a:pt x="866254" y="636384"/>
                  </a:lnTo>
                  <a:lnTo>
                    <a:pt x="866254" y="694639"/>
                  </a:lnTo>
                  <a:lnTo>
                    <a:pt x="886548" y="694639"/>
                  </a:lnTo>
                  <a:lnTo>
                    <a:pt x="886548" y="604964"/>
                  </a:lnTo>
                  <a:close/>
                </a:path>
                <a:path w="931545" h="839469">
                  <a:moveTo>
                    <a:pt x="931024" y="822337"/>
                  </a:moveTo>
                  <a:lnTo>
                    <a:pt x="882688" y="822337"/>
                  </a:lnTo>
                  <a:lnTo>
                    <a:pt x="882688" y="802017"/>
                  </a:lnTo>
                  <a:lnTo>
                    <a:pt x="923912" y="802017"/>
                  </a:lnTo>
                  <a:lnTo>
                    <a:pt x="923912" y="785507"/>
                  </a:lnTo>
                  <a:lnTo>
                    <a:pt x="882688" y="785507"/>
                  </a:lnTo>
                  <a:lnTo>
                    <a:pt x="882688" y="766457"/>
                  </a:lnTo>
                  <a:lnTo>
                    <a:pt x="929373" y="766457"/>
                  </a:lnTo>
                  <a:lnTo>
                    <a:pt x="929373" y="749947"/>
                  </a:lnTo>
                  <a:lnTo>
                    <a:pt x="862266" y="749947"/>
                  </a:lnTo>
                  <a:lnTo>
                    <a:pt x="862266" y="766457"/>
                  </a:lnTo>
                  <a:lnTo>
                    <a:pt x="862266" y="785507"/>
                  </a:lnTo>
                  <a:lnTo>
                    <a:pt x="862266" y="802017"/>
                  </a:lnTo>
                  <a:lnTo>
                    <a:pt x="862266" y="822337"/>
                  </a:lnTo>
                  <a:lnTo>
                    <a:pt x="862266" y="838847"/>
                  </a:lnTo>
                  <a:lnTo>
                    <a:pt x="931024" y="838847"/>
                  </a:lnTo>
                  <a:lnTo>
                    <a:pt x="931024" y="822337"/>
                  </a:lnTo>
                  <a:close/>
                </a:path>
              </a:pathLst>
            </a:custGeom>
            <a:solidFill>
              <a:srgbClr val="222D6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261831" y="1625763"/>
              <a:ext cx="501964" cy="9322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4429503" y="1545523"/>
              <a:ext cx="1183640" cy="27940"/>
            </a:xfrm>
            <a:custGeom>
              <a:avLst/>
              <a:gdLst/>
              <a:ahLst/>
              <a:cxnLst/>
              <a:rect l="l" t="t" r="r" b="b"/>
              <a:pathLst>
                <a:path w="1183639" h="27940">
                  <a:moveTo>
                    <a:pt x="1183356" y="0"/>
                  </a:moveTo>
                  <a:lnTo>
                    <a:pt x="0" y="0"/>
                  </a:lnTo>
                  <a:lnTo>
                    <a:pt x="0" y="27360"/>
                  </a:lnTo>
                  <a:lnTo>
                    <a:pt x="1183356" y="27360"/>
                  </a:lnTo>
                  <a:lnTo>
                    <a:pt x="1183356" y="0"/>
                  </a:lnTo>
                  <a:close/>
                </a:path>
              </a:pathLst>
            </a:custGeom>
            <a:solidFill>
              <a:srgbClr val="222D6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46828" y="1540560"/>
              <a:ext cx="1191570" cy="37758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3251445" y="1544691"/>
              <a:ext cx="1179195" cy="28575"/>
            </a:xfrm>
            <a:custGeom>
              <a:avLst/>
              <a:gdLst/>
              <a:ahLst/>
              <a:cxnLst/>
              <a:rect l="l" t="t" r="r" b="b"/>
              <a:pathLst>
                <a:path w="1179195" h="28575">
                  <a:moveTo>
                    <a:pt x="1178985" y="0"/>
                  </a:moveTo>
                  <a:lnTo>
                    <a:pt x="0" y="0"/>
                  </a:lnTo>
                  <a:lnTo>
                    <a:pt x="0" y="28318"/>
                  </a:lnTo>
                  <a:lnTo>
                    <a:pt x="1178985" y="28318"/>
                  </a:lnTo>
                  <a:lnTo>
                    <a:pt x="1178985" y="0"/>
                  </a:lnTo>
                  <a:close/>
                </a:path>
              </a:pathLst>
            </a:custGeom>
            <a:solidFill>
              <a:srgbClr val="222D6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424784" y="1540560"/>
              <a:ext cx="16781" cy="37758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4429378" y="1544691"/>
              <a:ext cx="5715" cy="28575"/>
            </a:xfrm>
            <a:custGeom>
              <a:avLst/>
              <a:gdLst/>
              <a:ahLst/>
              <a:cxnLst/>
              <a:rect l="l" t="t" r="r" b="b"/>
              <a:pathLst>
                <a:path w="5714" h="28575">
                  <a:moveTo>
                    <a:pt x="5245" y="0"/>
                  </a:moveTo>
                  <a:lnTo>
                    <a:pt x="0" y="0"/>
                  </a:lnTo>
                  <a:lnTo>
                    <a:pt x="0" y="28318"/>
                  </a:lnTo>
                  <a:lnTo>
                    <a:pt x="5245" y="28318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222D6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601881" y="1540560"/>
              <a:ext cx="1199960" cy="37758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5607316" y="1544691"/>
              <a:ext cx="1184275" cy="28575"/>
            </a:xfrm>
            <a:custGeom>
              <a:avLst/>
              <a:gdLst/>
              <a:ahLst/>
              <a:cxnLst/>
              <a:rect l="l" t="t" r="r" b="b"/>
              <a:pathLst>
                <a:path w="1184275" h="28575">
                  <a:moveTo>
                    <a:pt x="1184230" y="0"/>
                  </a:moveTo>
                  <a:lnTo>
                    <a:pt x="0" y="0"/>
                  </a:lnTo>
                  <a:lnTo>
                    <a:pt x="0" y="28318"/>
                  </a:lnTo>
                  <a:lnTo>
                    <a:pt x="1184230" y="28318"/>
                  </a:lnTo>
                  <a:lnTo>
                    <a:pt x="1184230" y="0"/>
                  </a:lnTo>
                  <a:close/>
                </a:path>
              </a:pathLst>
            </a:custGeom>
            <a:solidFill>
              <a:srgbClr val="222D6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33" name="object 3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601900" y="1540560"/>
              <a:ext cx="16776" cy="37758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5607316" y="1544691"/>
              <a:ext cx="6350" cy="28575"/>
            </a:xfrm>
            <a:custGeom>
              <a:avLst/>
              <a:gdLst/>
              <a:ahLst/>
              <a:cxnLst/>
              <a:rect l="l" t="t" r="r" b="b"/>
              <a:pathLst>
                <a:path w="6350" h="28575">
                  <a:moveTo>
                    <a:pt x="6293" y="0"/>
                  </a:moveTo>
                  <a:lnTo>
                    <a:pt x="0" y="0"/>
                  </a:lnTo>
                  <a:lnTo>
                    <a:pt x="0" y="28318"/>
                  </a:lnTo>
                  <a:lnTo>
                    <a:pt x="6293" y="28318"/>
                  </a:lnTo>
                  <a:lnTo>
                    <a:pt x="6293" y="0"/>
                  </a:lnTo>
                  <a:close/>
                </a:path>
              </a:pathLst>
            </a:custGeom>
            <a:solidFill>
              <a:srgbClr val="222D6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90182" y="5345503"/>
            <a:ext cx="12801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err="1" smtClean="0"/>
              <a:t>Камынина</a:t>
            </a:r>
            <a:r>
              <a:rPr lang="ru-RU" sz="3200" dirty="0" smtClean="0"/>
              <a:t> Надежда Ростиславовна</a:t>
            </a:r>
          </a:p>
          <a:p>
            <a:pPr algn="ctr"/>
            <a:r>
              <a:rPr lang="ru-RU" sz="3200" dirty="0" smtClean="0"/>
              <a:t>Ректор ФГБОУ ВО МИИГАИК</a:t>
            </a:r>
          </a:p>
          <a:p>
            <a:pPr algn="ctr"/>
            <a:endParaRPr lang="ru-RU" sz="3200" dirty="0"/>
          </a:p>
          <a:p>
            <a:pPr algn="ctr"/>
            <a:r>
              <a:rPr lang="ru-RU" sz="3200" dirty="0" smtClean="0"/>
              <a:t>Содокладчик Куприянов Андрей Олегович</a:t>
            </a:r>
          </a:p>
          <a:p>
            <a:pPr algn="ctr"/>
            <a:r>
              <a:rPr lang="ru-RU" sz="3200" dirty="0" err="1" smtClean="0"/>
              <a:t>Зав.кафедрой</a:t>
            </a:r>
            <a:r>
              <a:rPr lang="ru-RU" sz="3200" dirty="0" smtClean="0"/>
              <a:t> прикладной геодезии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37665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ject 4">
            <a:extLst>
              <a:ext uri="{FF2B5EF4-FFF2-40B4-BE49-F238E27FC236}">
                <a16:creationId xmlns:a16="http://schemas.microsoft.com/office/drawing/2014/main" xmlns="" id="{733FBD33-F2E0-4597-9D64-647C878F19D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052" y="228580"/>
            <a:ext cx="12636242" cy="167396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87506" y="2666790"/>
            <a:ext cx="112933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 smtClean="0"/>
              <a:t>Разработка </a:t>
            </a:r>
            <a:r>
              <a:rPr lang="ru-RU" sz="3200" b="1" dirty="0"/>
              <a:t>решения </a:t>
            </a:r>
            <a:r>
              <a:rPr lang="ru-RU" sz="3200" b="1" dirty="0" err="1"/>
              <a:t>МИИГАиК</a:t>
            </a:r>
            <a:r>
              <a:rPr lang="ru-RU" sz="3200" b="1" dirty="0"/>
              <a:t> по </a:t>
            </a:r>
            <a:r>
              <a:rPr lang="ru-RU" sz="3200" b="1" dirty="0" smtClean="0"/>
              <a:t>реализации </a:t>
            </a:r>
            <a:r>
              <a:rPr lang="ru-RU" sz="3200" b="1" dirty="0" smtClean="0">
                <a:solidFill>
                  <a:schemeClr val="tx1"/>
                </a:solidFill>
              </a:rPr>
              <a:t>огромного потенциала фундаментальной астрономо-геодезической </a:t>
            </a:r>
            <a:r>
              <a:rPr lang="ru-RU" sz="3200" b="1" dirty="0" smtClean="0"/>
              <a:t>использованию </a:t>
            </a:r>
            <a:r>
              <a:rPr lang="ru-RU" sz="3200" b="1" dirty="0"/>
              <a:t>пунктов </a:t>
            </a:r>
            <a:r>
              <a:rPr lang="ru-RU" sz="3200" b="1" dirty="0" smtClean="0"/>
              <a:t>ФАГС и СДГС</a:t>
            </a:r>
            <a:r>
              <a:rPr lang="ru-RU" sz="3200" dirty="0" smtClean="0"/>
              <a:t> для </a:t>
            </a:r>
            <a:r>
              <a:rPr lang="ru-RU" sz="3200" dirty="0"/>
              <a:t>гелиогеофизического обеспечения  высокоточной навигации, дальней радиолокации и связи в </a:t>
            </a:r>
            <a:r>
              <a:rPr lang="ru-RU" sz="3200" dirty="0" smtClean="0"/>
              <a:t>Арктическом регионе</a:t>
            </a:r>
            <a:endParaRPr lang="ru-RU" sz="3200" dirty="0"/>
          </a:p>
        </p:txBody>
      </p:sp>
      <p:grpSp>
        <p:nvGrpSpPr>
          <p:cNvPr id="6" name="object 2">
            <a:extLst>
              <a:ext uri="{FF2B5EF4-FFF2-40B4-BE49-F238E27FC236}">
                <a16:creationId xmlns:a16="http://schemas.microsoft.com/office/drawing/2014/main" xmlns="" id="{8EF957FE-E228-45C3-97FE-90DA4A1F6C39}"/>
              </a:ext>
            </a:extLst>
          </p:cNvPr>
          <p:cNvGrpSpPr/>
          <p:nvPr/>
        </p:nvGrpSpPr>
        <p:grpSpPr>
          <a:xfrm>
            <a:off x="-25400" y="-3214"/>
            <a:ext cx="3444633" cy="2165972"/>
            <a:chOff x="0" y="5"/>
            <a:chExt cx="3444875" cy="2166124"/>
          </a:xfrm>
        </p:grpSpPr>
        <p:sp>
          <p:nvSpPr>
            <p:cNvPr id="8" name="object 5">
              <a:extLst>
                <a:ext uri="{FF2B5EF4-FFF2-40B4-BE49-F238E27FC236}">
                  <a16:creationId xmlns:a16="http://schemas.microsoft.com/office/drawing/2014/main" xmlns="" id="{5CB6E6DF-535E-44BD-962F-DC1A2BA89AD1}"/>
                </a:ext>
              </a:extLst>
            </p:cNvPr>
            <p:cNvSpPr/>
            <p:nvPr/>
          </p:nvSpPr>
          <p:spPr>
            <a:xfrm>
              <a:off x="0" y="92219"/>
              <a:ext cx="3444875" cy="2073910"/>
            </a:xfrm>
            <a:custGeom>
              <a:avLst/>
              <a:gdLst/>
              <a:ahLst/>
              <a:cxnLst/>
              <a:rect l="l" t="t" r="r" b="b"/>
              <a:pathLst>
                <a:path w="3444875" h="2073910">
                  <a:moveTo>
                    <a:pt x="3444769" y="2073664"/>
                  </a:moveTo>
                  <a:lnTo>
                    <a:pt x="0" y="2073664"/>
                  </a:lnTo>
                </a:path>
                <a:path w="3444875" h="2073910">
                  <a:moveTo>
                    <a:pt x="0" y="0"/>
                  </a:moveTo>
                  <a:lnTo>
                    <a:pt x="2021043" y="0"/>
                  </a:lnTo>
                  <a:lnTo>
                    <a:pt x="3444769" y="2073664"/>
                  </a:lnTo>
                </a:path>
              </a:pathLst>
            </a:custGeom>
            <a:ln w="4340">
              <a:solidFill>
                <a:srgbClr val="0F0F38"/>
              </a:solidFill>
            </a:ln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xmlns="" id="{17CEE142-9023-4322-AC52-B635AC61C9C9}"/>
                </a:ext>
              </a:extLst>
            </p:cNvPr>
            <p:cNvSpPr/>
            <p:nvPr/>
          </p:nvSpPr>
          <p:spPr>
            <a:xfrm>
              <a:off x="0" y="5"/>
              <a:ext cx="3444875" cy="2047239"/>
            </a:xfrm>
            <a:custGeom>
              <a:avLst/>
              <a:gdLst/>
              <a:ahLst/>
              <a:cxnLst/>
              <a:rect l="l" t="t" r="r" b="b"/>
              <a:pathLst>
                <a:path w="3444875" h="2047239">
                  <a:moveTo>
                    <a:pt x="3444722" y="2046631"/>
                  </a:moveTo>
                  <a:lnTo>
                    <a:pt x="0" y="2046631"/>
                  </a:lnTo>
                </a:path>
                <a:path w="3444875" h="2047239">
                  <a:moveTo>
                    <a:pt x="2039556" y="0"/>
                  </a:moveTo>
                  <a:lnTo>
                    <a:pt x="3444722" y="2046631"/>
                  </a:lnTo>
                </a:path>
              </a:pathLst>
            </a:custGeom>
            <a:ln w="4340">
              <a:solidFill>
                <a:srgbClr val="0F0F38"/>
              </a:solidFill>
            </a:ln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  <p:sp>
          <p:nvSpPr>
            <p:cNvPr id="10" name="object 7">
              <a:extLst>
                <a:ext uri="{FF2B5EF4-FFF2-40B4-BE49-F238E27FC236}">
                  <a16:creationId xmlns:a16="http://schemas.microsoft.com/office/drawing/2014/main" xmlns="" id="{405590CD-175F-4E6C-A057-3165347B2ED2}"/>
                </a:ext>
              </a:extLst>
            </p:cNvPr>
            <p:cNvSpPr/>
            <p:nvPr/>
          </p:nvSpPr>
          <p:spPr>
            <a:xfrm>
              <a:off x="0" y="32573"/>
              <a:ext cx="3345815" cy="2073910"/>
            </a:xfrm>
            <a:custGeom>
              <a:avLst/>
              <a:gdLst/>
              <a:ahLst/>
              <a:cxnLst/>
              <a:rect l="l" t="t" r="r" b="b"/>
              <a:pathLst>
                <a:path w="3345815" h="2073910">
                  <a:moveTo>
                    <a:pt x="1921627" y="0"/>
                  </a:moveTo>
                  <a:lnTo>
                    <a:pt x="0" y="0"/>
                  </a:lnTo>
                  <a:lnTo>
                    <a:pt x="0" y="2073664"/>
                  </a:lnTo>
                  <a:lnTo>
                    <a:pt x="3345358" y="2073664"/>
                  </a:lnTo>
                  <a:lnTo>
                    <a:pt x="1921627" y="0"/>
                  </a:lnTo>
                  <a:close/>
                </a:path>
              </a:pathLst>
            </a:custGeom>
            <a:solidFill>
              <a:srgbClr val="222D61"/>
            </a:solidFill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</p:grpSp>
      <p:grpSp>
        <p:nvGrpSpPr>
          <p:cNvPr id="11" name="object 12">
            <a:extLst>
              <a:ext uri="{FF2B5EF4-FFF2-40B4-BE49-F238E27FC236}">
                <a16:creationId xmlns:a16="http://schemas.microsoft.com/office/drawing/2014/main" xmlns="" id="{F3FD9503-7B25-4091-8291-1D34E8C8508D}"/>
              </a:ext>
            </a:extLst>
          </p:cNvPr>
          <p:cNvGrpSpPr/>
          <p:nvPr/>
        </p:nvGrpSpPr>
        <p:grpSpPr>
          <a:xfrm>
            <a:off x="280023" y="982808"/>
            <a:ext cx="1838427" cy="443534"/>
            <a:chOff x="279337" y="982479"/>
            <a:chExt cx="1838556" cy="443565"/>
          </a:xfrm>
        </p:grpSpPr>
        <p:pic>
          <p:nvPicPr>
            <p:cNvPr id="12" name="object 13">
              <a:extLst>
                <a:ext uri="{FF2B5EF4-FFF2-40B4-BE49-F238E27FC236}">
                  <a16:creationId xmlns:a16="http://schemas.microsoft.com/office/drawing/2014/main" xmlns="" id="{2FA4EA13-279A-4930-AEFD-53E850CB12F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9337" y="982479"/>
              <a:ext cx="1832756" cy="443565"/>
            </a:xfrm>
            <a:prstGeom prst="rect">
              <a:avLst/>
            </a:prstGeom>
          </p:spPr>
        </p:pic>
        <p:sp>
          <p:nvSpPr>
            <p:cNvPr id="13" name="object 14">
              <a:extLst>
                <a:ext uri="{FF2B5EF4-FFF2-40B4-BE49-F238E27FC236}">
                  <a16:creationId xmlns:a16="http://schemas.microsoft.com/office/drawing/2014/main" xmlns="" id="{76F61415-8E70-42FB-8D79-499A800A2976}"/>
                </a:ext>
              </a:extLst>
            </p:cNvPr>
            <p:cNvSpPr/>
            <p:nvPr/>
          </p:nvSpPr>
          <p:spPr>
            <a:xfrm>
              <a:off x="281724" y="1252474"/>
              <a:ext cx="610235" cy="15240"/>
            </a:xfrm>
            <a:custGeom>
              <a:avLst/>
              <a:gdLst/>
              <a:ahLst/>
              <a:cxnLst/>
              <a:rect l="l" t="t" r="r" b="b"/>
              <a:pathLst>
                <a:path w="610235" h="15240">
                  <a:moveTo>
                    <a:pt x="609740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609740" y="14648"/>
                  </a:lnTo>
                  <a:lnTo>
                    <a:pt x="6097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  <p:pic>
          <p:nvPicPr>
            <p:cNvPr id="14" name="object 15">
              <a:extLst>
                <a:ext uri="{FF2B5EF4-FFF2-40B4-BE49-F238E27FC236}">
                  <a16:creationId xmlns:a16="http://schemas.microsoft.com/office/drawing/2014/main" xmlns="" id="{FD0D5423-2107-4518-B14A-C68159E7AD0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8543" y="1250344"/>
              <a:ext cx="8679" cy="19522"/>
            </a:xfrm>
            <a:prstGeom prst="rect">
              <a:avLst/>
            </a:prstGeom>
          </p:spPr>
        </p:pic>
        <p:sp>
          <p:nvSpPr>
            <p:cNvPr id="15" name="object 16">
              <a:extLst>
                <a:ext uri="{FF2B5EF4-FFF2-40B4-BE49-F238E27FC236}">
                  <a16:creationId xmlns:a16="http://schemas.microsoft.com/office/drawing/2014/main" xmlns="" id="{6EF75ED1-0B1D-426D-A87B-4BE3A7B06BA5}"/>
                </a:ext>
              </a:extLst>
            </p:cNvPr>
            <p:cNvSpPr/>
            <p:nvPr/>
          </p:nvSpPr>
          <p:spPr>
            <a:xfrm>
              <a:off x="890920" y="1252474"/>
              <a:ext cx="3175" cy="15240"/>
            </a:xfrm>
            <a:custGeom>
              <a:avLst/>
              <a:gdLst/>
              <a:ahLst/>
              <a:cxnLst/>
              <a:rect l="l" t="t" r="r" b="b"/>
              <a:pathLst>
                <a:path w="3175" h="15240">
                  <a:moveTo>
                    <a:pt x="2711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2711" y="14648"/>
                  </a:lnTo>
                  <a:lnTo>
                    <a:pt x="27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  <p:pic>
          <p:nvPicPr>
            <p:cNvPr id="16" name="object 17">
              <a:extLst>
                <a:ext uri="{FF2B5EF4-FFF2-40B4-BE49-F238E27FC236}">
                  <a16:creationId xmlns:a16="http://schemas.microsoft.com/office/drawing/2014/main" xmlns="" id="{A923FB52-A4D5-4643-9ED0-62EC515AEBF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97306" y="1250344"/>
              <a:ext cx="620587" cy="19522"/>
            </a:xfrm>
            <a:prstGeom prst="rect">
              <a:avLst/>
            </a:prstGeom>
          </p:spPr>
        </p:pic>
        <p:sp>
          <p:nvSpPr>
            <p:cNvPr id="17" name="object 18">
              <a:extLst>
                <a:ext uri="{FF2B5EF4-FFF2-40B4-BE49-F238E27FC236}">
                  <a16:creationId xmlns:a16="http://schemas.microsoft.com/office/drawing/2014/main" xmlns="" id="{1EF61D07-E130-49E9-8975-0FFF1D9D51B1}"/>
                </a:ext>
              </a:extLst>
            </p:cNvPr>
            <p:cNvSpPr/>
            <p:nvPr/>
          </p:nvSpPr>
          <p:spPr>
            <a:xfrm>
              <a:off x="1500116" y="1252474"/>
              <a:ext cx="612775" cy="15240"/>
            </a:xfrm>
            <a:custGeom>
              <a:avLst/>
              <a:gdLst/>
              <a:ahLst/>
              <a:cxnLst/>
              <a:rect l="l" t="t" r="r" b="b"/>
              <a:pathLst>
                <a:path w="612775" h="15240">
                  <a:moveTo>
                    <a:pt x="612452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612452" y="14648"/>
                  </a:lnTo>
                  <a:lnTo>
                    <a:pt x="6124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  <p:pic>
          <p:nvPicPr>
            <p:cNvPr id="18" name="object 19">
              <a:extLst>
                <a:ext uri="{FF2B5EF4-FFF2-40B4-BE49-F238E27FC236}">
                  <a16:creationId xmlns:a16="http://schemas.microsoft.com/office/drawing/2014/main" xmlns="" id="{61502E3E-88B8-4537-8FC2-01E057414DB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97317" y="1250344"/>
              <a:ext cx="8678" cy="19522"/>
            </a:xfrm>
            <a:prstGeom prst="rect">
              <a:avLst/>
            </a:prstGeom>
          </p:spPr>
        </p:pic>
        <p:sp>
          <p:nvSpPr>
            <p:cNvPr id="19" name="object 20">
              <a:extLst>
                <a:ext uri="{FF2B5EF4-FFF2-40B4-BE49-F238E27FC236}">
                  <a16:creationId xmlns:a16="http://schemas.microsoft.com/office/drawing/2014/main" xmlns="" id="{43717E50-2EEB-4004-AD04-9CFD3C2D076A}"/>
                </a:ext>
              </a:extLst>
            </p:cNvPr>
            <p:cNvSpPr/>
            <p:nvPr/>
          </p:nvSpPr>
          <p:spPr>
            <a:xfrm>
              <a:off x="1500116" y="1252474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3256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3256" y="14648"/>
                  </a:lnTo>
                  <a:lnTo>
                    <a:pt x="32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</p:grpSp>
      <p:pic>
        <p:nvPicPr>
          <p:cNvPr id="21" name="object 16">
            <a:extLst>
              <a:ext uri="{FF2B5EF4-FFF2-40B4-BE49-F238E27FC236}">
                <a16:creationId xmlns:a16="http://schemas.microsoft.com/office/drawing/2014/main" xmlns="" id="{5FE01452-6322-4846-8703-5B0E6A8E0366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176250" y="1902549"/>
            <a:ext cx="6400800" cy="9140147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350B0065-5EF5-48AC-8FE2-8CFC50ED1658}"/>
              </a:ext>
            </a:extLst>
          </p:cNvPr>
          <p:cNvSpPr/>
          <p:nvPr/>
        </p:nvSpPr>
        <p:spPr>
          <a:xfrm>
            <a:off x="538285" y="5820546"/>
            <a:ext cx="1134256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/>
              <a:t>Предлагаемый в рамках проекта аппаратно-программный комплекс обработки потоков измерительной информации с пунктов сети ФАГС и СДГС</a:t>
            </a:r>
            <a:r>
              <a:rPr lang="en-US" sz="3200" b="1" dirty="0"/>
              <a:t> </a:t>
            </a:r>
            <a:r>
              <a:rPr lang="ru-RU" sz="3200" b="1" dirty="0"/>
              <a:t>предназначен для использования в целях моделирования параметров ионосферы для предоставления полученных данных потребителям, таким как Министерство обороны Российской Федерации, Государственная корпорация по атомной энергии «Росатом», ФГБУ «Администрация северного морского пути» и т.д.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889A8F0-F1D4-49AE-B342-41F7B97630FD}"/>
              </a:ext>
            </a:extLst>
          </p:cNvPr>
          <p:cNvSpPr txBox="1"/>
          <p:nvPr/>
        </p:nvSpPr>
        <p:spPr>
          <a:xfrm>
            <a:off x="3041650" y="667211"/>
            <a:ext cx="8839200" cy="706244"/>
          </a:xfrm>
          <a:prstGeom prst="rect">
            <a:avLst/>
          </a:prstGeom>
          <a:noFill/>
        </p:spPr>
        <p:txBody>
          <a:bodyPr wrap="square" lIns="150774" tIns="75387" rIns="150774" bIns="75387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Impact" panose="020B0806030902050204" pitchFamily="34" charset="0"/>
              </a:rPr>
              <a:t>ИННОВАЦИОННОЕ РЕШЕНИЕ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40043C9-A59B-43D8-AEBD-38E1506997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6288" y="2204182"/>
            <a:ext cx="6040724" cy="402531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98290EDD-F6DA-4D07-9359-82D1C9FC09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6288" y="6499383"/>
            <a:ext cx="6040724" cy="402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40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"/>
            <a:ext cx="19925463" cy="11080084"/>
            <a:chOff x="0" y="5"/>
            <a:chExt cx="19925463" cy="11080084"/>
          </a:xfrm>
        </p:grpSpPr>
        <p:sp>
          <p:nvSpPr>
            <p:cNvPr id="3" name="object 3"/>
            <p:cNvSpPr/>
            <p:nvPr/>
          </p:nvSpPr>
          <p:spPr>
            <a:xfrm>
              <a:off x="339523" y="228574"/>
              <a:ext cx="19585940" cy="10851515"/>
            </a:xfrm>
            <a:custGeom>
              <a:avLst/>
              <a:gdLst/>
              <a:ahLst/>
              <a:cxnLst/>
              <a:rect l="l" t="t" r="r" b="b"/>
              <a:pathLst>
                <a:path w="19585940" h="10851515">
                  <a:moveTo>
                    <a:pt x="19585456" y="0"/>
                  </a:moveTo>
                  <a:lnTo>
                    <a:pt x="0" y="0"/>
                  </a:lnTo>
                  <a:lnTo>
                    <a:pt x="0" y="10851402"/>
                  </a:lnTo>
                  <a:lnTo>
                    <a:pt x="19585456" y="10851402"/>
                  </a:lnTo>
                  <a:lnTo>
                    <a:pt x="19585456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15082" y="228578"/>
              <a:ext cx="15833167" cy="167397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92219"/>
              <a:ext cx="3444875" cy="2073910"/>
            </a:xfrm>
            <a:custGeom>
              <a:avLst/>
              <a:gdLst/>
              <a:ahLst/>
              <a:cxnLst/>
              <a:rect l="l" t="t" r="r" b="b"/>
              <a:pathLst>
                <a:path w="3444875" h="2073910">
                  <a:moveTo>
                    <a:pt x="3444769" y="2073664"/>
                  </a:moveTo>
                  <a:lnTo>
                    <a:pt x="0" y="2073664"/>
                  </a:lnTo>
                </a:path>
                <a:path w="3444875" h="2073910">
                  <a:moveTo>
                    <a:pt x="0" y="0"/>
                  </a:moveTo>
                  <a:lnTo>
                    <a:pt x="2021043" y="0"/>
                  </a:lnTo>
                  <a:lnTo>
                    <a:pt x="3444769" y="2073664"/>
                  </a:lnTo>
                </a:path>
              </a:pathLst>
            </a:custGeom>
            <a:ln w="4340">
              <a:solidFill>
                <a:srgbClr val="0F0F38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"/>
              <a:ext cx="3444875" cy="2047239"/>
            </a:xfrm>
            <a:custGeom>
              <a:avLst/>
              <a:gdLst/>
              <a:ahLst/>
              <a:cxnLst/>
              <a:rect l="l" t="t" r="r" b="b"/>
              <a:pathLst>
                <a:path w="3444875" h="2047239">
                  <a:moveTo>
                    <a:pt x="3444722" y="2046631"/>
                  </a:moveTo>
                  <a:lnTo>
                    <a:pt x="0" y="2046631"/>
                  </a:lnTo>
                </a:path>
                <a:path w="3444875" h="2047239">
                  <a:moveTo>
                    <a:pt x="2039556" y="0"/>
                  </a:moveTo>
                  <a:lnTo>
                    <a:pt x="3444722" y="2046631"/>
                  </a:lnTo>
                </a:path>
              </a:pathLst>
            </a:custGeom>
            <a:ln w="4340">
              <a:solidFill>
                <a:srgbClr val="0F0F38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32573"/>
              <a:ext cx="3345815" cy="2073910"/>
            </a:xfrm>
            <a:custGeom>
              <a:avLst/>
              <a:gdLst/>
              <a:ahLst/>
              <a:cxnLst/>
              <a:rect l="l" t="t" r="r" b="b"/>
              <a:pathLst>
                <a:path w="3345815" h="2073910">
                  <a:moveTo>
                    <a:pt x="1921627" y="0"/>
                  </a:moveTo>
                  <a:lnTo>
                    <a:pt x="0" y="0"/>
                  </a:lnTo>
                  <a:lnTo>
                    <a:pt x="0" y="2073664"/>
                  </a:lnTo>
                  <a:lnTo>
                    <a:pt x="3345358" y="2073664"/>
                  </a:lnTo>
                  <a:lnTo>
                    <a:pt x="1921627" y="0"/>
                  </a:lnTo>
                  <a:close/>
                </a:path>
              </a:pathLst>
            </a:custGeom>
            <a:solidFill>
              <a:srgbClr val="222D6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8"/>
            <p:cNvSpPr/>
            <p:nvPr/>
          </p:nvSpPr>
          <p:spPr>
            <a:xfrm>
              <a:off x="8756650" y="3414227"/>
              <a:ext cx="5469979" cy="7259320"/>
            </a:xfrm>
            <a:custGeom>
              <a:avLst/>
              <a:gdLst/>
              <a:ahLst/>
              <a:cxnLst/>
              <a:rect l="l" t="t" r="r" b="b"/>
              <a:pathLst>
                <a:path w="5217794" h="7259320">
                  <a:moveTo>
                    <a:pt x="5217553" y="0"/>
                  </a:moveTo>
                  <a:lnTo>
                    <a:pt x="4983780" y="0"/>
                  </a:lnTo>
                  <a:lnTo>
                    <a:pt x="0" y="7258873"/>
                  </a:lnTo>
                  <a:lnTo>
                    <a:pt x="233783" y="7258873"/>
                  </a:lnTo>
                  <a:lnTo>
                    <a:pt x="5217553" y="0"/>
                  </a:lnTo>
                  <a:close/>
                </a:path>
              </a:pathLst>
            </a:custGeom>
            <a:solidFill>
              <a:srgbClr val="0070B5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9"/>
            <p:cNvSpPr/>
            <p:nvPr/>
          </p:nvSpPr>
          <p:spPr>
            <a:xfrm>
              <a:off x="9173997" y="3414227"/>
              <a:ext cx="5469979" cy="7259320"/>
            </a:xfrm>
            <a:custGeom>
              <a:avLst/>
              <a:gdLst/>
              <a:ahLst/>
              <a:cxnLst/>
              <a:rect l="l" t="t" r="r" b="b"/>
              <a:pathLst>
                <a:path w="5217794" h="7259320">
                  <a:moveTo>
                    <a:pt x="5217547" y="0"/>
                  </a:moveTo>
                  <a:lnTo>
                    <a:pt x="4983774" y="0"/>
                  </a:lnTo>
                  <a:lnTo>
                    <a:pt x="0" y="7258873"/>
                  </a:lnTo>
                  <a:lnTo>
                    <a:pt x="233783" y="7258873"/>
                  </a:lnTo>
                  <a:lnTo>
                    <a:pt x="5217547" y="0"/>
                  </a:lnTo>
                  <a:close/>
                </a:path>
              </a:pathLst>
            </a:custGeom>
            <a:solidFill>
              <a:srgbClr val="29A3D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0"/>
            <p:cNvSpPr/>
            <p:nvPr/>
          </p:nvSpPr>
          <p:spPr>
            <a:xfrm>
              <a:off x="315008" y="3414227"/>
              <a:ext cx="13547042" cy="7259320"/>
            </a:xfrm>
            <a:custGeom>
              <a:avLst/>
              <a:gdLst/>
              <a:ahLst/>
              <a:cxnLst/>
              <a:rect l="l" t="t" r="r" b="b"/>
              <a:pathLst>
                <a:path w="13124815" h="7259320">
                  <a:moveTo>
                    <a:pt x="13124584" y="0"/>
                  </a:moveTo>
                  <a:lnTo>
                    <a:pt x="0" y="0"/>
                  </a:lnTo>
                  <a:lnTo>
                    <a:pt x="0" y="7258873"/>
                  </a:lnTo>
                  <a:lnTo>
                    <a:pt x="8140814" y="7258873"/>
                  </a:lnTo>
                  <a:lnTo>
                    <a:pt x="13124584" y="0"/>
                  </a:lnTo>
                  <a:close/>
                </a:path>
              </a:pathLst>
            </a:custGeom>
            <a:solidFill>
              <a:srgbClr val="222D6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279337" y="982479"/>
            <a:ext cx="1838556" cy="443565"/>
            <a:chOff x="279337" y="982479"/>
            <a:chExt cx="1838556" cy="443565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9337" y="982479"/>
              <a:ext cx="1832756" cy="44356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81724" y="1252474"/>
              <a:ext cx="610235" cy="15240"/>
            </a:xfrm>
            <a:custGeom>
              <a:avLst/>
              <a:gdLst/>
              <a:ahLst/>
              <a:cxnLst/>
              <a:rect l="l" t="t" r="r" b="b"/>
              <a:pathLst>
                <a:path w="610235" h="15240">
                  <a:moveTo>
                    <a:pt x="609740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609740" y="14648"/>
                  </a:lnTo>
                  <a:lnTo>
                    <a:pt x="6097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8543" y="1250344"/>
              <a:ext cx="8679" cy="1952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90920" y="1252474"/>
              <a:ext cx="3175" cy="15240"/>
            </a:xfrm>
            <a:custGeom>
              <a:avLst/>
              <a:gdLst/>
              <a:ahLst/>
              <a:cxnLst/>
              <a:rect l="l" t="t" r="r" b="b"/>
              <a:pathLst>
                <a:path w="3175" h="15240">
                  <a:moveTo>
                    <a:pt x="2711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2711" y="14648"/>
                  </a:lnTo>
                  <a:lnTo>
                    <a:pt x="27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97306" y="1250344"/>
              <a:ext cx="620587" cy="1952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500116" y="1252474"/>
              <a:ext cx="612775" cy="15240"/>
            </a:xfrm>
            <a:custGeom>
              <a:avLst/>
              <a:gdLst/>
              <a:ahLst/>
              <a:cxnLst/>
              <a:rect l="l" t="t" r="r" b="b"/>
              <a:pathLst>
                <a:path w="612775" h="15240">
                  <a:moveTo>
                    <a:pt x="612452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612452" y="14648"/>
                  </a:lnTo>
                  <a:lnTo>
                    <a:pt x="6124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97317" y="1250344"/>
              <a:ext cx="8678" cy="1952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500116" y="1252474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3256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3256" y="14648"/>
                  </a:lnTo>
                  <a:lnTo>
                    <a:pt x="32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603250" y="3602848"/>
            <a:ext cx="11963400" cy="14813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244600" algn="just">
              <a:lnSpc>
                <a:spcPct val="100800"/>
              </a:lnSpc>
              <a:spcBef>
                <a:spcPts val="95"/>
              </a:spcBef>
            </a:pPr>
            <a:r>
              <a:rPr lang="ru-RU" sz="3200" dirty="0">
                <a:solidFill>
                  <a:schemeClr val="bg1"/>
                </a:solidFill>
                <a:latin typeface="Montserrat"/>
                <a:cs typeface="Montserrat"/>
              </a:rPr>
              <a:t>Создание </a:t>
            </a:r>
            <a:r>
              <a:rPr lang="ru-RU" sz="3200" b="1" dirty="0">
                <a:solidFill>
                  <a:schemeClr val="bg1"/>
                </a:solidFill>
                <a:latin typeface="Montserrat"/>
                <a:cs typeface="Montserrat"/>
              </a:rPr>
              <a:t>системы</a:t>
            </a:r>
            <a:r>
              <a:rPr lang="ru-RU" sz="3200" dirty="0">
                <a:solidFill>
                  <a:schemeClr val="bg1"/>
                </a:solidFill>
                <a:latin typeface="Montserrat"/>
                <a:cs typeface="Montserrat"/>
              </a:rPr>
              <a:t> мониторинга параметров ионосферы по измерениям дифференциальных геодезических станций (</a:t>
            </a:r>
            <a:r>
              <a:rPr lang="ru-RU" sz="3200" b="1" dirty="0">
                <a:solidFill>
                  <a:schemeClr val="bg1"/>
                </a:solidFill>
                <a:latin typeface="Montserrat"/>
                <a:cs typeface="Montserrat"/>
              </a:rPr>
              <a:t>ДГС</a:t>
            </a:r>
            <a:r>
              <a:rPr lang="ru-RU" sz="3200" dirty="0">
                <a:solidFill>
                  <a:schemeClr val="bg1"/>
                </a:solidFill>
                <a:latin typeface="Montserrat"/>
                <a:cs typeface="Montserrat"/>
              </a:rPr>
              <a:t>). </a:t>
            </a:r>
          </a:p>
        </p:txBody>
      </p:sp>
      <p:sp>
        <p:nvSpPr>
          <p:cNvPr id="29" name="object 23">
            <a:extLst>
              <a:ext uri="{FF2B5EF4-FFF2-40B4-BE49-F238E27FC236}">
                <a16:creationId xmlns:a16="http://schemas.microsoft.com/office/drawing/2014/main" xmlns="" id="{0144A79A-5C2C-447F-8E91-467455E9A905}"/>
              </a:ext>
            </a:extLst>
          </p:cNvPr>
          <p:cNvSpPr txBox="1"/>
          <p:nvPr/>
        </p:nvSpPr>
        <p:spPr>
          <a:xfrm>
            <a:off x="475895" y="2348796"/>
            <a:ext cx="19288681" cy="113120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244600" algn="just">
              <a:lnSpc>
                <a:spcPct val="100800"/>
              </a:lnSpc>
              <a:spcBef>
                <a:spcPts val="95"/>
              </a:spcBef>
            </a:pPr>
            <a:r>
              <a:rPr lang="ru-RU" sz="3600" b="1" dirty="0">
                <a:solidFill>
                  <a:schemeClr val="tx1"/>
                </a:solidFill>
                <a:latin typeface="Montserrat"/>
                <a:cs typeface="Montserrat"/>
              </a:rPr>
              <a:t>Область функционирования системы: вся территория РФ и в частности </a:t>
            </a:r>
            <a:r>
              <a:rPr lang="ru-RU" sz="3600" b="1" dirty="0" smtClean="0">
                <a:solidFill>
                  <a:schemeClr val="tx1"/>
                </a:solidFill>
                <a:latin typeface="Montserrat"/>
                <a:cs typeface="Montserrat"/>
              </a:rPr>
              <a:t>Арктическая </a:t>
            </a:r>
            <a:r>
              <a:rPr lang="ru-RU" sz="3600" b="1" dirty="0">
                <a:solidFill>
                  <a:schemeClr val="tx1"/>
                </a:solidFill>
                <a:latin typeface="Montserrat"/>
                <a:cs typeface="Montserrat"/>
              </a:rPr>
              <a:t>зона.</a:t>
            </a:r>
          </a:p>
        </p:txBody>
      </p:sp>
      <p:pic>
        <p:nvPicPr>
          <p:cNvPr id="30" name="object 26">
            <a:extLst>
              <a:ext uri="{FF2B5EF4-FFF2-40B4-BE49-F238E27FC236}">
                <a16:creationId xmlns:a16="http://schemas.microsoft.com/office/drawing/2014/main" xmlns="" id="{040473D9-AC55-4BEF-9236-81EBC362A2D8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442449" y="5097746"/>
            <a:ext cx="10483014" cy="5575801"/>
          </a:xfrm>
          <a:prstGeom prst="rect">
            <a:avLst/>
          </a:prstGeom>
        </p:spPr>
      </p:pic>
      <p:sp>
        <p:nvSpPr>
          <p:cNvPr id="31" name="object 22">
            <a:extLst>
              <a:ext uri="{FF2B5EF4-FFF2-40B4-BE49-F238E27FC236}">
                <a16:creationId xmlns:a16="http://schemas.microsoft.com/office/drawing/2014/main" xmlns="" id="{E5B0F53A-2CEC-40B0-B178-6DA221FB4D9E}"/>
              </a:ext>
            </a:extLst>
          </p:cNvPr>
          <p:cNvSpPr txBox="1"/>
          <p:nvPr/>
        </p:nvSpPr>
        <p:spPr>
          <a:xfrm>
            <a:off x="14141386" y="4451878"/>
            <a:ext cx="5623191" cy="509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lang="ru-RU" sz="3200" b="1" spc="-10" dirty="0">
                <a:solidFill>
                  <a:srgbClr val="222D61"/>
                </a:solidFill>
                <a:latin typeface="Montserrat"/>
                <a:cs typeface="Montserrat"/>
              </a:rPr>
              <a:t>Арктическая зона РФ</a:t>
            </a:r>
            <a:endParaRPr sz="3200" dirty="0">
              <a:latin typeface="Montserrat"/>
              <a:cs typeface="Montserra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6BB3E72-95EA-4988-A3A8-FB49ADC765D3}"/>
              </a:ext>
            </a:extLst>
          </p:cNvPr>
          <p:cNvSpPr txBox="1"/>
          <p:nvPr/>
        </p:nvSpPr>
        <p:spPr>
          <a:xfrm>
            <a:off x="2736850" y="701675"/>
            <a:ext cx="12508484" cy="660088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pPr algn="ctr"/>
            <a:r>
              <a:rPr lang="ru-RU" sz="3300" dirty="0">
                <a:solidFill>
                  <a:schemeClr val="bg1"/>
                </a:solidFill>
                <a:latin typeface="Impact" panose="020B0806030902050204" pitchFamily="34" charset="0"/>
              </a:rPr>
              <a:t>ЦЕЛЬ ПРОЕКТА</a:t>
            </a:r>
            <a:endParaRPr lang="en-US" sz="33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FBF69B2-2827-4E33-98A4-3202ECEC345D}"/>
              </a:ext>
            </a:extLst>
          </p:cNvPr>
          <p:cNvSpPr txBox="1"/>
          <p:nvPr/>
        </p:nvSpPr>
        <p:spPr>
          <a:xfrm>
            <a:off x="603250" y="5218650"/>
            <a:ext cx="9829800" cy="5081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1244600" algn="just">
              <a:lnSpc>
                <a:spcPct val="100800"/>
              </a:lnSpc>
              <a:spcBef>
                <a:spcPts val="95"/>
              </a:spcBef>
            </a:pPr>
            <a:r>
              <a:rPr lang="ru-RU" sz="3200" dirty="0">
                <a:solidFill>
                  <a:schemeClr val="bg1"/>
                </a:solidFill>
                <a:latin typeface="Montserrat"/>
              </a:rPr>
              <a:t>Назначение системы:</a:t>
            </a:r>
          </a:p>
          <a:p>
            <a:pPr marL="355600" marR="1244600" indent="-342900" algn="just">
              <a:lnSpc>
                <a:spcPct val="100800"/>
              </a:lnSpc>
              <a:spcBef>
                <a:spcPts val="95"/>
              </a:spcBef>
              <a:buFont typeface="Wingdings" panose="05000000000000000000" pitchFamily="2" charset="2"/>
              <a:buChar char="q"/>
            </a:pPr>
            <a:r>
              <a:rPr lang="ru-RU" sz="3200" dirty="0">
                <a:solidFill>
                  <a:schemeClr val="bg1"/>
                </a:solidFill>
                <a:latin typeface="Montserrat"/>
              </a:rPr>
              <a:t>Получение измерительной информации от ДГС;</a:t>
            </a:r>
          </a:p>
          <a:p>
            <a:pPr marL="355600" marR="1244600" indent="-342900" algn="just">
              <a:lnSpc>
                <a:spcPct val="100800"/>
              </a:lnSpc>
              <a:spcBef>
                <a:spcPts val="95"/>
              </a:spcBef>
              <a:buFont typeface="Wingdings" panose="05000000000000000000" pitchFamily="2" charset="2"/>
              <a:buChar char="q"/>
            </a:pPr>
            <a:r>
              <a:rPr lang="ru-RU" sz="3200" dirty="0">
                <a:solidFill>
                  <a:schemeClr val="bg1"/>
                </a:solidFill>
                <a:latin typeface="Montserrat"/>
              </a:rPr>
              <a:t>Обработка измерений по сигналам ГЛОНАСС/ГНСС полученных от сети ДГС и вычисление параметров ионосферы;</a:t>
            </a:r>
          </a:p>
          <a:p>
            <a:pPr marL="355600" marR="1244600" indent="-342900" algn="just">
              <a:lnSpc>
                <a:spcPct val="100800"/>
              </a:lnSpc>
              <a:spcBef>
                <a:spcPts val="95"/>
              </a:spcBef>
              <a:buFont typeface="Wingdings" panose="05000000000000000000" pitchFamily="2" charset="2"/>
              <a:buChar char="q"/>
            </a:pPr>
            <a:r>
              <a:rPr lang="ru-RU" sz="3200" dirty="0">
                <a:solidFill>
                  <a:schemeClr val="bg1"/>
                </a:solidFill>
                <a:latin typeface="Montserrat"/>
              </a:rPr>
              <a:t>Моделирование параметров ионосферы в заданной области и передача результатов потребителям.</a:t>
            </a:r>
          </a:p>
        </p:txBody>
      </p:sp>
    </p:spTree>
    <p:extLst>
      <p:ext uri="{BB962C8B-B14F-4D97-AF65-F5344CB8AC3E}">
        <p14:creationId xmlns:p14="http://schemas.microsoft.com/office/powerpoint/2010/main" val="225408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9052" y="228580"/>
            <a:ext cx="12636242" cy="167396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0" y="92219"/>
            <a:ext cx="3444875" cy="2073910"/>
          </a:xfrm>
          <a:custGeom>
            <a:avLst/>
            <a:gdLst/>
            <a:ahLst/>
            <a:cxnLst/>
            <a:rect l="l" t="t" r="r" b="b"/>
            <a:pathLst>
              <a:path w="3444875" h="2073910">
                <a:moveTo>
                  <a:pt x="3444769" y="2073664"/>
                </a:moveTo>
                <a:lnTo>
                  <a:pt x="0" y="2073664"/>
                </a:lnTo>
              </a:path>
              <a:path w="3444875" h="2073910">
                <a:moveTo>
                  <a:pt x="0" y="0"/>
                </a:moveTo>
                <a:lnTo>
                  <a:pt x="2021043" y="0"/>
                </a:lnTo>
                <a:lnTo>
                  <a:pt x="3444769" y="2073664"/>
                </a:lnTo>
              </a:path>
            </a:pathLst>
          </a:custGeom>
          <a:ln w="4340">
            <a:solidFill>
              <a:srgbClr val="0F0F3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0" y="5"/>
            <a:ext cx="3444875" cy="2047239"/>
          </a:xfrm>
          <a:custGeom>
            <a:avLst/>
            <a:gdLst/>
            <a:ahLst/>
            <a:cxnLst/>
            <a:rect l="l" t="t" r="r" b="b"/>
            <a:pathLst>
              <a:path w="3444875" h="2047239">
                <a:moveTo>
                  <a:pt x="3444722" y="2046631"/>
                </a:moveTo>
                <a:lnTo>
                  <a:pt x="0" y="2046631"/>
                </a:lnTo>
              </a:path>
              <a:path w="3444875" h="2047239">
                <a:moveTo>
                  <a:pt x="2039556" y="0"/>
                </a:moveTo>
                <a:lnTo>
                  <a:pt x="3444722" y="2046631"/>
                </a:lnTo>
              </a:path>
            </a:pathLst>
          </a:custGeom>
          <a:ln w="4340">
            <a:solidFill>
              <a:srgbClr val="0F0F3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0" y="32573"/>
            <a:ext cx="3345815" cy="2073910"/>
          </a:xfrm>
          <a:custGeom>
            <a:avLst/>
            <a:gdLst/>
            <a:ahLst/>
            <a:cxnLst/>
            <a:rect l="l" t="t" r="r" b="b"/>
            <a:pathLst>
              <a:path w="3345815" h="2073910">
                <a:moveTo>
                  <a:pt x="1921627" y="0"/>
                </a:moveTo>
                <a:lnTo>
                  <a:pt x="0" y="0"/>
                </a:lnTo>
                <a:lnTo>
                  <a:pt x="0" y="2073664"/>
                </a:lnTo>
                <a:lnTo>
                  <a:pt x="3345358" y="2073664"/>
                </a:lnTo>
                <a:lnTo>
                  <a:pt x="1921627" y="0"/>
                </a:lnTo>
                <a:close/>
              </a:path>
            </a:pathLst>
          </a:custGeom>
          <a:solidFill>
            <a:srgbClr val="222D6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9337" y="982479"/>
            <a:ext cx="1832756" cy="443565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281724" y="1252474"/>
            <a:ext cx="610235" cy="15240"/>
          </a:xfrm>
          <a:custGeom>
            <a:avLst/>
            <a:gdLst/>
            <a:ahLst/>
            <a:cxnLst/>
            <a:rect l="l" t="t" r="r" b="b"/>
            <a:pathLst>
              <a:path w="610235" h="15240">
                <a:moveTo>
                  <a:pt x="609740" y="0"/>
                </a:moveTo>
                <a:lnTo>
                  <a:pt x="0" y="0"/>
                </a:lnTo>
                <a:lnTo>
                  <a:pt x="0" y="14648"/>
                </a:lnTo>
                <a:lnTo>
                  <a:pt x="609740" y="14648"/>
                </a:lnTo>
                <a:lnTo>
                  <a:pt x="6097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8543" y="1250344"/>
            <a:ext cx="8679" cy="19522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890920" y="1252474"/>
            <a:ext cx="3175" cy="15240"/>
          </a:xfrm>
          <a:custGeom>
            <a:avLst/>
            <a:gdLst/>
            <a:ahLst/>
            <a:cxnLst/>
            <a:rect l="l" t="t" r="r" b="b"/>
            <a:pathLst>
              <a:path w="3175" h="15240">
                <a:moveTo>
                  <a:pt x="2711" y="0"/>
                </a:moveTo>
                <a:lnTo>
                  <a:pt x="0" y="0"/>
                </a:lnTo>
                <a:lnTo>
                  <a:pt x="0" y="14648"/>
                </a:lnTo>
                <a:lnTo>
                  <a:pt x="2711" y="14648"/>
                </a:lnTo>
                <a:lnTo>
                  <a:pt x="27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97306" y="1250344"/>
            <a:ext cx="620587" cy="19522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1500116" y="1252474"/>
            <a:ext cx="612775" cy="15240"/>
          </a:xfrm>
          <a:custGeom>
            <a:avLst/>
            <a:gdLst/>
            <a:ahLst/>
            <a:cxnLst/>
            <a:rect l="l" t="t" r="r" b="b"/>
            <a:pathLst>
              <a:path w="612775" h="15240">
                <a:moveTo>
                  <a:pt x="612452" y="0"/>
                </a:moveTo>
                <a:lnTo>
                  <a:pt x="0" y="0"/>
                </a:lnTo>
                <a:lnTo>
                  <a:pt x="0" y="14648"/>
                </a:lnTo>
                <a:lnTo>
                  <a:pt x="612452" y="14648"/>
                </a:lnTo>
                <a:lnTo>
                  <a:pt x="6124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97317" y="1250344"/>
            <a:ext cx="8678" cy="19522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1500116" y="1252474"/>
            <a:ext cx="3810" cy="15240"/>
          </a:xfrm>
          <a:custGeom>
            <a:avLst/>
            <a:gdLst/>
            <a:ahLst/>
            <a:cxnLst/>
            <a:rect l="l" t="t" r="r" b="b"/>
            <a:pathLst>
              <a:path w="3809" h="15240">
                <a:moveTo>
                  <a:pt x="3256" y="0"/>
                </a:moveTo>
                <a:lnTo>
                  <a:pt x="0" y="0"/>
                </a:lnTo>
                <a:lnTo>
                  <a:pt x="0" y="14648"/>
                </a:lnTo>
                <a:lnTo>
                  <a:pt x="3256" y="14648"/>
                </a:lnTo>
                <a:lnTo>
                  <a:pt x="32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633450" y="1657365"/>
            <a:ext cx="5943600" cy="9385331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3633450" y="1619966"/>
            <a:ext cx="5943600" cy="185884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96265" marR="588010" algn="ctr">
              <a:lnSpc>
                <a:spcPct val="100499"/>
              </a:lnSpc>
              <a:spcBef>
                <a:spcPts val="95"/>
              </a:spcBef>
            </a:pPr>
            <a:r>
              <a:rPr lang="ru-RU" sz="2400" b="1" spc="-10" dirty="0">
                <a:solidFill>
                  <a:srgbClr val="FFFFFF"/>
                </a:solidFill>
                <a:latin typeface="Montserrat Medium"/>
                <a:cs typeface="Montserrat Medium"/>
              </a:rPr>
              <a:t>Результаты </a:t>
            </a:r>
            <a:r>
              <a:rPr lang="ru-RU" sz="2400" b="1" spc="-130" dirty="0">
                <a:solidFill>
                  <a:srgbClr val="FFFFFF"/>
                </a:solidFill>
                <a:latin typeface="Montserrat Medium"/>
                <a:cs typeface="Montserrat Medium"/>
              </a:rPr>
              <a:t>мониторинга </a:t>
            </a:r>
            <a:r>
              <a:rPr lang="ru-RU" sz="2400" b="1" spc="-10" dirty="0">
                <a:solidFill>
                  <a:srgbClr val="FFFFFF"/>
                </a:solidFill>
                <a:latin typeface="Montserrat Medium"/>
                <a:cs typeface="Montserrat Medium"/>
              </a:rPr>
              <a:t>полного электронного содержания ионосферы и индексов ионосферных сцинтилляций</a:t>
            </a:r>
            <a:endParaRPr sz="2400" b="1" dirty="0">
              <a:latin typeface="Montserrat Medium"/>
              <a:cs typeface="Montserrat Medium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88543" y="2462077"/>
            <a:ext cx="12076751" cy="795730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10"/>
              </a:spcBef>
            </a:pPr>
            <a:r>
              <a:rPr lang="ru-RU" sz="3200" b="1" dirty="0">
                <a:solidFill>
                  <a:schemeClr val="tx1"/>
                </a:solidFill>
                <a:latin typeface="Montserrat" panose="020B0604020202020204" charset="-52"/>
                <a:cs typeface="Montserrat Medium"/>
              </a:rPr>
              <a:t>Состав</a:t>
            </a:r>
            <a:r>
              <a:rPr lang="ru-RU" sz="3200" dirty="0">
                <a:solidFill>
                  <a:schemeClr val="tx1"/>
                </a:solidFill>
                <a:latin typeface="Montserrat" panose="020B0604020202020204" charset="-52"/>
                <a:cs typeface="Montserrat Medium"/>
              </a:rPr>
              <a:t> </a:t>
            </a:r>
            <a:r>
              <a:rPr lang="ru-RU" sz="3200" b="1" dirty="0">
                <a:solidFill>
                  <a:schemeClr val="tx1"/>
                </a:solidFill>
                <a:latin typeface="Montserrat" panose="020B0604020202020204" charset="-52"/>
                <a:cs typeface="Montserrat Medium"/>
              </a:rPr>
              <a:t>системы</a:t>
            </a:r>
            <a:r>
              <a:rPr lang="ru-RU" sz="3200" b="0" dirty="0">
                <a:solidFill>
                  <a:schemeClr val="tx1"/>
                </a:solidFill>
                <a:latin typeface="Montserrat" panose="020B0604020202020204" charset="-52"/>
                <a:cs typeface="Montserrat Medium"/>
              </a:rPr>
              <a:t> мониторинга параметров ионосферы по измерениям дифференциальных геодезических станций (ДГС):</a:t>
            </a:r>
          </a:p>
          <a:p>
            <a:pPr marL="355600" indent="-342900" algn="just">
              <a:lnSpc>
                <a:spcPct val="100000"/>
              </a:lnSpc>
              <a:spcBef>
                <a:spcPts val="110"/>
              </a:spcBef>
              <a:buFont typeface="Wingdings" panose="05000000000000000000" pitchFamily="2" charset="2"/>
              <a:buChar char="q"/>
            </a:pPr>
            <a:r>
              <a:rPr lang="ru-RU" sz="3200" dirty="0">
                <a:solidFill>
                  <a:schemeClr val="tx1"/>
                </a:solidFill>
                <a:latin typeface="Montserrat" panose="020B0604020202020204" charset="-52"/>
                <a:cs typeface="Montserrat Medium"/>
              </a:rPr>
              <a:t>Аппаратно-программный </a:t>
            </a:r>
            <a: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tserrat" panose="020B0604020202020204" charset="-52"/>
                <a:cs typeface="Montserrat Medium"/>
              </a:rPr>
              <a:t>комплекс сбора измерительной информации ДГС</a:t>
            </a:r>
            <a:r>
              <a:rPr lang="ru-RU" sz="3200" dirty="0">
                <a:solidFill>
                  <a:schemeClr val="tx1"/>
                </a:solidFill>
                <a:latin typeface="Montserrat" panose="020B0604020202020204" charset="-52"/>
                <a:cs typeface="Montserrat Medium"/>
              </a:rPr>
              <a:t>;</a:t>
            </a:r>
          </a:p>
          <a:p>
            <a:pPr marL="355600" indent="-342900" algn="just">
              <a:lnSpc>
                <a:spcPct val="100000"/>
              </a:lnSpc>
              <a:spcBef>
                <a:spcPts val="110"/>
              </a:spcBef>
              <a:buFont typeface="Wingdings" panose="05000000000000000000" pitchFamily="2" charset="2"/>
              <a:buChar char="q"/>
            </a:pPr>
            <a:r>
              <a:rPr lang="ru-RU" sz="3200" dirty="0">
                <a:solidFill>
                  <a:schemeClr val="tx1"/>
                </a:solidFill>
                <a:latin typeface="Montserrat" panose="020B0604020202020204" charset="-52"/>
                <a:cs typeface="Montserrat Medium"/>
              </a:rPr>
              <a:t>Аппаратно-программный </a:t>
            </a:r>
            <a:r>
              <a:rPr lang="ru-RU" sz="3200" b="1" dirty="0">
                <a:solidFill>
                  <a:schemeClr val="tx1"/>
                </a:solidFill>
                <a:latin typeface="Montserrat" panose="020B0604020202020204" charset="-52"/>
                <a:cs typeface="Montserrat Medium"/>
              </a:rPr>
              <a:t>комплекс моделирования параметров ионосферы по измерения ГЛОНАСС/ГНСС включающий средства для высокопроизводительных вычислений;</a:t>
            </a:r>
          </a:p>
          <a:p>
            <a:pPr marL="355600" indent="-342900" algn="just">
              <a:lnSpc>
                <a:spcPct val="100000"/>
              </a:lnSpc>
              <a:spcBef>
                <a:spcPts val="110"/>
              </a:spcBef>
              <a:buFont typeface="Wingdings" panose="05000000000000000000" pitchFamily="2" charset="2"/>
              <a:buChar char="q"/>
            </a:pPr>
            <a:r>
              <a:rPr lang="ru-RU" sz="3200" dirty="0">
                <a:solidFill>
                  <a:schemeClr val="tx1"/>
                </a:solidFill>
                <a:latin typeface="Montserrat" panose="020B0604020202020204" charset="-52"/>
                <a:cs typeface="Montserrat Medium"/>
              </a:rPr>
              <a:t>Аппаратно-программный </a:t>
            </a:r>
            <a:r>
              <a:rPr lang="ru-RU" sz="3200" b="1" dirty="0">
                <a:solidFill>
                  <a:schemeClr val="tx1"/>
                </a:solidFill>
                <a:latin typeface="Montserrat" panose="020B0604020202020204" charset="-52"/>
                <a:cs typeface="Montserrat Medium"/>
              </a:rPr>
              <a:t>комплекс краткосрочного прогнозирования параметров ионосферы основанный на применении технологии машинного обучения;</a:t>
            </a:r>
          </a:p>
          <a:p>
            <a:pPr marL="355600" indent="-342900" algn="just">
              <a:lnSpc>
                <a:spcPct val="100000"/>
              </a:lnSpc>
              <a:spcBef>
                <a:spcPts val="110"/>
              </a:spcBef>
              <a:buFont typeface="Wingdings" panose="05000000000000000000" pitchFamily="2" charset="2"/>
              <a:buChar char="q"/>
            </a:pPr>
            <a:r>
              <a:rPr lang="ru-RU" sz="3200" b="1" dirty="0">
                <a:solidFill>
                  <a:schemeClr val="tx1"/>
                </a:solidFill>
                <a:latin typeface="Montserrat" panose="020B0604020202020204" charset="-52"/>
                <a:cs typeface="Montserrat Medium"/>
              </a:rPr>
              <a:t>Сервис публикации результатов и предоставления данных конечным потребителям.</a:t>
            </a:r>
          </a:p>
          <a:p>
            <a:pPr marL="355600" indent="-342900" algn="just">
              <a:lnSpc>
                <a:spcPct val="100000"/>
              </a:lnSpc>
              <a:spcBef>
                <a:spcPts val="110"/>
              </a:spcBef>
              <a:buFont typeface="Wingdings" panose="05000000000000000000" pitchFamily="2" charset="2"/>
              <a:buChar char="q"/>
            </a:pPr>
            <a:endParaRPr lang="ru-RU" sz="3200" dirty="0" smtClean="0">
              <a:solidFill>
                <a:schemeClr val="tx1"/>
              </a:solidFill>
              <a:latin typeface="Montserrat" panose="020B0604020202020204" charset="-52"/>
              <a:cs typeface="Montserrat Medium"/>
            </a:endParaRPr>
          </a:p>
        </p:txBody>
      </p:sp>
      <p:pic>
        <p:nvPicPr>
          <p:cNvPr id="22" name="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785850" y="3521075"/>
            <a:ext cx="5638800" cy="3470516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3785850" y="7079010"/>
            <a:ext cx="5638799" cy="375781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6BB3E72-95EA-4988-A3A8-FB49ADC765D3}"/>
              </a:ext>
            </a:extLst>
          </p:cNvPr>
          <p:cNvSpPr txBox="1"/>
          <p:nvPr/>
        </p:nvSpPr>
        <p:spPr>
          <a:xfrm>
            <a:off x="3117850" y="701675"/>
            <a:ext cx="8839200" cy="660088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pPr algn="ctr"/>
            <a:r>
              <a:rPr lang="ru-RU" sz="3300" dirty="0">
                <a:solidFill>
                  <a:schemeClr val="bg1"/>
                </a:solidFill>
                <a:latin typeface="Impact" panose="020B0806030902050204" pitchFamily="34" charset="0"/>
              </a:rPr>
              <a:t>СОСТАВ СИСТЕМЫ</a:t>
            </a:r>
            <a:endParaRPr lang="en-US" sz="33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41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xmlns="" id="{C6264493-DAAE-4C6D-83C3-C3CE668E2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6136" y="220295"/>
            <a:ext cx="5372100" cy="526732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224ADB4D-1FC2-412C-8408-550DEB36D88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8160" y="2181121"/>
            <a:ext cx="5561509" cy="5428742"/>
          </a:xfrm>
          <a:prstGeom prst="rect">
            <a:avLst/>
          </a:prstGeom>
        </p:spPr>
      </p:pic>
      <p:pic>
        <p:nvPicPr>
          <p:cNvPr id="6" name="object 2">
            <a:extLst>
              <a:ext uri="{FF2B5EF4-FFF2-40B4-BE49-F238E27FC236}">
                <a16:creationId xmlns:a16="http://schemas.microsoft.com/office/drawing/2014/main" xmlns="" id="{D658B48E-1B17-4B18-8980-37B782CC823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9256" y="208156"/>
            <a:ext cx="15655788" cy="1673969"/>
          </a:xfrm>
          <a:prstGeom prst="rect">
            <a:avLst/>
          </a:prstGeom>
        </p:spPr>
      </p:pic>
      <p:grpSp>
        <p:nvGrpSpPr>
          <p:cNvPr id="4" name="object 3">
            <a:extLst>
              <a:ext uri="{FF2B5EF4-FFF2-40B4-BE49-F238E27FC236}">
                <a16:creationId xmlns:a16="http://schemas.microsoft.com/office/drawing/2014/main" xmlns="" id="{7ED34528-78A3-4BA9-8935-E2F3A448A733}"/>
              </a:ext>
            </a:extLst>
          </p:cNvPr>
          <p:cNvGrpSpPr/>
          <p:nvPr/>
        </p:nvGrpSpPr>
        <p:grpSpPr>
          <a:xfrm>
            <a:off x="18034" y="-22588"/>
            <a:ext cx="3449320" cy="2170430"/>
            <a:chOff x="-2170" y="-2164"/>
            <a:chExt cx="3449320" cy="2170430"/>
          </a:xfrm>
        </p:grpSpPr>
        <p:sp>
          <p:nvSpPr>
            <p:cNvPr id="10" name="object 4">
              <a:extLst>
                <a:ext uri="{FF2B5EF4-FFF2-40B4-BE49-F238E27FC236}">
                  <a16:creationId xmlns:a16="http://schemas.microsoft.com/office/drawing/2014/main" xmlns="" id="{B94B6036-59D5-4480-9F48-121DBCEA5BBE}"/>
                </a:ext>
              </a:extLst>
            </p:cNvPr>
            <p:cNvSpPr/>
            <p:nvPr/>
          </p:nvSpPr>
          <p:spPr>
            <a:xfrm>
              <a:off x="0" y="92219"/>
              <a:ext cx="3444875" cy="2073910"/>
            </a:xfrm>
            <a:custGeom>
              <a:avLst/>
              <a:gdLst/>
              <a:ahLst/>
              <a:cxnLst/>
              <a:rect l="l" t="t" r="r" b="b"/>
              <a:pathLst>
                <a:path w="3444875" h="2073910">
                  <a:moveTo>
                    <a:pt x="3444769" y="2073664"/>
                  </a:moveTo>
                  <a:lnTo>
                    <a:pt x="0" y="2073664"/>
                  </a:lnTo>
                </a:path>
                <a:path w="3444875" h="2073910">
                  <a:moveTo>
                    <a:pt x="0" y="0"/>
                  </a:moveTo>
                  <a:lnTo>
                    <a:pt x="2021043" y="0"/>
                  </a:lnTo>
                  <a:lnTo>
                    <a:pt x="3444769" y="2073664"/>
                  </a:lnTo>
                </a:path>
              </a:pathLst>
            </a:custGeom>
            <a:ln w="4340">
              <a:solidFill>
                <a:srgbClr val="0F0F38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xmlns="" id="{07B5FC49-76A4-4EB9-AE03-0992D3B7DD4A}"/>
                </a:ext>
              </a:extLst>
            </p:cNvPr>
            <p:cNvSpPr/>
            <p:nvPr/>
          </p:nvSpPr>
          <p:spPr>
            <a:xfrm>
              <a:off x="0" y="5"/>
              <a:ext cx="3444875" cy="2047239"/>
            </a:xfrm>
            <a:custGeom>
              <a:avLst/>
              <a:gdLst/>
              <a:ahLst/>
              <a:cxnLst/>
              <a:rect l="l" t="t" r="r" b="b"/>
              <a:pathLst>
                <a:path w="3444875" h="2047239">
                  <a:moveTo>
                    <a:pt x="3444722" y="2046631"/>
                  </a:moveTo>
                  <a:lnTo>
                    <a:pt x="0" y="2046631"/>
                  </a:lnTo>
                </a:path>
                <a:path w="3444875" h="2047239">
                  <a:moveTo>
                    <a:pt x="2039556" y="0"/>
                  </a:moveTo>
                  <a:lnTo>
                    <a:pt x="3444722" y="2046631"/>
                  </a:lnTo>
                </a:path>
              </a:pathLst>
            </a:custGeom>
            <a:ln w="4340">
              <a:solidFill>
                <a:srgbClr val="0F0F38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xmlns="" id="{6735AFF2-8BC7-4969-A107-751D27384C95}"/>
                </a:ext>
              </a:extLst>
            </p:cNvPr>
            <p:cNvSpPr/>
            <p:nvPr/>
          </p:nvSpPr>
          <p:spPr>
            <a:xfrm>
              <a:off x="0" y="32573"/>
              <a:ext cx="3345815" cy="2073910"/>
            </a:xfrm>
            <a:custGeom>
              <a:avLst/>
              <a:gdLst/>
              <a:ahLst/>
              <a:cxnLst/>
              <a:rect l="l" t="t" r="r" b="b"/>
              <a:pathLst>
                <a:path w="3345815" h="2073910">
                  <a:moveTo>
                    <a:pt x="1921627" y="0"/>
                  </a:moveTo>
                  <a:lnTo>
                    <a:pt x="0" y="0"/>
                  </a:lnTo>
                  <a:lnTo>
                    <a:pt x="0" y="2073664"/>
                  </a:lnTo>
                  <a:lnTo>
                    <a:pt x="3345358" y="2073664"/>
                  </a:lnTo>
                  <a:lnTo>
                    <a:pt x="1921627" y="0"/>
                  </a:lnTo>
                  <a:close/>
                </a:path>
              </a:pathLst>
            </a:custGeom>
            <a:solidFill>
              <a:srgbClr val="222D6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3" name="object 7">
              <a:extLst>
                <a:ext uri="{FF2B5EF4-FFF2-40B4-BE49-F238E27FC236}">
                  <a16:creationId xmlns:a16="http://schemas.microsoft.com/office/drawing/2014/main" xmlns="" id="{DC0E39AB-C162-46CA-903B-50C24097543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9337" y="982479"/>
              <a:ext cx="1832756" cy="443565"/>
            </a:xfrm>
            <a:prstGeom prst="rect">
              <a:avLst/>
            </a:prstGeom>
          </p:spPr>
        </p:pic>
        <p:sp>
          <p:nvSpPr>
            <p:cNvPr id="14" name="object 8">
              <a:extLst>
                <a:ext uri="{FF2B5EF4-FFF2-40B4-BE49-F238E27FC236}">
                  <a16:creationId xmlns:a16="http://schemas.microsoft.com/office/drawing/2014/main" xmlns="" id="{779AE315-5C68-442C-B7C9-E146937E4CBB}"/>
                </a:ext>
              </a:extLst>
            </p:cNvPr>
            <p:cNvSpPr/>
            <p:nvPr/>
          </p:nvSpPr>
          <p:spPr>
            <a:xfrm>
              <a:off x="281724" y="1252475"/>
              <a:ext cx="610235" cy="15240"/>
            </a:xfrm>
            <a:custGeom>
              <a:avLst/>
              <a:gdLst/>
              <a:ahLst/>
              <a:cxnLst/>
              <a:rect l="l" t="t" r="r" b="b"/>
              <a:pathLst>
                <a:path w="610235" h="15240">
                  <a:moveTo>
                    <a:pt x="609740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609740" y="14648"/>
                  </a:lnTo>
                  <a:lnTo>
                    <a:pt x="6097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5" name="object 9">
              <a:extLst>
                <a:ext uri="{FF2B5EF4-FFF2-40B4-BE49-F238E27FC236}">
                  <a16:creationId xmlns:a16="http://schemas.microsoft.com/office/drawing/2014/main" xmlns="" id="{8F778107-04B9-4607-8AB0-AFA9F5EBEC37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8543" y="1250344"/>
              <a:ext cx="8679" cy="19522"/>
            </a:xfrm>
            <a:prstGeom prst="rect">
              <a:avLst/>
            </a:prstGeom>
          </p:spPr>
        </p:pic>
        <p:sp>
          <p:nvSpPr>
            <p:cNvPr id="16" name="object 10">
              <a:extLst>
                <a:ext uri="{FF2B5EF4-FFF2-40B4-BE49-F238E27FC236}">
                  <a16:creationId xmlns:a16="http://schemas.microsoft.com/office/drawing/2014/main" xmlns="" id="{91263A42-E666-4543-B353-E42CB41F56FE}"/>
                </a:ext>
              </a:extLst>
            </p:cNvPr>
            <p:cNvSpPr/>
            <p:nvPr/>
          </p:nvSpPr>
          <p:spPr>
            <a:xfrm>
              <a:off x="890920" y="1252475"/>
              <a:ext cx="3175" cy="15240"/>
            </a:xfrm>
            <a:custGeom>
              <a:avLst/>
              <a:gdLst/>
              <a:ahLst/>
              <a:cxnLst/>
              <a:rect l="l" t="t" r="r" b="b"/>
              <a:pathLst>
                <a:path w="3175" h="15240">
                  <a:moveTo>
                    <a:pt x="2711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2711" y="14648"/>
                  </a:lnTo>
                  <a:lnTo>
                    <a:pt x="27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7" name="object 11">
              <a:extLst>
                <a:ext uri="{FF2B5EF4-FFF2-40B4-BE49-F238E27FC236}">
                  <a16:creationId xmlns:a16="http://schemas.microsoft.com/office/drawing/2014/main" xmlns="" id="{7098C52E-0914-4B55-8658-8FEB31E705AA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97306" y="1250344"/>
              <a:ext cx="620587" cy="19522"/>
            </a:xfrm>
            <a:prstGeom prst="rect">
              <a:avLst/>
            </a:prstGeom>
          </p:spPr>
        </p:pic>
        <p:sp>
          <p:nvSpPr>
            <p:cNvPr id="18" name="object 12">
              <a:extLst>
                <a:ext uri="{FF2B5EF4-FFF2-40B4-BE49-F238E27FC236}">
                  <a16:creationId xmlns:a16="http://schemas.microsoft.com/office/drawing/2014/main" xmlns="" id="{07A4F27F-02BC-4F1C-AB6E-604FDDCB37AE}"/>
                </a:ext>
              </a:extLst>
            </p:cNvPr>
            <p:cNvSpPr/>
            <p:nvPr/>
          </p:nvSpPr>
          <p:spPr>
            <a:xfrm>
              <a:off x="1500116" y="1252475"/>
              <a:ext cx="612775" cy="15240"/>
            </a:xfrm>
            <a:custGeom>
              <a:avLst/>
              <a:gdLst/>
              <a:ahLst/>
              <a:cxnLst/>
              <a:rect l="l" t="t" r="r" b="b"/>
              <a:pathLst>
                <a:path w="612775" h="15240">
                  <a:moveTo>
                    <a:pt x="612452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612452" y="14648"/>
                  </a:lnTo>
                  <a:lnTo>
                    <a:pt x="6124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9" name="object 13">
              <a:extLst>
                <a:ext uri="{FF2B5EF4-FFF2-40B4-BE49-F238E27FC236}">
                  <a16:creationId xmlns:a16="http://schemas.microsoft.com/office/drawing/2014/main" xmlns="" id="{C3938FBD-0B9E-4B79-AE1F-6670244D3908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97317" y="1250344"/>
              <a:ext cx="8678" cy="19522"/>
            </a:xfrm>
            <a:prstGeom prst="rect">
              <a:avLst/>
            </a:prstGeom>
          </p:spPr>
        </p:pic>
        <p:sp>
          <p:nvSpPr>
            <p:cNvPr id="20" name="object 14">
              <a:extLst>
                <a:ext uri="{FF2B5EF4-FFF2-40B4-BE49-F238E27FC236}">
                  <a16:creationId xmlns:a16="http://schemas.microsoft.com/office/drawing/2014/main" xmlns="" id="{075B551D-3EAF-4B8C-8AD5-264A4D50C9E6}"/>
                </a:ext>
              </a:extLst>
            </p:cNvPr>
            <p:cNvSpPr/>
            <p:nvPr/>
          </p:nvSpPr>
          <p:spPr>
            <a:xfrm>
              <a:off x="1500116" y="1252475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3256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3256" y="14648"/>
                  </a:lnTo>
                  <a:lnTo>
                    <a:pt x="32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6BB3E72-95EA-4988-A3A8-FB49ADC765D3}"/>
              </a:ext>
            </a:extLst>
          </p:cNvPr>
          <p:cNvSpPr txBox="1"/>
          <p:nvPr/>
        </p:nvSpPr>
        <p:spPr>
          <a:xfrm>
            <a:off x="2736850" y="701675"/>
            <a:ext cx="12508484" cy="1167919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pPr algn="ctr"/>
            <a:r>
              <a:rPr lang="ru-RU" sz="3300" dirty="0">
                <a:solidFill>
                  <a:schemeClr val="bg1"/>
                </a:solidFill>
                <a:latin typeface="Impact" panose="020B0806030902050204" pitchFamily="34" charset="0"/>
              </a:rPr>
              <a:t>СИСТЕМА ГЕОГЕЛИОФИЗИЧЕСКОГО  ОБЕСПЕЧЕНИЯ </a:t>
            </a:r>
            <a:r>
              <a:rPr lang="en-US" sz="3300" dirty="0">
                <a:solidFill>
                  <a:schemeClr val="bg1"/>
                </a:solidFill>
                <a:latin typeface="Impact" panose="020B0806030902050204" pitchFamily="34" charset="0"/>
              </a:rPr>
              <a:t> B </a:t>
            </a:r>
            <a:r>
              <a:rPr lang="ru-RU" sz="3300" dirty="0">
                <a:solidFill>
                  <a:schemeClr val="bg1"/>
                </a:solidFill>
                <a:latin typeface="Impact" panose="020B0806030902050204" pitchFamily="34" charset="0"/>
              </a:rPr>
              <a:t>ВЫСОКОТОЧНОЙ НАВИГАЦИИ В АРКТИЧЕСКОМ РЕГИОНЕ</a:t>
            </a:r>
            <a:endParaRPr lang="en-US" sz="33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BACC70BC-3DD1-4494-89D6-89A62DAF3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216" y="3718507"/>
            <a:ext cx="4917241" cy="500372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DC504C2-99F0-40C1-BA25-F5DE083D0C7C}"/>
              </a:ext>
            </a:extLst>
          </p:cNvPr>
          <p:cNvSpPr/>
          <p:nvPr/>
        </p:nvSpPr>
        <p:spPr>
          <a:xfrm>
            <a:off x="5022850" y="2901216"/>
            <a:ext cx="3886200" cy="2638264"/>
          </a:xfrm>
          <a:prstGeom prst="rect">
            <a:avLst/>
          </a:prstGeom>
          <a:solidFill>
            <a:srgbClr val="0476BA"/>
          </a:solidFill>
          <a:ln>
            <a:noFill/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4000" b="1" dirty="0">
                <a:latin typeface="Constantia" panose="02030602050306030303" pitchFamily="18" charset="0"/>
              </a:rPr>
              <a:t>СТАНЦИИ </a:t>
            </a:r>
          </a:p>
          <a:p>
            <a:pPr algn="l"/>
            <a:r>
              <a:rPr lang="ru-RU" sz="4000" b="1" dirty="0">
                <a:latin typeface="Constantia" panose="02030602050306030303" pitchFamily="18" charset="0"/>
              </a:rPr>
              <a:t>- ФАГС</a:t>
            </a:r>
          </a:p>
          <a:p>
            <a:pPr algn="l"/>
            <a:r>
              <a:rPr lang="ru-RU" sz="4000" b="1" dirty="0">
                <a:latin typeface="Constantia" panose="02030602050306030303" pitchFamily="18" charset="0"/>
              </a:rPr>
              <a:t>- ФСГС </a:t>
            </a:r>
          </a:p>
          <a:p>
            <a:pPr algn="l"/>
            <a:r>
              <a:rPr lang="ru-RU" sz="4000" b="1" dirty="0">
                <a:latin typeface="Constantia" panose="02030602050306030303" pitchFamily="18" charset="0"/>
              </a:rPr>
              <a:t>- СДГС</a:t>
            </a:r>
          </a:p>
        </p:txBody>
      </p: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xmlns="" id="{5443A390-0D4F-43AB-9859-9ED7FA7941B7}"/>
              </a:ext>
            </a:extLst>
          </p:cNvPr>
          <p:cNvSpPr/>
          <p:nvPr/>
        </p:nvSpPr>
        <p:spPr>
          <a:xfrm>
            <a:off x="8262621" y="3572648"/>
            <a:ext cx="1524000" cy="1295400"/>
          </a:xfrm>
          <a:prstGeom prst="rightArrow">
            <a:avLst/>
          </a:prstGeom>
          <a:solidFill>
            <a:srgbClr val="222D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DEE52CA3-1313-4F1E-8465-4E152D1FDE58}"/>
              </a:ext>
            </a:extLst>
          </p:cNvPr>
          <p:cNvSpPr/>
          <p:nvPr/>
        </p:nvSpPr>
        <p:spPr>
          <a:xfrm>
            <a:off x="9711513" y="2864954"/>
            <a:ext cx="4612920" cy="2638264"/>
          </a:xfrm>
          <a:prstGeom prst="rect">
            <a:avLst/>
          </a:prstGeom>
          <a:solidFill>
            <a:srgbClr val="119AAD"/>
          </a:solidFill>
          <a:ln>
            <a:noFill/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Constantia" panose="02030602050306030303" pitchFamily="18" charset="0"/>
              </a:rPr>
              <a:t>ИЗМЕРИТЕЛЬНАЯ ИНФОРМАЦИЯ</a:t>
            </a:r>
          </a:p>
        </p:txBody>
      </p:sp>
      <p:sp>
        <p:nvSpPr>
          <p:cNvPr id="24" name="Стрелка: вправо 23">
            <a:extLst>
              <a:ext uri="{FF2B5EF4-FFF2-40B4-BE49-F238E27FC236}">
                <a16:creationId xmlns:a16="http://schemas.microsoft.com/office/drawing/2014/main" xmlns="" id="{025BBBD2-2348-4F4B-A90D-0DAC7457A096}"/>
              </a:ext>
            </a:extLst>
          </p:cNvPr>
          <p:cNvSpPr/>
          <p:nvPr/>
        </p:nvSpPr>
        <p:spPr>
          <a:xfrm>
            <a:off x="14101012" y="3572648"/>
            <a:ext cx="1524000" cy="1295400"/>
          </a:xfrm>
          <a:prstGeom prst="rightArrow">
            <a:avLst/>
          </a:prstGeom>
          <a:solidFill>
            <a:srgbClr val="222D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9046C8BE-2CCE-4CC3-B867-F234132CB498}"/>
              </a:ext>
            </a:extLst>
          </p:cNvPr>
          <p:cNvSpPr/>
          <p:nvPr/>
        </p:nvSpPr>
        <p:spPr>
          <a:xfrm>
            <a:off x="15625012" y="2862347"/>
            <a:ext cx="3962400" cy="2638264"/>
          </a:xfrm>
          <a:prstGeom prst="rect">
            <a:avLst/>
          </a:prstGeom>
          <a:solidFill>
            <a:srgbClr val="0476BA"/>
          </a:solidFill>
          <a:ln>
            <a:noFill/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latin typeface="Constantia" panose="02030602050306030303" pitchFamily="18" charset="0"/>
              </a:rPr>
              <a:t>ВЫЧИСЛИТЕЛЬ-НЫЙ ЦЕНТР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11FF7079-C203-4474-BD67-A9946D1C5DD7}"/>
              </a:ext>
            </a:extLst>
          </p:cNvPr>
          <p:cNvSpPr/>
          <p:nvPr/>
        </p:nvSpPr>
        <p:spPr>
          <a:xfrm>
            <a:off x="12500812" y="6730970"/>
            <a:ext cx="7086600" cy="3990875"/>
          </a:xfrm>
          <a:prstGeom prst="rect">
            <a:avLst/>
          </a:prstGeom>
          <a:solidFill>
            <a:srgbClr val="119AAD"/>
          </a:solidFill>
          <a:ln>
            <a:noFill/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Constantia" panose="02030602050306030303" pitchFamily="18" charset="0"/>
              </a:rPr>
              <a:t>КОНТРОЛЬНО-КОРРЕКТИРУЮЩАЯ ИНФОРМАЦИЯ:</a:t>
            </a:r>
          </a:p>
          <a:p>
            <a:pPr algn="ctr"/>
            <a:r>
              <a:rPr lang="ru-RU" sz="2800" b="1" dirty="0">
                <a:latin typeface="Constantia" panose="02030602050306030303" pitchFamily="18" charset="0"/>
              </a:rPr>
              <a:t>- ТОЧНЫЕ ОРБИТЫ ГЛОНАСС/ГНСС;</a:t>
            </a:r>
          </a:p>
          <a:p>
            <a:pPr algn="ctr"/>
            <a:r>
              <a:rPr lang="ru-RU" sz="2800" b="1" dirty="0">
                <a:latin typeface="Constantia" panose="02030602050306030303" pitchFamily="18" charset="0"/>
              </a:rPr>
              <a:t>- ПОПРАВКИ ЧАСОВ ГЛОНАСС/ГНСС;</a:t>
            </a:r>
          </a:p>
          <a:p>
            <a:pPr algn="ctr"/>
            <a:r>
              <a:rPr lang="ru-RU" sz="2800" b="1" dirty="0">
                <a:latin typeface="Constantia" panose="02030602050306030303" pitchFamily="18" charset="0"/>
              </a:rPr>
              <a:t>- МОДЕЛЬ ИОНОСФЕРЫ;</a:t>
            </a:r>
          </a:p>
          <a:p>
            <a:pPr algn="ctr"/>
            <a:r>
              <a:rPr lang="ru-RU" sz="2800" b="1" dirty="0">
                <a:latin typeface="Constantia" panose="02030602050306030303" pitchFamily="18" charset="0"/>
              </a:rPr>
              <a:t>- ДАННЫЕ О ЦЕЛОСТНОСТИ;</a:t>
            </a:r>
          </a:p>
          <a:p>
            <a:pPr algn="ctr"/>
            <a:r>
              <a:rPr lang="ru-RU" sz="2800" b="1" dirty="0">
                <a:latin typeface="Constantia" panose="02030602050306030303" pitchFamily="18" charset="0"/>
              </a:rPr>
              <a:t>- МОДЕЛЬ СЦИНТИЛЛЯЦИОННОЙ АКТИВНОСТИ;</a:t>
            </a:r>
          </a:p>
        </p:txBody>
      </p:sp>
      <p:sp>
        <p:nvSpPr>
          <p:cNvPr id="28" name="Стрелка: вправо 27">
            <a:extLst>
              <a:ext uri="{FF2B5EF4-FFF2-40B4-BE49-F238E27FC236}">
                <a16:creationId xmlns:a16="http://schemas.microsoft.com/office/drawing/2014/main" xmlns="" id="{5BEB4669-9DAE-41F7-A9CB-1A9399E2D44A}"/>
              </a:ext>
            </a:extLst>
          </p:cNvPr>
          <p:cNvSpPr/>
          <p:nvPr/>
        </p:nvSpPr>
        <p:spPr>
          <a:xfrm rot="5400000">
            <a:off x="16989963" y="5468091"/>
            <a:ext cx="982511" cy="1295400"/>
          </a:xfrm>
          <a:prstGeom prst="rightArrow">
            <a:avLst/>
          </a:prstGeom>
          <a:solidFill>
            <a:srgbClr val="222D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C07B1485-7D47-44DC-9B94-8CD31DA894B5}"/>
              </a:ext>
            </a:extLst>
          </p:cNvPr>
          <p:cNvSpPr/>
          <p:nvPr/>
        </p:nvSpPr>
        <p:spPr>
          <a:xfrm>
            <a:off x="7766050" y="7403097"/>
            <a:ext cx="3355390" cy="2638264"/>
          </a:xfrm>
          <a:prstGeom prst="rect">
            <a:avLst/>
          </a:prstGeom>
          <a:solidFill>
            <a:srgbClr val="0476BA"/>
          </a:solidFill>
          <a:ln>
            <a:noFill/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Constantia" panose="02030602050306030303" pitchFamily="18" charset="0"/>
              </a:rPr>
              <a:t>ПОТРЕБИТЕЛИ</a:t>
            </a:r>
          </a:p>
        </p:txBody>
      </p:sp>
      <p:sp>
        <p:nvSpPr>
          <p:cNvPr id="30" name="Стрелка: вправо 29">
            <a:extLst>
              <a:ext uri="{FF2B5EF4-FFF2-40B4-BE49-F238E27FC236}">
                <a16:creationId xmlns:a16="http://schemas.microsoft.com/office/drawing/2014/main" xmlns="" id="{E520BF7E-D432-44C9-8757-366555F3135C}"/>
              </a:ext>
            </a:extLst>
          </p:cNvPr>
          <p:cNvSpPr/>
          <p:nvPr/>
        </p:nvSpPr>
        <p:spPr>
          <a:xfrm rot="10800000">
            <a:off x="11271376" y="8074529"/>
            <a:ext cx="1077162" cy="1295400"/>
          </a:xfrm>
          <a:prstGeom prst="rightArrow">
            <a:avLst/>
          </a:prstGeom>
          <a:solidFill>
            <a:srgbClr val="222D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5AD98BEA-9370-4875-93EF-A7D6FC7A96F6}"/>
              </a:ext>
            </a:extLst>
          </p:cNvPr>
          <p:cNvSpPr/>
          <p:nvPr/>
        </p:nvSpPr>
        <p:spPr>
          <a:xfrm>
            <a:off x="516689" y="6730969"/>
            <a:ext cx="5867398" cy="3990875"/>
          </a:xfrm>
          <a:prstGeom prst="rect">
            <a:avLst/>
          </a:prstGeom>
          <a:solidFill>
            <a:srgbClr val="119AAD"/>
          </a:solidFill>
          <a:ln>
            <a:noFill/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Constantia" panose="02030602050306030303" pitchFamily="18" charset="0"/>
              </a:rPr>
              <a:t>- ТОЧНОЕ И НАДЁЖНОЕ ПОЗИЦИОНИРОВАНИЕ;</a:t>
            </a:r>
          </a:p>
          <a:p>
            <a:pPr algn="ctr"/>
            <a:r>
              <a:rPr lang="ru-RU" sz="3200" b="1" dirty="0">
                <a:latin typeface="Constantia" panose="02030602050306030303" pitchFamily="18" charset="0"/>
              </a:rPr>
              <a:t>- ГЕОГЕЛИОФИЗИЧЕСКОЕ ОБЕСПЕЧЕНИЕ НАВИГАЦИИ, ГЕОЛОКАЦИИ И РАДИОСВЯЗИ</a:t>
            </a:r>
          </a:p>
        </p:txBody>
      </p:sp>
      <p:sp>
        <p:nvSpPr>
          <p:cNvPr id="33" name="Стрелка: вправо 32">
            <a:extLst>
              <a:ext uri="{FF2B5EF4-FFF2-40B4-BE49-F238E27FC236}">
                <a16:creationId xmlns:a16="http://schemas.microsoft.com/office/drawing/2014/main" xmlns="" id="{BA2244B1-0EE2-47B8-AB27-A58955CF53B0}"/>
              </a:ext>
            </a:extLst>
          </p:cNvPr>
          <p:cNvSpPr/>
          <p:nvPr/>
        </p:nvSpPr>
        <p:spPr>
          <a:xfrm rot="10800000">
            <a:off x="6536488" y="7935737"/>
            <a:ext cx="1077162" cy="1295400"/>
          </a:xfrm>
          <a:prstGeom prst="rightArrow">
            <a:avLst/>
          </a:prstGeom>
          <a:solidFill>
            <a:srgbClr val="222D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02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ject 4">
            <a:extLst>
              <a:ext uri="{FF2B5EF4-FFF2-40B4-BE49-F238E27FC236}">
                <a16:creationId xmlns:a16="http://schemas.microsoft.com/office/drawing/2014/main" xmlns="" id="{868C80D3-0F72-4EAF-93F8-9B762E44DB0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052" y="228580"/>
            <a:ext cx="12636242" cy="167396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7506" y="3718022"/>
            <a:ext cx="11053005" cy="6040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10"/>
              </a:spcBef>
            </a:pPr>
            <a:r>
              <a:rPr lang="ru-RU" sz="3200" b="1" dirty="0" smtClean="0">
                <a:solidFill>
                  <a:schemeClr val="tx1"/>
                </a:solidFill>
                <a:latin typeface="Montserrat" panose="020B0604020202020204" charset="-52"/>
                <a:cs typeface="Montserrat Medium"/>
              </a:rPr>
              <a:t>Результаты функционирования системы:</a:t>
            </a:r>
          </a:p>
          <a:p>
            <a:pPr marL="355600" indent="-342900" algn="just">
              <a:lnSpc>
                <a:spcPct val="100000"/>
              </a:lnSpc>
              <a:spcBef>
                <a:spcPts val="110"/>
              </a:spcBef>
              <a:buFont typeface="Wingdings" panose="05000000000000000000" pitchFamily="2" charset="2"/>
              <a:buChar char="q"/>
            </a:pPr>
            <a:r>
              <a:rPr lang="ru-RU" sz="3200" b="1" dirty="0" smtClean="0">
                <a:solidFill>
                  <a:schemeClr val="tx1"/>
                </a:solidFill>
                <a:latin typeface="Montserrat" panose="020B0604020202020204" charset="-52"/>
                <a:cs typeface="Montserrat Medium"/>
              </a:rPr>
              <a:t>Формируемые в режиме реального времени модели параметров ионосферы в виде значений параметров заданных в узлах регулярной сетки;</a:t>
            </a:r>
          </a:p>
          <a:p>
            <a:pPr marL="355600" indent="-342900" algn="just">
              <a:lnSpc>
                <a:spcPct val="100000"/>
              </a:lnSpc>
              <a:spcBef>
                <a:spcPts val="110"/>
              </a:spcBef>
              <a:buFont typeface="Wingdings" panose="05000000000000000000" pitchFamily="2" charset="2"/>
              <a:buChar char="q"/>
            </a:pPr>
            <a:r>
              <a:rPr lang="ru-RU" sz="3200" b="1" dirty="0" smtClean="0">
                <a:solidFill>
                  <a:schemeClr val="tx1"/>
                </a:solidFill>
                <a:latin typeface="Montserrat" panose="020B0604020202020204" charset="-52"/>
                <a:cs typeface="Montserrat Medium"/>
              </a:rPr>
              <a:t>Краткосрочный прогноз параметров ионосферы составляемый на периоды от 1 часа до 1 суток;</a:t>
            </a:r>
          </a:p>
          <a:p>
            <a:pPr marL="355600" indent="-342900" algn="just">
              <a:lnSpc>
                <a:spcPct val="100000"/>
              </a:lnSpc>
              <a:spcBef>
                <a:spcPts val="110"/>
              </a:spcBef>
              <a:buFont typeface="Wingdings" panose="05000000000000000000" pitchFamily="2" charset="2"/>
              <a:buChar char="q"/>
            </a:pPr>
            <a:r>
              <a:rPr lang="ru-RU" sz="3200" b="1" dirty="0" smtClean="0">
                <a:solidFill>
                  <a:schemeClr val="tx1"/>
                </a:solidFill>
                <a:latin typeface="Montserrat" panose="020B0604020202020204" charset="-52"/>
                <a:cs typeface="Montserrat Medium"/>
              </a:rPr>
              <a:t>Специальные настраиваемые наборы данных предназначенные для </a:t>
            </a:r>
            <a:r>
              <a:rPr lang="ru-RU" sz="3200" b="1" dirty="0" err="1" smtClean="0">
                <a:solidFill>
                  <a:schemeClr val="tx1"/>
                </a:solidFill>
                <a:latin typeface="Montserrat" panose="020B0604020202020204" charset="-52"/>
                <a:cs typeface="Montserrat Medium"/>
              </a:rPr>
              <a:t>геогелиофизического</a:t>
            </a:r>
            <a:r>
              <a:rPr lang="ru-RU" sz="3200" b="1" dirty="0" smtClean="0">
                <a:solidFill>
                  <a:schemeClr val="tx1"/>
                </a:solidFill>
                <a:latin typeface="Montserrat" panose="020B0604020202020204" charset="-52"/>
                <a:cs typeface="Montserrat Medium"/>
              </a:rPr>
              <a:t> обеспечения систем позиционирования, радиосвязи и радиолокации</a:t>
            </a:r>
            <a:endParaRPr lang="ru-RU" sz="3200" b="1" dirty="0"/>
          </a:p>
        </p:txBody>
      </p:sp>
      <p:grpSp>
        <p:nvGrpSpPr>
          <p:cNvPr id="4" name="object 2">
            <a:extLst>
              <a:ext uri="{FF2B5EF4-FFF2-40B4-BE49-F238E27FC236}">
                <a16:creationId xmlns:a16="http://schemas.microsoft.com/office/drawing/2014/main" xmlns="" id="{3BC2FFAA-8AC7-4971-B865-9B9BA3E5CD5F}"/>
              </a:ext>
            </a:extLst>
          </p:cNvPr>
          <p:cNvGrpSpPr/>
          <p:nvPr/>
        </p:nvGrpSpPr>
        <p:grpSpPr>
          <a:xfrm>
            <a:off x="-25400" y="-3214"/>
            <a:ext cx="3444633" cy="2165972"/>
            <a:chOff x="0" y="5"/>
            <a:chExt cx="3444875" cy="2166124"/>
          </a:xfrm>
        </p:grpSpPr>
        <p:sp>
          <p:nvSpPr>
            <p:cNvPr id="6" name="object 5">
              <a:extLst>
                <a:ext uri="{FF2B5EF4-FFF2-40B4-BE49-F238E27FC236}">
                  <a16:creationId xmlns:a16="http://schemas.microsoft.com/office/drawing/2014/main" xmlns="" id="{B0C01DF3-6B91-4D06-BE0A-70CAE223287E}"/>
                </a:ext>
              </a:extLst>
            </p:cNvPr>
            <p:cNvSpPr/>
            <p:nvPr/>
          </p:nvSpPr>
          <p:spPr>
            <a:xfrm>
              <a:off x="0" y="92219"/>
              <a:ext cx="3444875" cy="2073910"/>
            </a:xfrm>
            <a:custGeom>
              <a:avLst/>
              <a:gdLst/>
              <a:ahLst/>
              <a:cxnLst/>
              <a:rect l="l" t="t" r="r" b="b"/>
              <a:pathLst>
                <a:path w="3444875" h="2073910">
                  <a:moveTo>
                    <a:pt x="3444769" y="2073664"/>
                  </a:moveTo>
                  <a:lnTo>
                    <a:pt x="0" y="2073664"/>
                  </a:lnTo>
                </a:path>
                <a:path w="3444875" h="2073910">
                  <a:moveTo>
                    <a:pt x="0" y="0"/>
                  </a:moveTo>
                  <a:lnTo>
                    <a:pt x="2021043" y="0"/>
                  </a:lnTo>
                  <a:lnTo>
                    <a:pt x="3444769" y="2073664"/>
                  </a:lnTo>
                </a:path>
              </a:pathLst>
            </a:custGeom>
            <a:ln w="4340">
              <a:solidFill>
                <a:srgbClr val="0F0F38"/>
              </a:solidFill>
            </a:ln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  <p:sp>
          <p:nvSpPr>
            <p:cNvPr id="7" name="object 6">
              <a:extLst>
                <a:ext uri="{FF2B5EF4-FFF2-40B4-BE49-F238E27FC236}">
                  <a16:creationId xmlns:a16="http://schemas.microsoft.com/office/drawing/2014/main" xmlns="" id="{D0B69E5A-B6A7-4EC2-8497-4B51DABFB9FF}"/>
                </a:ext>
              </a:extLst>
            </p:cNvPr>
            <p:cNvSpPr/>
            <p:nvPr/>
          </p:nvSpPr>
          <p:spPr>
            <a:xfrm>
              <a:off x="0" y="5"/>
              <a:ext cx="3444875" cy="2047239"/>
            </a:xfrm>
            <a:custGeom>
              <a:avLst/>
              <a:gdLst/>
              <a:ahLst/>
              <a:cxnLst/>
              <a:rect l="l" t="t" r="r" b="b"/>
              <a:pathLst>
                <a:path w="3444875" h="2047239">
                  <a:moveTo>
                    <a:pt x="3444722" y="2046631"/>
                  </a:moveTo>
                  <a:lnTo>
                    <a:pt x="0" y="2046631"/>
                  </a:lnTo>
                </a:path>
                <a:path w="3444875" h="2047239">
                  <a:moveTo>
                    <a:pt x="2039556" y="0"/>
                  </a:moveTo>
                  <a:lnTo>
                    <a:pt x="3444722" y="2046631"/>
                  </a:lnTo>
                </a:path>
              </a:pathLst>
            </a:custGeom>
            <a:ln w="4340">
              <a:solidFill>
                <a:srgbClr val="0F0F38"/>
              </a:solidFill>
            </a:ln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  <p:sp>
          <p:nvSpPr>
            <p:cNvPr id="8" name="object 7">
              <a:extLst>
                <a:ext uri="{FF2B5EF4-FFF2-40B4-BE49-F238E27FC236}">
                  <a16:creationId xmlns:a16="http://schemas.microsoft.com/office/drawing/2014/main" xmlns="" id="{CAEBD7AA-D2D0-4C71-B882-F2D2742601F6}"/>
                </a:ext>
              </a:extLst>
            </p:cNvPr>
            <p:cNvSpPr/>
            <p:nvPr/>
          </p:nvSpPr>
          <p:spPr>
            <a:xfrm>
              <a:off x="0" y="32573"/>
              <a:ext cx="3345815" cy="2073910"/>
            </a:xfrm>
            <a:custGeom>
              <a:avLst/>
              <a:gdLst/>
              <a:ahLst/>
              <a:cxnLst/>
              <a:rect l="l" t="t" r="r" b="b"/>
              <a:pathLst>
                <a:path w="3345815" h="2073910">
                  <a:moveTo>
                    <a:pt x="1921627" y="0"/>
                  </a:moveTo>
                  <a:lnTo>
                    <a:pt x="0" y="0"/>
                  </a:lnTo>
                  <a:lnTo>
                    <a:pt x="0" y="2073664"/>
                  </a:lnTo>
                  <a:lnTo>
                    <a:pt x="3345358" y="2073664"/>
                  </a:lnTo>
                  <a:lnTo>
                    <a:pt x="1921627" y="0"/>
                  </a:lnTo>
                  <a:close/>
                </a:path>
              </a:pathLst>
            </a:custGeom>
            <a:solidFill>
              <a:srgbClr val="222D61"/>
            </a:solidFill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</p:grpSp>
      <p:grpSp>
        <p:nvGrpSpPr>
          <p:cNvPr id="9" name="object 12">
            <a:extLst>
              <a:ext uri="{FF2B5EF4-FFF2-40B4-BE49-F238E27FC236}">
                <a16:creationId xmlns:a16="http://schemas.microsoft.com/office/drawing/2014/main" xmlns="" id="{924AE490-79AB-47A2-A06C-705F4DC9BAB1}"/>
              </a:ext>
            </a:extLst>
          </p:cNvPr>
          <p:cNvGrpSpPr/>
          <p:nvPr/>
        </p:nvGrpSpPr>
        <p:grpSpPr>
          <a:xfrm>
            <a:off x="280023" y="982808"/>
            <a:ext cx="1838427" cy="443534"/>
            <a:chOff x="279337" y="982479"/>
            <a:chExt cx="1838556" cy="443565"/>
          </a:xfrm>
        </p:grpSpPr>
        <p:pic>
          <p:nvPicPr>
            <p:cNvPr id="10" name="object 13">
              <a:extLst>
                <a:ext uri="{FF2B5EF4-FFF2-40B4-BE49-F238E27FC236}">
                  <a16:creationId xmlns:a16="http://schemas.microsoft.com/office/drawing/2014/main" xmlns="" id="{77DB6143-523F-4EE4-970D-BD97C10E000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9337" y="982479"/>
              <a:ext cx="1832756" cy="443565"/>
            </a:xfrm>
            <a:prstGeom prst="rect">
              <a:avLst/>
            </a:prstGeom>
          </p:spPr>
        </p:pic>
        <p:sp>
          <p:nvSpPr>
            <p:cNvPr id="11" name="object 14">
              <a:extLst>
                <a:ext uri="{FF2B5EF4-FFF2-40B4-BE49-F238E27FC236}">
                  <a16:creationId xmlns:a16="http://schemas.microsoft.com/office/drawing/2014/main" xmlns="" id="{D844F361-7CC9-453C-B02A-5BAC20C21675}"/>
                </a:ext>
              </a:extLst>
            </p:cNvPr>
            <p:cNvSpPr/>
            <p:nvPr/>
          </p:nvSpPr>
          <p:spPr>
            <a:xfrm>
              <a:off x="281724" y="1252474"/>
              <a:ext cx="610235" cy="15240"/>
            </a:xfrm>
            <a:custGeom>
              <a:avLst/>
              <a:gdLst/>
              <a:ahLst/>
              <a:cxnLst/>
              <a:rect l="l" t="t" r="r" b="b"/>
              <a:pathLst>
                <a:path w="610235" h="15240">
                  <a:moveTo>
                    <a:pt x="609740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609740" y="14648"/>
                  </a:lnTo>
                  <a:lnTo>
                    <a:pt x="6097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  <p:pic>
          <p:nvPicPr>
            <p:cNvPr id="12" name="object 15">
              <a:extLst>
                <a:ext uri="{FF2B5EF4-FFF2-40B4-BE49-F238E27FC236}">
                  <a16:creationId xmlns:a16="http://schemas.microsoft.com/office/drawing/2014/main" xmlns="" id="{1B6DCBD5-A3C3-4773-9B70-8D300538B27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8543" y="1250344"/>
              <a:ext cx="8679" cy="19522"/>
            </a:xfrm>
            <a:prstGeom prst="rect">
              <a:avLst/>
            </a:prstGeom>
          </p:spPr>
        </p:pic>
        <p:sp>
          <p:nvSpPr>
            <p:cNvPr id="13" name="object 16">
              <a:extLst>
                <a:ext uri="{FF2B5EF4-FFF2-40B4-BE49-F238E27FC236}">
                  <a16:creationId xmlns:a16="http://schemas.microsoft.com/office/drawing/2014/main" xmlns="" id="{3AA9C267-77C1-43DC-A025-A904D9734FE9}"/>
                </a:ext>
              </a:extLst>
            </p:cNvPr>
            <p:cNvSpPr/>
            <p:nvPr/>
          </p:nvSpPr>
          <p:spPr>
            <a:xfrm>
              <a:off x="890920" y="1252474"/>
              <a:ext cx="3175" cy="15240"/>
            </a:xfrm>
            <a:custGeom>
              <a:avLst/>
              <a:gdLst/>
              <a:ahLst/>
              <a:cxnLst/>
              <a:rect l="l" t="t" r="r" b="b"/>
              <a:pathLst>
                <a:path w="3175" h="15240">
                  <a:moveTo>
                    <a:pt x="2711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2711" y="14648"/>
                  </a:lnTo>
                  <a:lnTo>
                    <a:pt x="27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  <p:pic>
          <p:nvPicPr>
            <p:cNvPr id="14" name="object 17">
              <a:extLst>
                <a:ext uri="{FF2B5EF4-FFF2-40B4-BE49-F238E27FC236}">
                  <a16:creationId xmlns:a16="http://schemas.microsoft.com/office/drawing/2014/main" xmlns="" id="{151C3695-6286-47B7-892B-07E95C7F475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97306" y="1250344"/>
              <a:ext cx="620587" cy="19522"/>
            </a:xfrm>
            <a:prstGeom prst="rect">
              <a:avLst/>
            </a:prstGeom>
          </p:spPr>
        </p:pic>
        <p:sp>
          <p:nvSpPr>
            <p:cNvPr id="15" name="object 18">
              <a:extLst>
                <a:ext uri="{FF2B5EF4-FFF2-40B4-BE49-F238E27FC236}">
                  <a16:creationId xmlns:a16="http://schemas.microsoft.com/office/drawing/2014/main" xmlns="" id="{12A075E8-75D6-4F21-9411-F01B88884732}"/>
                </a:ext>
              </a:extLst>
            </p:cNvPr>
            <p:cNvSpPr/>
            <p:nvPr/>
          </p:nvSpPr>
          <p:spPr>
            <a:xfrm>
              <a:off x="1500116" y="1252474"/>
              <a:ext cx="612775" cy="15240"/>
            </a:xfrm>
            <a:custGeom>
              <a:avLst/>
              <a:gdLst/>
              <a:ahLst/>
              <a:cxnLst/>
              <a:rect l="l" t="t" r="r" b="b"/>
              <a:pathLst>
                <a:path w="612775" h="15240">
                  <a:moveTo>
                    <a:pt x="612452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612452" y="14648"/>
                  </a:lnTo>
                  <a:lnTo>
                    <a:pt x="6124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  <p:pic>
          <p:nvPicPr>
            <p:cNvPr id="16" name="object 19">
              <a:extLst>
                <a:ext uri="{FF2B5EF4-FFF2-40B4-BE49-F238E27FC236}">
                  <a16:creationId xmlns:a16="http://schemas.microsoft.com/office/drawing/2014/main" xmlns="" id="{80ADCA5A-5AAB-4374-95BD-2D7C7B399E9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97317" y="1250344"/>
              <a:ext cx="8678" cy="19522"/>
            </a:xfrm>
            <a:prstGeom prst="rect">
              <a:avLst/>
            </a:prstGeom>
          </p:spPr>
        </p:pic>
        <p:sp>
          <p:nvSpPr>
            <p:cNvPr id="17" name="object 20">
              <a:extLst>
                <a:ext uri="{FF2B5EF4-FFF2-40B4-BE49-F238E27FC236}">
                  <a16:creationId xmlns:a16="http://schemas.microsoft.com/office/drawing/2014/main" xmlns="" id="{5624DD53-4CCF-49A1-AABC-D14C6769A2FE}"/>
                </a:ext>
              </a:extLst>
            </p:cNvPr>
            <p:cNvSpPr/>
            <p:nvPr/>
          </p:nvSpPr>
          <p:spPr>
            <a:xfrm>
              <a:off x="1500116" y="1252474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3256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3256" y="14648"/>
                  </a:lnTo>
                  <a:lnTo>
                    <a:pt x="32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</p:grpSp>
      <p:pic>
        <p:nvPicPr>
          <p:cNvPr id="19" name="object 16">
            <a:extLst>
              <a:ext uri="{FF2B5EF4-FFF2-40B4-BE49-F238E27FC236}">
                <a16:creationId xmlns:a16="http://schemas.microsoft.com/office/drawing/2014/main" xmlns="" id="{07C9D39D-6B41-4FCE-AD23-BC41FD0B3282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676414" y="1715152"/>
            <a:ext cx="6248400" cy="914014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72107A6-F8E1-4B0F-9F01-8AA7DE065532}"/>
              </a:ext>
            </a:extLst>
          </p:cNvPr>
          <p:cNvSpPr txBox="1"/>
          <p:nvPr/>
        </p:nvSpPr>
        <p:spPr>
          <a:xfrm>
            <a:off x="3041650" y="435443"/>
            <a:ext cx="8839200" cy="1260242"/>
          </a:xfrm>
          <a:prstGeom prst="rect">
            <a:avLst/>
          </a:prstGeom>
          <a:noFill/>
        </p:spPr>
        <p:txBody>
          <a:bodyPr wrap="square" lIns="150774" tIns="75387" rIns="150774" bIns="75387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Impact" panose="020B0806030902050204" pitchFamily="34" charset="0"/>
              </a:rPr>
              <a:t>ПОТЕНЦИАЛ ФУНДАМЕНТАЛЬНОЙ АСТРОНОМО-ГЕОДЕЗИЧЕСКОЙ СЕТИ (ФАГС)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7315F8C-F428-48B0-A4D6-81B0919644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47"/>
          <a:stretch/>
        </p:blipFill>
        <p:spPr>
          <a:xfrm>
            <a:off x="11914414" y="6721475"/>
            <a:ext cx="7772400" cy="395763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A9678103-231C-4E29-9BA4-944BEFD44A2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" b="4699"/>
          <a:stretch/>
        </p:blipFill>
        <p:spPr>
          <a:xfrm>
            <a:off x="11914414" y="1902549"/>
            <a:ext cx="7772400" cy="3946430"/>
          </a:xfrm>
          <a:prstGeom prst="rect">
            <a:avLst/>
          </a:prstGeom>
        </p:spPr>
      </p:pic>
      <p:sp>
        <p:nvSpPr>
          <p:cNvPr id="24" name="Стрелка: вниз 23">
            <a:extLst>
              <a:ext uri="{FF2B5EF4-FFF2-40B4-BE49-F238E27FC236}">
                <a16:creationId xmlns:a16="http://schemas.microsoft.com/office/drawing/2014/main" xmlns="" id="{FB8B2871-72A1-49E8-8DB3-4258B5DFE1E7}"/>
              </a:ext>
            </a:extLst>
          </p:cNvPr>
          <p:cNvSpPr/>
          <p:nvPr/>
        </p:nvSpPr>
        <p:spPr>
          <a:xfrm>
            <a:off x="15419614" y="5942676"/>
            <a:ext cx="762000" cy="685101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83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A3AB12E-68D8-477F-93CC-502550314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6342"/>
            <a:ext cx="8731257" cy="593666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35068D7-D806-4D7C-BD4D-793EF9843A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6"/>
          <a:stretch/>
        </p:blipFill>
        <p:spPr>
          <a:xfrm>
            <a:off x="11142050" y="2686342"/>
            <a:ext cx="8962051" cy="59366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FDB7668-849A-4FB6-9D5E-947839FDB314}"/>
              </a:ext>
            </a:extLst>
          </p:cNvPr>
          <p:cNvSpPr/>
          <p:nvPr/>
        </p:nvSpPr>
        <p:spPr>
          <a:xfrm>
            <a:off x="4551392" y="7244541"/>
            <a:ext cx="11001316" cy="368783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1499A3F-9F94-47F2-B34D-A1FFBCE442CA}"/>
              </a:ext>
            </a:extLst>
          </p:cNvPr>
          <p:cNvSpPr txBox="1"/>
          <p:nvPr/>
        </p:nvSpPr>
        <p:spPr>
          <a:xfrm>
            <a:off x="4805451" y="977671"/>
            <a:ext cx="10493203" cy="1383363"/>
          </a:xfrm>
          <a:prstGeom prst="rect">
            <a:avLst/>
          </a:prstGeom>
          <a:solidFill>
            <a:schemeClr val="bg1"/>
          </a:solidFill>
        </p:spPr>
        <p:txBody>
          <a:bodyPr wrap="none" lIns="150785" tIns="75392" rIns="150785" bIns="75392" rtlCol="0">
            <a:spAutoFit/>
          </a:bodyPr>
          <a:lstStyle/>
          <a:p>
            <a:pPr algn="ctr"/>
            <a:r>
              <a:rPr lang="ru-RU" sz="4000" dirty="0">
                <a:solidFill>
                  <a:srgbClr val="0070C0"/>
                </a:solidFill>
                <a:latin typeface="Montserrat" panose="00000500000000000000" pitchFamily="2" charset="-52"/>
              </a:rPr>
              <a:t>Геодезические станции наблюдений </a:t>
            </a:r>
          </a:p>
          <a:p>
            <a:pPr algn="ctr"/>
            <a:r>
              <a:rPr lang="ru-RU" sz="4000" dirty="0" err="1">
                <a:solidFill>
                  <a:srgbClr val="0070C0"/>
                </a:solidFill>
                <a:latin typeface="Montserrat" panose="00000500000000000000" pitchFamily="2" charset="-52"/>
              </a:rPr>
              <a:t>Глонасс</a:t>
            </a:r>
            <a:r>
              <a:rPr lang="ru-RU" sz="4000" dirty="0">
                <a:solidFill>
                  <a:srgbClr val="0070C0"/>
                </a:solidFill>
                <a:latin typeface="Montserrat" panose="00000500000000000000" pitchFamily="2" charset="-52"/>
              </a:rPr>
              <a:t>/</a:t>
            </a:r>
            <a:r>
              <a:rPr lang="ru-RU" sz="4000" dirty="0" err="1">
                <a:solidFill>
                  <a:srgbClr val="0070C0"/>
                </a:solidFill>
                <a:latin typeface="Montserrat" panose="00000500000000000000" pitchFamily="2" charset="-52"/>
              </a:rPr>
              <a:t>гнсс</a:t>
            </a:r>
            <a:endParaRPr lang="ru-RU" sz="4000" dirty="0">
              <a:solidFill>
                <a:srgbClr val="0070C0"/>
              </a:solidFill>
              <a:latin typeface="Montserrat" panose="00000500000000000000" pitchFamily="2" charset="-52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F234DA2-166D-4555-AFEB-40C504103E41}"/>
              </a:ext>
            </a:extLst>
          </p:cNvPr>
          <p:cNvSpPr/>
          <p:nvPr/>
        </p:nvSpPr>
        <p:spPr>
          <a:xfrm>
            <a:off x="5026025" y="8809040"/>
            <a:ext cx="10052050" cy="706254"/>
          </a:xfrm>
          <a:prstGeom prst="rect">
            <a:avLst/>
          </a:prstGeom>
        </p:spPr>
        <p:txBody>
          <a:bodyPr lIns="150785" tIns="75392" rIns="150785" bIns="75392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  <a:latin typeface="Montserrat" panose="00000500000000000000" pitchFamily="2" charset="-52"/>
              </a:rPr>
              <a:t>Пункты Федеральной астрономо-геодезической сети со спутниковыми референтными станциями в Арктическом регионе.</a:t>
            </a:r>
          </a:p>
        </p:txBody>
      </p:sp>
    </p:spTree>
    <p:extLst>
      <p:ext uri="{BB962C8B-B14F-4D97-AF65-F5344CB8AC3E}">
        <p14:creationId xmlns:p14="http://schemas.microsoft.com/office/powerpoint/2010/main" val="362566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60008" y="228962"/>
            <a:ext cx="19584566" cy="10850753"/>
          </a:xfrm>
          <a:custGeom>
            <a:avLst/>
            <a:gdLst/>
            <a:ahLst/>
            <a:cxnLst/>
            <a:rect l="l" t="t" r="r" b="b"/>
            <a:pathLst>
              <a:path w="19585940" h="10851515">
                <a:moveTo>
                  <a:pt x="19585445" y="0"/>
                </a:moveTo>
                <a:lnTo>
                  <a:pt x="0" y="0"/>
                </a:lnTo>
                <a:lnTo>
                  <a:pt x="0" y="2381351"/>
                </a:lnTo>
                <a:lnTo>
                  <a:pt x="0" y="10851401"/>
                </a:lnTo>
                <a:lnTo>
                  <a:pt x="19585445" y="10851401"/>
                </a:lnTo>
                <a:lnTo>
                  <a:pt x="19585445" y="2381351"/>
                </a:lnTo>
                <a:lnTo>
                  <a:pt x="19585445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pPr defTabSz="914357"/>
            <a:endParaRPr sz="1801" dirty="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9734" y="228962"/>
            <a:ext cx="16656516" cy="1673851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706" y="92611"/>
            <a:ext cx="3444633" cy="2073765"/>
          </a:xfrm>
          <a:custGeom>
            <a:avLst/>
            <a:gdLst/>
            <a:ahLst/>
            <a:cxnLst/>
            <a:rect l="l" t="t" r="r" b="b"/>
            <a:pathLst>
              <a:path w="3444875" h="2073910">
                <a:moveTo>
                  <a:pt x="3444769" y="2073664"/>
                </a:moveTo>
                <a:lnTo>
                  <a:pt x="0" y="2073664"/>
                </a:lnTo>
              </a:path>
              <a:path w="3444875" h="2073910">
                <a:moveTo>
                  <a:pt x="0" y="0"/>
                </a:moveTo>
                <a:lnTo>
                  <a:pt x="2021043" y="0"/>
                </a:lnTo>
                <a:lnTo>
                  <a:pt x="3444769" y="2073664"/>
                </a:lnTo>
              </a:path>
            </a:pathLst>
          </a:custGeom>
          <a:ln w="4340">
            <a:solidFill>
              <a:srgbClr val="0F0F38"/>
            </a:solidFill>
          </a:ln>
        </p:spPr>
        <p:txBody>
          <a:bodyPr wrap="square" lIns="0" tIns="0" rIns="0" bIns="0" rtlCol="0"/>
          <a:lstStyle/>
          <a:p>
            <a:pPr defTabSz="914357"/>
            <a:endParaRPr sz="1801" dirty="0"/>
          </a:p>
        </p:txBody>
      </p:sp>
      <p:sp>
        <p:nvSpPr>
          <p:cNvPr id="6" name="object 6"/>
          <p:cNvSpPr/>
          <p:nvPr/>
        </p:nvSpPr>
        <p:spPr>
          <a:xfrm>
            <a:off x="706" y="402"/>
            <a:ext cx="3444633" cy="2047096"/>
          </a:xfrm>
          <a:custGeom>
            <a:avLst/>
            <a:gdLst/>
            <a:ahLst/>
            <a:cxnLst/>
            <a:rect l="l" t="t" r="r" b="b"/>
            <a:pathLst>
              <a:path w="3444875" h="2047239">
                <a:moveTo>
                  <a:pt x="3444722" y="2046631"/>
                </a:moveTo>
                <a:lnTo>
                  <a:pt x="0" y="2046631"/>
                </a:lnTo>
              </a:path>
              <a:path w="3444875" h="2047239">
                <a:moveTo>
                  <a:pt x="2039556" y="0"/>
                </a:moveTo>
                <a:lnTo>
                  <a:pt x="3444722" y="2046631"/>
                </a:lnTo>
              </a:path>
            </a:pathLst>
          </a:custGeom>
          <a:ln w="4340">
            <a:solidFill>
              <a:srgbClr val="0F0F38"/>
            </a:solidFill>
          </a:ln>
        </p:spPr>
        <p:txBody>
          <a:bodyPr wrap="square" lIns="0" tIns="0" rIns="0" bIns="0" rtlCol="0"/>
          <a:lstStyle/>
          <a:p>
            <a:pPr defTabSz="914357"/>
            <a:endParaRPr sz="1801" dirty="0"/>
          </a:p>
        </p:txBody>
      </p:sp>
      <p:sp>
        <p:nvSpPr>
          <p:cNvPr id="7" name="object 7"/>
          <p:cNvSpPr/>
          <p:nvPr/>
        </p:nvSpPr>
        <p:spPr>
          <a:xfrm>
            <a:off x="706" y="32968"/>
            <a:ext cx="3345580" cy="2073765"/>
          </a:xfrm>
          <a:custGeom>
            <a:avLst/>
            <a:gdLst/>
            <a:ahLst/>
            <a:cxnLst/>
            <a:rect l="l" t="t" r="r" b="b"/>
            <a:pathLst>
              <a:path w="3345815" h="2073910">
                <a:moveTo>
                  <a:pt x="1921627" y="0"/>
                </a:moveTo>
                <a:lnTo>
                  <a:pt x="0" y="0"/>
                </a:lnTo>
                <a:lnTo>
                  <a:pt x="0" y="2073664"/>
                </a:lnTo>
                <a:lnTo>
                  <a:pt x="3345358" y="2073664"/>
                </a:lnTo>
                <a:lnTo>
                  <a:pt x="1921627" y="0"/>
                </a:lnTo>
                <a:close/>
              </a:path>
            </a:pathLst>
          </a:custGeom>
          <a:solidFill>
            <a:srgbClr val="222D61"/>
          </a:solidFill>
        </p:spPr>
        <p:txBody>
          <a:bodyPr wrap="square" lIns="0" tIns="0" rIns="0" bIns="0" rtlCol="0"/>
          <a:lstStyle/>
          <a:p>
            <a:pPr defTabSz="914357"/>
            <a:endParaRPr sz="1801" dirty="0"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0023" y="982808"/>
            <a:ext cx="1832628" cy="443534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282411" y="1252782"/>
            <a:ext cx="610192" cy="15240"/>
          </a:xfrm>
          <a:custGeom>
            <a:avLst/>
            <a:gdLst/>
            <a:ahLst/>
            <a:cxnLst/>
            <a:rect l="l" t="t" r="r" b="b"/>
            <a:pathLst>
              <a:path w="610235" h="15240">
                <a:moveTo>
                  <a:pt x="609740" y="0"/>
                </a:moveTo>
                <a:lnTo>
                  <a:pt x="0" y="0"/>
                </a:lnTo>
                <a:lnTo>
                  <a:pt x="0" y="14648"/>
                </a:lnTo>
                <a:lnTo>
                  <a:pt x="609740" y="14648"/>
                </a:lnTo>
                <a:lnTo>
                  <a:pt x="6097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357"/>
            <a:endParaRPr sz="1801" dirty="0"/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9187" y="1250654"/>
            <a:ext cx="8678" cy="19520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891565" y="1252782"/>
            <a:ext cx="3174" cy="15240"/>
          </a:xfrm>
          <a:custGeom>
            <a:avLst/>
            <a:gdLst/>
            <a:ahLst/>
            <a:cxnLst/>
            <a:rect l="l" t="t" r="r" b="b"/>
            <a:pathLst>
              <a:path w="3175" h="15240">
                <a:moveTo>
                  <a:pt x="2711" y="0"/>
                </a:moveTo>
                <a:lnTo>
                  <a:pt x="0" y="0"/>
                </a:lnTo>
                <a:lnTo>
                  <a:pt x="0" y="14648"/>
                </a:lnTo>
                <a:lnTo>
                  <a:pt x="2711" y="14648"/>
                </a:lnTo>
                <a:lnTo>
                  <a:pt x="27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357"/>
            <a:endParaRPr sz="1801" dirty="0"/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97908" y="1250654"/>
            <a:ext cx="620544" cy="19520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1500718" y="1252782"/>
            <a:ext cx="612731" cy="15240"/>
          </a:xfrm>
          <a:custGeom>
            <a:avLst/>
            <a:gdLst/>
            <a:ahLst/>
            <a:cxnLst/>
            <a:rect l="l" t="t" r="r" b="b"/>
            <a:pathLst>
              <a:path w="612775" h="15240">
                <a:moveTo>
                  <a:pt x="612452" y="0"/>
                </a:moveTo>
                <a:lnTo>
                  <a:pt x="0" y="0"/>
                </a:lnTo>
                <a:lnTo>
                  <a:pt x="0" y="14648"/>
                </a:lnTo>
                <a:lnTo>
                  <a:pt x="612452" y="14648"/>
                </a:lnTo>
                <a:lnTo>
                  <a:pt x="6124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357"/>
            <a:endParaRPr sz="1801" dirty="0"/>
          </a:p>
        </p:txBody>
      </p:sp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97917" y="1250654"/>
            <a:ext cx="8677" cy="19520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1500717" y="1252782"/>
            <a:ext cx="3809" cy="15240"/>
          </a:xfrm>
          <a:custGeom>
            <a:avLst/>
            <a:gdLst/>
            <a:ahLst/>
            <a:cxnLst/>
            <a:rect l="l" t="t" r="r" b="b"/>
            <a:pathLst>
              <a:path w="3809" h="15240">
                <a:moveTo>
                  <a:pt x="3256" y="0"/>
                </a:moveTo>
                <a:lnTo>
                  <a:pt x="0" y="0"/>
                </a:lnTo>
                <a:lnTo>
                  <a:pt x="0" y="14648"/>
                </a:lnTo>
                <a:lnTo>
                  <a:pt x="3256" y="14648"/>
                </a:lnTo>
                <a:lnTo>
                  <a:pt x="32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357"/>
            <a:endParaRPr sz="1801" dirty="0"/>
          </a:p>
        </p:txBody>
      </p:sp>
      <p:sp>
        <p:nvSpPr>
          <p:cNvPr id="19" name="object 19"/>
          <p:cNvSpPr txBox="1"/>
          <p:nvPr/>
        </p:nvSpPr>
        <p:spPr>
          <a:xfrm>
            <a:off x="635639" y="2315344"/>
            <a:ext cx="8349611" cy="2966837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 algn="just"/>
            <a:r>
              <a:rPr lang="ru-RU" sz="3200" dirty="0">
                <a:latin typeface="Montserrat" panose="020B0604020202020204" charset="-52"/>
                <a:ea typeface="Calibri" panose="020F0502020204030204" pitchFamily="34" charset="0"/>
              </a:rPr>
              <a:t>Качественное координатно-временное обеспечение в Арктике невозможно без мониторинга ионосферы, который может быть реализован по собранным данным с пунктов ФАГС</a:t>
            </a:r>
            <a:r>
              <a:rPr lang="ru-RU" sz="3200" dirty="0" smtClean="0">
                <a:latin typeface="Montserrat" panose="020B0604020202020204" charset="-52"/>
                <a:ea typeface="Calibri" panose="020F0502020204030204" pitchFamily="34" charset="0"/>
              </a:rPr>
              <a:t>..</a:t>
            </a:r>
            <a:endParaRPr lang="ru-RU" sz="3200" dirty="0">
              <a:latin typeface="Montserrat" panose="020B0604020202020204" charset="-52"/>
              <a:ea typeface="Calibri" panose="020F050202020403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D49F08B4-C1E9-4477-BFE5-0BCEA6C3340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19"/>
          <a:stretch/>
        </p:blipFill>
        <p:spPr bwMode="auto">
          <a:xfrm>
            <a:off x="9366563" y="2170219"/>
            <a:ext cx="10173192" cy="8729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1817802-81B9-4577-84EE-B0BD657E9A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r="11548" b="4385"/>
          <a:stretch/>
        </p:blipFill>
        <p:spPr>
          <a:xfrm>
            <a:off x="635639" y="6416033"/>
            <a:ext cx="8426105" cy="448372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6BB3E72-95EA-4988-A3A8-FB49ADC765D3}"/>
              </a:ext>
            </a:extLst>
          </p:cNvPr>
          <p:cNvSpPr txBox="1"/>
          <p:nvPr/>
        </p:nvSpPr>
        <p:spPr>
          <a:xfrm>
            <a:off x="2736850" y="701675"/>
            <a:ext cx="12508484" cy="660088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pPr algn="ctr"/>
            <a:r>
              <a:rPr lang="ru-RU" sz="3300" dirty="0">
                <a:solidFill>
                  <a:schemeClr val="bg1"/>
                </a:solidFill>
                <a:latin typeface="Impact" panose="020B0806030902050204" pitchFamily="34" charset="0"/>
              </a:rPr>
              <a:t>ФУНДАМЕНТАЛЬНАЯ АСТРОНОМО-ГЕОДЕЗИЧЕСКАЯ СЕТЬ</a:t>
            </a:r>
            <a:endParaRPr lang="en-US" sz="33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56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2676950A-18B3-4620-8237-6E55FEE14E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8" r="3990" b="15096"/>
          <a:stretch/>
        </p:blipFill>
        <p:spPr>
          <a:xfrm>
            <a:off x="329734" y="1934730"/>
            <a:ext cx="13532316" cy="909935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9734" y="228962"/>
            <a:ext cx="16656516" cy="1673851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706" y="92611"/>
            <a:ext cx="3444633" cy="2073765"/>
          </a:xfrm>
          <a:custGeom>
            <a:avLst/>
            <a:gdLst/>
            <a:ahLst/>
            <a:cxnLst/>
            <a:rect l="l" t="t" r="r" b="b"/>
            <a:pathLst>
              <a:path w="3444875" h="2073910">
                <a:moveTo>
                  <a:pt x="3444769" y="2073664"/>
                </a:moveTo>
                <a:lnTo>
                  <a:pt x="0" y="2073664"/>
                </a:lnTo>
              </a:path>
              <a:path w="3444875" h="2073910">
                <a:moveTo>
                  <a:pt x="0" y="0"/>
                </a:moveTo>
                <a:lnTo>
                  <a:pt x="2021043" y="0"/>
                </a:lnTo>
                <a:lnTo>
                  <a:pt x="3444769" y="2073664"/>
                </a:lnTo>
              </a:path>
            </a:pathLst>
          </a:custGeom>
          <a:ln w="4340">
            <a:solidFill>
              <a:srgbClr val="0F0F38"/>
            </a:solidFill>
          </a:ln>
        </p:spPr>
        <p:txBody>
          <a:bodyPr wrap="square" lIns="0" tIns="0" rIns="0" bIns="0" rtlCol="0"/>
          <a:lstStyle/>
          <a:p>
            <a:pPr defTabSz="914357"/>
            <a:endParaRPr sz="1801" dirty="0"/>
          </a:p>
        </p:txBody>
      </p:sp>
      <p:sp>
        <p:nvSpPr>
          <p:cNvPr id="6" name="object 6"/>
          <p:cNvSpPr/>
          <p:nvPr/>
        </p:nvSpPr>
        <p:spPr>
          <a:xfrm>
            <a:off x="706" y="402"/>
            <a:ext cx="3444633" cy="2047096"/>
          </a:xfrm>
          <a:custGeom>
            <a:avLst/>
            <a:gdLst/>
            <a:ahLst/>
            <a:cxnLst/>
            <a:rect l="l" t="t" r="r" b="b"/>
            <a:pathLst>
              <a:path w="3444875" h="2047239">
                <a:moveTo>
                  <a:pt x="3444722" y="2046631"/>
                </a:moveTo>
                <a:lnTo>
                  <a:pt x="0" y="2046631"/>
                </a:lnTo>
              </a:path>
              <a:path w="3444875" h="2047239">
                <a:moveTo>
                  <a:pt x="2039556" y="0"/>
                </a:moveTo>
                <a:lnTo>
                  <a:pt x="3444722" y="2046631"/>
                </a:lnTo>
              </a:path>
            </a:pathLst>
          </a:custGeom>
          <a:ln w="4340">
            <a:solidFill>
              <a:srgbClr val="0F0F38"/>
            </a:solidFill>
          </a:ln>
        </p:spPr>
        <p:txBody>
          <a:bodyPr wrap="square" lIns="0" tIns="0" rIns="0" bIns="0" rtlCol="0"/>
          <a:lstStyle/>
          <a:p>
            <a:pPr defTabSz="914357"/>
            <a:endParaRPr sz="1801" dirty="0"/>
          </a:p>
        </p:txBody>
      </p:sp>
      <p:sp>
        <p:nvSpPr>
          <p:cNvPr id="7" name="object 7"/>
          <p:cNvSpPr/>
          <p:nvPr/>
        </p:nvSpPr>
        <p:spPr>
          <a:xfrm>
            <a:off x="706" y="32968"/>
            <a:ext cx="3345580" cy="2073765"/>
          </a:xfrm>
          <a:custGeom>
            <a:avLst/>
            <a:gdLst/>
            <a:ahLst/>
            <a:cxnLst/>
            <a:rect l="l" t="t" r="r" b="b"/>
            <a:pathLst>
              <a:path w="3345815" h="2073910">
                <a:moveTo>
                  <a:pt x="1921627" y="0"/>
                </a:moveTo>
                <a:lnTo>
                  <a:pt x="0" y="0"/>
                </a:lnTo>
                <a:lnTo>
                  <a:pt x="0" y="2073664"/>
                </a:lnTo>
                <a:lnTo>
                  <a:pt x="3345358" y="2073664"/>
                </a:lnTo>
                <a:lnTo>
                  <a:pt x="1921627" y="0"/>
                </a:lnTo>
                <a:close/>
              </a:path>
            </a:pathLst>
          </a:custGeom>
          <a:solidFill>
            <a:srgbClr val="222D61"/>
          </a:solidFill>
        </p:spPr>
        <p:txBody>
          <a:bodyPr wrap="square" lIns="0" tIns="0" rIns="0" bIns="0" rtlCol="0"/>
          <a:lstStyle/>
          <a:p>
            <a:pPr defTabSz="914357"/>
            <a:endParaRPr sz="1801" dirty="0"/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0023" y="982808"/>
            <a:ext cx="1832628" cy="443534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282411" y="1252782"/>
            <a:ext cx="610192" cy="15240"/>
          </a:xfrm>
          <a:custGeom>
            <a:avLst/>
            <a:gdLst/>
            <a:ahLst/>
            <a:cxnLst/>
            <a:rect l="l" t="t" r="r" b="b"/>
            <a:pathLst>
              <a:path w="610235" h="15240">
                <a:moveTo>
                  <a:pt x="609740" y="0"/>
                </a:moveTo>
                <a:lnTo>
                  <a:pt x="0" y="0"/>
                </a:lnTo>
                <a:lnTo>
                  <a:pt x="0" y="14648"/>
                </a:lnTo>
                <a:lnTo>
                  <a:pt x="609740" y="14648"/>
                </a:lnTo>
                <a:lnTo>
                  <a:pt x="6097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357"/>
            <a:endParaRPr sz="1801" dirty="0"/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89187" y="1250654"/>
            <a:ext cx="8678" cy="19520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891565" y="1252782"/>
            <a:ext cx="3174" cy="15240"/>
          </a:xfrm>
          <a:custGeom>
            <a:avLst/>
            <a:gdLst/>
            <a:ahLst/>
            <a:cxnLst/>
            <a:rect l="l" t="t" r="r" b="b"/>
            <a:pathLst>
              <a:path w="3175" h="15240">
                <a:moveTo>
                  <a:pt x="2711" y="0"/>
                </a:moveTo>
                <a:lnTo>
                  <a:pt x="0" y="0"/>
                </a:lnTo>
                <a:lnTo>
                  <a:pt x="0" y="14648"/>
                </a:lnTo>
                <a:lnTo>
                  <a:pt x="2711" y="14648"/>
                </a:lnTo>
                <a:lnTo>
                  <a:pt x="27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357"/>
            <a:endParaRPr sz="1801" dirty="0"/>
          </a:p>
        </p:txBody>
      </p: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97908" y="1250654"/>
            <a:ext cx="620544" cy="19520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1500718" y="1252782"/>
            <a:ext cx="612731" cy="15240"/>
          </a:xfrm>
          <a:custGeom>
            <a:avLst/>
            <a:gdLst/>
            <a:ahLst/>
            <a:cxnLst/>
            <a:rect l="l" t="t" r="r" b="b"/>
            <a:pathLst>
              <a:path w="612775" h="15240">
                <a:moveTo>
                  <a:pt x="612452" y="0"/>
                </a:moveTo>
                <a:lnTo>
                  <a:pt x="0" y="0"/>
                </a:lnTo>
                <a:lnTo>
                  <a:pt x="0" y="14648"/>
                </a:lnTo>
                <a:lnTo>
                  <a:pt x="612452" y="14648"/>
                </a:lnTo>
                <a:lnTo>
                  <a:pt x="6124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357"/>
            <a:endParaRPr sz="1801" dirty="0"/>
          </a:p>
        </p:txBody>
      </p:sp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97917" y="1250654"/>
            <a:ext cx="8677" cy="19520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1500717" y="1252782"/>
            <a:ext cx="3809" cy="15240"/>
          </a:xfrm>
          <a:custGeom>
            <a:avLst/>
            <a:gdLst/>
            <a:ahLst/>
            <a:cxnLst/>
            <a:rect l="l" t="t" r="r" b="b"/>
            <a:pathLst>
              <a:path w="3809" h="15240">
                <a:moveTo>
                  <a:pt x="3256" y="0"/>
                </a:moveTo>
                <a:lnTo>
                  <a:pt x="0" y="0"/>
                </a:lnTo>
                <a:lnTo>
                  <a:pt x="0" y="14648"/>
                </a:lnTo>
                <a:lnTo>
                  <a:pt x="3256" y="14648"/>
                </a:lnTo>
                <a:lnTo>
                  <a:pt x="32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357"/>
            <a:endParaRPr sz="1801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3A15511-5577-4B08-8049-9DBF91D0996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l="9363" r="15119"/>
          <a:stretch/>
        </p:blipFill>
        <p:spPr>
          <a:xfrm>
            <a:off x="14054972" y="2047498"/>
            <a:ext cx="5531602" cy="516255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7E74BD5E-2F2B-45D4-832E-9734C228254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/>
          <a:srcRect l="24480"/>
          <a:stretch/>
        </p:blipFill>
        <p:spPr>
          <a:xfrm>
            <a:off x="14054972" y="7465277"/>
            <a:ext cx="5531602" cy="35233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6BB3E72-95EA-4988-A3A8-FB49ADC765D3}"/>
              </a:ext>
            </a:extLst>
          </p:cNvPr>
          <p:cNvSpPr txBox="1"/>
          <p:nvPr/>
        </p:nvSpPr>
        <p:spPr>
          <a:xfrm>
            <a:off x="2736850" y="701675"/>
            <a:ext cx="12508484" cy="660088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pPr algn="ctr"/>
            <a:r>
              <a:rPr lang="ru-RU" sz="3300" dirty="0">
                <a:solidFill>
                  <a:schemeClr val="bg1"/>
                </a:solidFill>
                <a:latin typeface="Impact" panose="020B0806030902050204" pitchFamily="34" charset="0"/>
              </a:rPr>
              <a:t>ФУНДАМЕНТАЛЬНАЯ АСТРОНОМО-ГЕОДЕЗИЧЕСКАЯ СЕТЬ</a:t>
            </a:r>
            <a:endParaRPr lang="en-US" sz="33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69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object 2">
            <a:extLst>
              <a:ext uri="{FF2B5EF4-FFF2-40B4-BE49-F238E27FC236}">
                <a16:creationId xmlns:a16="http://schemas.microsoft.com/office/drawing/2014/main" xmlns="" id="{4E4C799C-862F-4476-92CE-EB3358F0727D}"/>
              </a:ext>
            </a:extLst>
          </p:cNvPr>
          <p:cNvGrpSpPr/>
          <p:nvPr/>
        </p:nvGrpSpPr>
        <p:grpSpPr>
          <a:xfrm>
            <a:off x="707" y="402"/>
            <a:ext cx="19924065" cy="11079307"/>
            <a:chOff x="0" y="5"/>
            <a:chExt cx="19925463" cy="11080084"/>
          </a:xfrm>
        </p:grpSpPr>
        <p:sp>
          <p:nvSpPr>
            <p:cNvPr id="32" name="object 3">
              <a:extLst>
                <a:ext uri="{FF2B5EF4-FFF2-40B4-BE49-F238E27FC236}">
                  <a16:creationId xmlns:a16="http://schemas.microsoft.com/office/drawing/2014/main" xmlns="" id="{5C86EE6F-EE87-4885-ACB0-4CD8DD4177FA}"/>
                </a:ext>
              </a:extLst>
            </p:cNvPr>
            <p:cNvSpPr/>
            <p:nvPr/>
          </p:nvSpPr>
          <p:spPr>
            <a:xfrm>
              <a:off x="339523" y="228574"/>
              <a:ext cx="19585940" cy="10851515"/>
            </a:xfrm>
            <a:custGeom>
              <a:avLst/>
              <a:gdLst/>
              <a:ahLst/>
              <a:cxnLst/>
              <a:rect l="l" t="t" r="r" b="b"/>
              <a:pathLst>
                <a:path w="19585940" h="10851515">
                  <a:moveTo>
                    <a:pt x="19585456" y="0"/>
                  </a:moveTo>
                  <a:lnTo>
                    <a:pt x="0" y="0"/>
                  </a:lnTo>
                  <a:lnTo>
                    <a:pt x="0" y="10851402"/>
                  </a:lnTo>
                  <a:lnTo>
                    <a:pt x="19585456" y="10851402"/>
                  </a:lnTo>
                  <a:lnTo>
                    <a:pt x="19585456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  <p:pic>
          <p:nvPicPr>
            <p:cNvPr id="33" name="object 4">
              <a:extLst>
                <a:ext uri="{FF2B5EF4-FFF2-40B4-BE49-F238E27FC236}">
                  <a16:creationId xmlns:a16="http://schemas.microsoft.com/office/drawing/2014/main" xmlns="" id="{34A7F32F-B99D-4E55-94B0-493B67623F4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15082" y="228578"/>
              <a:ext cx="15833167" cy="1673970"/>
            </a:xfrm>
            <a:prstGeom prst="rect">
              <a:avLst/>
            </a:prstGeom>
          </p:spPr>
        </p:pic>
        <p:sp>
          <p:nvSpPr>
            <p:cNvPr id="34" name="object 5">
              <a:extLst>
                <a:ext uri="{FF2B5EF4-FFF2-40B4-BE49-F238E27FC236}">
                  <a16:creationId xmlns:a16="http://schemas.microsoft.com/office/drawing/2014/main" xmlns="" id="{C95C6BC9-4F35-4EF2-939D-4D698A802A7B}"/>
                </a:ext>
              </a:extLst>
            </p:cNvPr>
            <p:cNvSpPr/>
            <p:nvPr/>
          </p:nvSpPr>
          <p:spPr>
            <a:xfrm>
              <a:off x="0" y="92219"/>
              <a:ext cx="3444875" cy="2073910"/>
            </a:xfrm>
            <a:custGeom>
              <a:avLst/>
              <a:gdLst/>
              <a:ahLst/>
              <a:cxnLst/>
              <a:rect l="l" t="t" r="r" b="b"/>
              <a:pathLst>
                <a:path w="3444875" h="2073910">
                  <a:moveTo>
                    <a:pt x="3444769" y="2073664"/>
                  </a:moveTo>
                  <a:lnTo>
                    <a:pt x="0" y="2073664"/>
                  </a:lnTo>
                </a:path>
                <a:path w="3444875" h="2073910">
                  <a:moveTo>
                    <a:pt x="0" y="0"/>
                  </a:moveTo>
                  <a:lnTo>
                    <a:pt x="2021043" y="0"/>
                  </a:lnTo>
                  <a:lnTo>
                    <a:pt x="3444769" y="2073664"/>
                  </a:lnTo>
                </a:path>
              </a:pathLst>
            </a:custGeom>
            <a:ln w="4340">
              <a:solidFill>
                <a:srgbClr val="0F0F38"/>
              </a:solidFill>
            </a:ln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  <p:sp>
          <p:nvSpPr>
            <p:cNvPr id="35" name="object 6">
              <a:extLst>
                <a:ext uri="{FF2B5EF4-FFF2-40B4-BE49-F238E27FC236}">
                  <a16:creationId xmlns:a16="http://schemas.microsoft.com/office/drawing/2014/main" xmlns="" id="{9DDF9FD7-4CA2-434F-88A1-C837C366701E}"/>
                </a:ext>
              </a:extLst>
            </p:cNvPr>
            <p:cNvSpPr/>
            <p:nvPr/>
          </p:nvSpPr>
          <p:spPr>
            <a:xfrm>
              <a:off x="0" y="5"/>
              <a:ext cx="3444875" cy="2047239"/>
            </a:xfrm>
            <a:custGeom>
              <a:avLst/>
              <a:gdLst/>
              <a:ahLst/>
              <a:cxnLst/>
              <a:rect l="l" t="t" r="r" b="b"/>
              <a:pathLst>
                <a:path w="3444875" h="2047239">
                  <a:moveTo>
                    <a:pt x="3444722" y="2046631"/>
                  </a:moveTo>
                  <a:lnTo>
                    <a:pt x="0" y="2046631"/>
                  </a:lnTo>
                </a:path>
                <a:path w="3444875" h="2047239">
                  <a:moveTo>
                    <a:pt x="2039556" y="0"/>
                  </a:moveTo>
                  <a:lnTo>
                    <a:pt x="3444722" y="2046631"/>
                  </a:lnTo>
                </a:path>
              </a:pathLst>
            </a:custGeom>
            <a:ln w="4340">
              <a:solidFill>
                <a:srgbClr val="0F0F38"/>
              </a:solidFill>
            </a:ln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  <p:sp>
          <p:nvSpPr>
            <p:cNvPr id="36" name="object 7">
              <a:extLst>
                <a:ext uri="{FF2B5EF4-FFF2-40B4-BE49-F238E27FC236}">
                  <a16:creationId xmlns:a16="http://schemas.microsoft.com/office/drawing/2014/main" xmlns="" id="{204A2FF0-06D5-4010-A70E-DC382DD42A1D}"/>
                </a:ext>
              </a:extLst>
            </p:cNvPr>
            <p:cNvSpPr/>
            <p:nvPr/>
          </p:nvSpPr>
          <p:spPr>
            <a:xfrm>
              <a:off x="0" y="32573"/>
              <a:ext cx="3345815" cy="2073910"/>
            </a:xfrm>
            <a:custGeom>
              <a:avLst/>
              <a:gdLst/>
              <a:ahLst/>
              <a:cxnLst/>
              <a:rect l="l" t="t" r="r" b="b"/>
              <a:pathLst>
                <a:path w="3345815" h="2073910">
                  <a:moveTo>
                    <a:pt x="1921627" y="0"/>
                  </a:moveTo>
                  <a:lnTo>
                    <a:pt x="0" y="0"/>
                  </a:lnTo>
                  <a:lnTo>
                    <a:pt x="0" y="2073664"/>
                  </a:lnTo>
                  <a:lnTo>
                    <a:pt x="3345358" y="2073664"/>
                  </a:lnTo>
                  <a:lnTo>
                    <a:pt x="1921627" y="0"/>
                  </a:lnTo>
                  <a:close/>
                </a:path>
              </a:pathLst>
            </a:custGeom>
            <a:solidFill>
              <a:srgbClr val="222D61"/>
            </a:solidFill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280023" y="982808"/>
            <a:ext cx="1838427" cy="443534"/>
            <a:chOff x="279337" y="982479"/>
            <a:chExt cx="1838556" cy="443565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9337" y="982479"/>
              <a:ext cx="1832756" cy="44356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81724" y="1252474"/>
              <a:ext cx="610235" cy="15240"/>
            </a:xfrm>
            <a:custGeom>
              <a:avLst/>
              <a:gdLst/>
              <a:ahLst/>
              <a:cxnLst/>
              <a:rect l="l" t="t" r="r" b="b"/>
              <a:pathLst>
                <a:path w="610235" h="15240">
                  <a:moveTo>
                    <a:pt x="609740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609740" y="14648"/>
                  </a:lnTo>
                  <a:lnTo>
                    <a:pt x="6097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8543" y="1250344"/>
              <a:ext cx="8679" cy="1952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90920" y="1252474"/>
              <a:ext cx="3175" cy="15240"/>
            </a:xfrm>
            <a:custGeom>
              <a:avLst/>
              <a:gdLst/>
              <a:ahLst/>
              <a:cxnLst/>
              <a:rect l="l" t="t" r="r" b="b"/>
              <a:pathLst>
                <a:path w="3175" h="15240">
                  <a:moveTo>
                    <a:pt x="2711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2711" y="14648"/>
                  </a:lnTo>
                  <a:lnTo>
                    <a:pt x="27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97306" y="1250344"/>
              <a:ext cx="620587" cy="1952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500116" y="1252474"/>
              <a:ext cx="612775" cy="15240"/>
            </a:xfrm>
            <a:custGeom>
              <a:avLst/>
              <a:gdLst/>
              <a:ahLst/>
              <a:cxnLst/>
              <a:rect l="l" t="t" r="r" b="b"/>
              <a:pathLst>
                <a:path w="612775" h="15240">
                  <a:moveTo>
                    <a:pt x="612452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612452" y="14648"/>
                  </a:lnTo>
                  <a:lnTo>
                    <a:pt x="6124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97317" y="1250344"/>
              <a:ext cx="8678" cy="1952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500116" y="1252474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3256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3256" y="14648"/>
                  </a:lnTo>
                  <a:lnTo>
                    <a:pt x="32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6BB3E72-95EA-4988-A3A8-FB49ADC765D3}"/>
              </a:ext>
            </a:extLst>
          </p:cNvPr>
          <p:cNvSpPr txBox="1"/>
          <p:nvPr/>
        </p:nvSpPr>
        <p:spPr>
          <a:xfrm>
            <a:off x="2844512" y="435764"/>
            <a:ext cx="13074938" cy="1260242"/>
          </a:xfrm>
          <a:prstGeom prst="rect">
            <a:avLst/>
          </a:prstGeom>
          <a:noFill/>
        </p:spPr>
        <p:txBody>
          <a:bodyPr wrap="square" lIns="150774" tIns="75387" rIns="150774" bIns="75387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Impact" panose="020B0806030902050204" pitchFamily="34" charset="0"/>
              </a:rPr>
              <a:t>СЕТИ ДГС </a:t>
            </a:r>
            <a:br>
              <a:rPr lang="ru-RU" sz="36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r>
              <a:rPr lang="ru-RU" sz="3600" dirty="0">
                <a:solidFill>
                  <a:schemeClr val="bg1"/>
                </a:solidFill>
                <a:latin typeface="Impact" panose="020B0806030902050204" pitchFamily="34" charset="0"/>
              </a:rPr>
              <a:t>(Сеть постоянно действующих базовых станций АО «ПРИН»)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xmlns="" id="{963B1C55-E900-42E7-987C-5D7F2020F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92116" y="2220099"/>
            <a:ext cx="15079133" cy="8787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235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object 2">
            <a:extLst>
              <a:ext uri="{FF2B5EF4-FFF2-40B4-BE49-F238E27FC236}">
                <a16:creationId xmlns:a16="http://schemas.microsoft.com/office/drawing/2014/main" xmlns="" id="{4E4C799C-862F-4476-92CE-EB3358F0727D}"/>
              </a:ext>
            </a:extLst>
          </p:cNvPr>
          <p:cNvGrpSpPr/>
          <p:nvPr/>
        </p:nvGrpSpPr>
        <p:grpSpPr>
          <a:xfrm>
            <a:off x="707" y="402"/>
            <a:ext cx="19924065" cy="11079307"/>
            <a:chOff x="0" y="5"/>
            <a:chExt cx="19925463" cy="11080084"/>
          </a:xfrm>
        </p:grpSpPr>
        <p:sp>
          <p:nvSpPr>
            <p:cNvPr id="32" name="object 3">
              <a:extLst>
                <a:ext uri="{FF2B5EF4-FFF2-40B4-BE49-F238E27FC236}">
                  <a16:creationId xmlns:a16="http://schemas.microsoft.com/office/drawing/2014/main" xmlns="" id="{5C86EE6F-EE87-4885-ACB0-4CD8DD4177FA}"/>
                </a:ext>
              </a:extLst>
            </p:cNvPr>
            <p:cNvSpPr/>
            <p:nvPr/>
          </p:nvSpPr>
          <p:spPr>
            <a:xfrm>
              <a:off x="339523" y="228574"/>
              <a:ext cx="19585940" cy="10851515"/>
            </a:xfrm>
            <a:custGeom>
              <a:avLst/>
              <a:gdLst/>
              <a:ahLst/>
              <a:cxnLst/>
              <a:rect l="l" t="t" r="r" b="b"/>
              <a:pathLst>
                <a:path w="19585940" h="10851515">
                  <a:moveTo>
                    <a:pt x="19585456" y="0"/>
                  </a:moveTo>
                  <a:lnTo>
                    <a:pt x="0" y="0"/>
                  </a:lnTo>
                  <a:lnTo>
                    <a:pt x="0" y="10851402"/>
                  </a:lnTo>
                  <a:lnTo>
                    <a:pt x="19585456" y="10851402"/>
                  </a:lnTo>
                  <a:lnTo>
                    <a:pt x="19585456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  <p:pic>
          <p:nvPicPr>
            <p:cNvPr id="33" name="object 4">
              <a:extLst>
                <a:ext uri="{FF2B5EF4-FFF2-40B4-BE49-F238E27FC236}">
                  <a16:creationId xmlns:a16="http://schemas.microsoft.com/office/drawing/2014/main" xmlns="" id="{34A7F32F-B99D-4E55-94B0-493B67623F4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15082" y="228578"/>
              <a:ext cx="15833167" cy="1673970"/>
            </a:xfrm>
            <a:prstGeom prst="rect">
              <a:avLst/>
            </a:prstGeom>
          </p:spPr>
        </p:pic>
        <p:sp>
          <p:nvSpPr>
            <p:cNvPr id="34" name="object 5">
              <a:extLst>
                <a:ext uri="{FF2B5EF4-FFF2-40B4-BE49-F238E27FC236}">
                  <a16:creationId xmlns:a16="http://schemas.microsoft.com/office/drawing/2014/main" xmlns="" id="{C95C6BC9-4F35-4EF2-939D-4D698A802A7B}"/>
                </a:ext>
              </a:extLst>
            </p:cNvPr>
            <p:cNvSpPr/>
            <p:nvPr/>
          </p:nvSpPr>
          <p:spPr>
            <a:xfrm>
              <a:off x="0" y="92219"/>
              <a:ext cx="3444875" cy="2073910"/>
            </a:xfrm>
            <a:custGeom>
              <a:avLst/>
              <a:gdLst/>
              <a:ahLst/>
              <a:cxnLst/>
              <a:rect l="l" t="t" r="r" b="b"/>
              <a:pathLst>
                <a:path w="3444875" h="2073910">
                  <a:moveTo>
                    <a:pt x="3444769" y="2073664"/>
                  </a:moveTo>
                  <a:lnTo>
                    <a:pt x="0" y="2073664"/>
                  </a:lnTo>
                </a:path>
                <a:path w="3444875" h="2073910">
                  <a:moveTo>
                    <a:pt x="0" y="0"/>
                  </a:moveTo>
                  <a:lnTo>
                    <a:pt x="2021043" y="0"/>
                  </a:lnTo>
                  <a:lnTo>
                    <a:pt x="3444769" y="2073664"/>
                  </a:lnTo>
                </a:path>
              </a:pathLst>
            </a:custGeom>
            <a:ln w="4340">
              <a:solidFill>
                <a:srgbClr val="0F0F38"/>
              </a:solidFill>
            </a:ln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  <p:sp>
          <p:nvSpPr>
            <p:cNvPr id="35" name="object 6">
              <a:extLst>
                <a:ext uri="{FF2B5EF4-FFF2-40B4-BE49-F238E27FC236}">
                  <a16:creationId xmlns:a16="http://schemas.microsoft.com/office/drawing/2014/main" xmlns="" id="{9DDF9FD7-4CA2-434F-88A1-C837C366701E}"/>
                </a:ext>
              </a:extLst>
            </p:cNvPr>
            <p:cNvSpPr/>
            <p:nvPr/>
          </p:nvSpPr>
          <p:spPr>
            <a:xfrm>
              <a:off x="0" y="5"/>
              <a:ext cx="3444875" cy="2047239"/>
            </a:xfrm>
            <a:custGeom>
              <a:avLst/>
              <a:gdLst/>
              <a:ahLst/>
              <a:cxnLst/>
              <a:rect l="l" t="t" r="r" b="b"/>
              <a:pathLst>
                <a:path w="3444875" h="2047239">
                  <a:moveTo>
                    <a:pt x="3444722" y="2046631"/>
                  </a:moveTo>
                  <a:lnTo>
                    <a:pt x="0" y="2046631"/>
                  </a:lnTo>
                </a:path>
                <a:path w="3444875" h="2047239">
                  <a:moveTo>
                    <a:pt x="2039556" y="0"/>
                  </a:moveTo>
                  <a:lnTo>
                    <a:pt x="3444722" y="2046631"/>
                  </a:lnTo>
                </a:path>
              </a:pathLst>
            </a:custGeom>
            <a:ln w="4340">
              <a:solidFill>
                <a:srgbClr val="0F0F38"/>
              </a:solidFill>
            </a:ln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  <p:sp>
          <p:nvSpPr>
            <p:cNvPr id="36" name="object 7">
              <a:extLst>
                <a:ext uri="{FF2B5EF4-FFF2-40B4-BE49-F238E27FC236}">
                  <a16:creationId xmlns:a16="http://schemas.microsoft.com/office/drawing/2014/main" xmlns="" id="{204A2FF0-06D5-4010-A70E-DC382DD42A1D}"/>
                </a:ext>
              </a:extLst>
            </p:cNvPr>
            <p:cNvSpPr/>
            <p:nvPr/>
          </p:nvSpPr>
          <p:spPr>
            <a:xfrm>
              <a:off x="0" y="32573"/>
              <a:ext cx="3345815" cy="2073910"/>
            </a:xfrm>
            <a:custGeom>
              <a:avLst/>
              <a:gdLst/>
              <a:ahLst/>
              <a:cxnLst/>
              <a:rect l="l" t="t" r="r" b="b"/>
              <a:pathLst>
                <a:path w="3345815" h="2073910">
                  <a:moveTo>
                    <a:pt x="1921627" y="0"/>
                  </a:moveTo>
                  <a:lnTo>
                    <a:pt x="0" y="0"/>
                  </a:lnTo>
                  <a:lnTo>
                    <a:pt x="0" y="2073664"/>
                  </a:lnTo>
                  <a:lnTo>
                    <a:pt x="3345358" y="2073664"/>
                  </a:lnTo>
                  <a:lnTo>
                    <a:pt x="1921627" y="0"/>
                  </a:lnTo>
                  <a:close/>
                </a:path>
              </a:pathLst>
            </a:custGeom>
            <a:solidFill>
              <a:srgbClr val="222D61"/>
            </a:solidFill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280023" y="982808"/>
            <a:ext cx="1838427" cy="443534"/>
            <a:chOff x="279337" y="982479"/>
            <a:chExt cx="1838556" cy="443565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9337" y="982479"/>
              <a:ext cx="1832756" cy="44356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81724" y="1252474"/>
              <a:ext cx="610235" cy="15240"/>
            </a:xfrm>
            <a:custGeom>
              <a:avLst/>
              <a:gdLst/>
              <a:ahLst/>
              <a:cxnLst/>
              <a:rect l="l" t="t" r="r" b="b"/>
              <a:pathLst>
                <a:path w="610235" h="15240">
                  <a:moveTo>
                    <a:pt x="609740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609740" y="14648"/>
                  </a:lnTo>
                  <a:lnTo>
                    <a:pt x="6097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8543" y="1250344"/>
              <a:ext cx="8679" cy="1952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90920" y="1252474"/>
              <a:ext cx="3175" cy="15240"/>
            </a:xfrm>
            <a:custGeom>
              <a:avLst/>
              <a:gdLst/>
              <a:ahLst/>
              <a:cxnLst/>
              <a:rect l="l" t="t" r="r" b="b"/>
              <a:pathLst>
                <a:path w="3175" h="15240">
                  <a:moveTo>
                    <a:pt x="2711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2711" y="14648"/>
                  </a:lnTo>
                  <a:lnTo>
                    <a:pt x="27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97306" y="1250344"/>
              <a:ext cx="620587" cy="1952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500116" y="1252474"/>
              <a:ext cx="612775" cy="15240"/>
            </a:xfrm>
            <a:custGeom>
              <a:avLst/>
              <a:gdLst/>
              <a:ahLst/>
              <a:cxnLst/>
              <a:rect l="l" t="t" r="r" b="b"/>
              <a:pathLst>
                <a:path w="612775" h="15240">
                  <a:moveTo>
                    <a:pt x="612452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612452" y="14648"/>
                  </a:lnTo>
                  <a:lnTo>
                    <a:pt x="6124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97317" y="1250344"/>
              <a:ext cx="8678" cy="1952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500116" y="1252474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3256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3256" y="14648"/>
                  </a:lnTo>
                  <a:lnTo>
                    <a:pt x="32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6BB3E72-95EA-4988-A3A8-FB49ADC765D3}"/>
              </a:ext>
            </a:extLst>
          </p:cNvPr>
          <p:cNvSpPr txBox="1"/>
          <p:nvPr/>
        </p:nvSpPr>
        <p:spPr>
          <a:xfrm>
            <a:off x="3404083" y="475797"/>
            <a:ext cx="13074938" cy="1014021"/>
          </a:xfrm>
          <a:prstGeom prst="rect">
            <a:avLst/>
          </a:prstGeom>
          <a:noFill/>
        </p:spPr>
        <p:txBody>
          <a:bodyPr wrap="square" lIns="150774" tIns="75387" rIns="150774" bIns="75387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Impact" panose="020B0806030902050204" pitchFamily="34" charset="0"/>
              </a:rPr>
              <a:t>СЕТИ ДГС </a:t>
            </a:r>
            <a:br>
              <a:rPr lang="ru-RU" sz="28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r>
              <a:rPr lang="ru-RU" sz="2800" dirty="0">
                <a:solidFill>
                  <a:schemeClr val="bg1"/>
                </a:solidFill>
                <a:latin typeface="Impact" panose="020B0806030902050204" pitchFamily="34" charset="0"/>
              </a:rPr>
              <a:t>(Сеть постоянно действующих базовых станций Компании ООО "УГТ-Холдинг«) 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3AE63EAD-BE70-4EFB-964E-EB68CC855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t="17031" b="940"/>
          <a:stretch>
            <a:fillRect/>
          </a:stretch>
        </p:blipFill>
        <p:spPr bwMode="auto">
          <a:xfrm>
            <a:off x="1732971" y="2448037"/>
            <a:ext cx="16638158" cy="838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132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16555" y="1462220"/>
            <a:ext cx="19387545" cy="719827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pic>
        <p:nvPicPr>
          <p:cNvPr id="14" name="object 26">
            <a:extLst>
              <a:ext uri="{FF2B5EF4-FFF2-40B4-BE49-F238E27FC236}">
                <a16:creationId xmlns:a16="http://schemas.microsoft.com/office/drawing/2014/main" xmlns="" id="{4116A097-5B8A-41F5-B353-7C554AA5FE6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83781" y="1055122"/>
            <a:ext cx="9328372" cy="485309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8ACA8F1-1CF2-4404-93FF-8F61AD7032F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50"/>
          <a:stretch/>
        </p:blipFill>
        <p:spPr bwMode="auto">
          <a:xfrm>
            <a:off x="10122528" y="6168734"/>
            <a:ext cx="9038636" cy="448356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object 25">
            <a:extLst>
              <a:ext uri="{FF2B5EF4-FFF2-40B4-BE49-F238E27FC236}">
                <a16:creationId xmlns:a16="http://schemas.microsoft.com/office/drawing/2014/main" xmlns="" id="{8089A204-FB6C-4134-BC7B-6FE7378B6D7F}"/>
              </a:ext>
            </a:extLst>
          </p:cNvPr>
          <p:cNvPicPr/>
          <p:nvPr/>
        </p:nvPicPr>
        <p:blipFill rotWithShape="1">
          <a:blip r:embed="rId4" cstate="print"/>
          <a:srcRect b="35055"/>
          <a:stretch/>
        </p:blipFill>
        <p:spPr>
          <a:xfrm>
            <a:off x="3738627" y="6239232"/>
            <a:ext cx="8257700" cy="507011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B655A96-AC63-4915-8367-CBAE9F92EFA9}"/>
              </a:ext>
            </a:extLst>
          </p:cNvPr>
          <p:cNvSpPr/>
          <p:nvPr/>
        </p:nvSpPr>
        <p:spPr>
          <a:xfrm>
            <a:off x="1103057" y="3615180"/>
            <a:ext cx="10350990" cy="4944915"/>
          </a:xfrm>
          <a:prstGeom prst="rect">
            <a:avLst/>
          </a:prstGeom>
        </p:spPr>
        <p:txBody>
          <a:bodyPr wrap="square" lIns="150785" tIns="75392" rIns="150785" bIns="75392">
            <a:spAutoFit/>
          </a:bodyPr>
          <a:lstStyle/>
          <a:p>
            <a:pPr marL="20942" marR="2052345">
              <a:lnSpc>
                <a:spcPct val="100800"/>
              </a:lnSpc>
              <a:spcBef>
                <a:spcPts val="157"/>
              </a:spcBef>
            </a:pPr>
            <a:r>
              <a:rPr lang="ru-RU" sz="2800" b="1" dirty="0">
                <a:solidFill>
                  <a:schemeClr val="tx2"/>
                </a:solidFill>
                <a:latin typeface="Montserrat"/>
                <a:cs typeface="Montserrat"/>
              </a:rPr>
              <a:t>Создание системы мониторинга параметров ионосферы </a:t>
            </a:r>
            <a:r>
              <a:rPr lang="ru-RU" sz="2800" b="1" dirty="0" smtClean="0">
                <a:solidFill>
                  <a:schemeClr val="tx2"/>
                </a:solidFill>
                <a:latin typeface="Montserrat"/>
                <a:cs typeface="Montserrat"/>
              </a:rPr>
              <a:t>в </a:t>
            </a:r>
            <a:r>
              <a:rPr lang="ru-RU" sz="2800" b="1" smtClean="0">
                <a:solidFill>
                  <a:schemeClr val="tx2"/>
                </a:solidFill>
                <a:latin typeface="Montserrat"/>
                <a:cs typeface="Montserrat"/>
              </a:rPr>
              <a:t>реальном времени по </a:t>
            </a:r>
            <a:r>
              <a:rPr lang="ru-RU" sz="2800" b="1" dirty="0">
                <a:solidFill>
                  <a:schemeClr val="tx2"/>
                </a:solidFill>
                <a:latin typeface="Montserrat"/>
                <a:cs typeface="Montserrat"/>
              </a:rPr>
              <a:t>измерениям станций фундаментальной астрономо-геодезической сети (ФАГС) и федеральной сети геодезических станций (ФСГС) для </a:t>
            </a:r>
            <a:r>
              <a:rPr lang="ru-RU" sz="2800" b="1" dirty="0" smtClean="0">
                <a:solidFill>
                  <a:schemeClr val="tx2"/>
                </a:solidFill>
                <a:latin typeface="Montserrat"/>
                <a:cs typeface="Montserrat"/>
              </a:rPr>
              <a:t> обеспечения и контроля 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высокоточной навигации, дальней радиолокации и связи в Арктическом регионе»</a:t>
            </a:r>
          </a:p>
          <a:p>
            <a:pPr marL="20942" marR="2052345">
              <a:lnSpc>
                <a:spcPct val="100800"/>
              </a:lnSpc>
              <a:spcBef>
                <a:spcPts val="157"/>
              </a:spcBef>
            </a:pPr>
            <a:endParaRPr lang="ru-RU" sz="2800" dirty="0">
              <a:solidFill>
                <a:schemeClr val="tx1"/>
              </a:solidFill>
              <a:latin typeface="Montserrat"/>
              <a:cs typeface="Montserrat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31EAF70-0702-4C09-842C-D15A90BA498B}"/>
              </a:ext>
            </a:extLst>
          </p:cNvPr>
          <p:cNvSpPr/>
          <p:nvPr/>
        </p:nvSpPr>
        <p:spPr>
          <a:xfrm>
            <a:off x="1103058" y="2767290"/>
            <a:ext cx="1012722" cy="429255"/>
          </a:xfrm>
          <a:prstGeom prst="rect">
            <a:avLst/>
          </a:prstGeom>
        </p:spPr>
        <p:txBody>
          <a:bodyPr wrap="none" lIns="150785" tIns="75392" rIns="150785" bIns="75392">
            <a:spAutoFit/>
          </a:bodyPr>
          <a:lstStyle/>
          <a:p>
            <a:pPr marL="20942">
              <a:spcBef>
                <a:spcPts val="223"/>
              </a:spcBef>
            </a:pPr>
            <a:r>
              <a:rPr lang="ru-RU" b="1" spc="-16" dirty="0">
                <a:solidFill>
                  <a:srgbClr val="222D61"/>
                </a:solidFill>
                <a:latin typeface="Montserrat"/>
                <a:cs typeface="Montserrat"/>
              </a:rPr>
              <a:t>Цель:</a:t>
            </a:r>
            <a:endParaRPr lang="ru-RU" dirty="0">
              <a:latin typeface="Montserrat"/>
              <a:cs typeface="Montserra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ECE5CD3-44EF-4364-A963-78A1B13CFB36}"/>
              </a:ext>
            </a:extLst>
          </p:cNvPr>
          <p:cNvSpPr txBox="1"/>
          <p:nvPr/>
        </p:nvSpPr>
        <p:spPr>
          <a:xfrm>
            <a:off x="324713" y="1749649"/>
            <a:ext cx="3710897" cy="767810"/>
          </a:xfrm>
          <a:prstGeom prst="rect">
            <a:avLst/>
          </a:prstGeom>
          <a:solidFill>
            <a:schemeClr val="bg1"/>
          </a:solidFill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  <a:latin typeface="Montserrat" panose="00000500000000000000" pitchFamily="2" charset="-52"/>
              </a:rPr>
              <a:t>Общий план</a:t>
            </a:r>
          </a:p>
        </p:txBody>
      </p:sp>
    </p:spTree>
    <p:extLst>
      <p:ext uri="{BB962C8B-B14F-4D97-AF65-F5344CB8AC3E}">
        <p14:creationId xmlns:p14="http://schemas.microsoft.com/office/powerpoint/2010/main" val="299403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object 2">
            <a:extLst>
              <a:ext uri="{FF2B5EF4-FFF2-40B4-BE49-F238E27FC236}">
                <a16:creationId xmlns:a16="http://schemas.microsoft.com/office/drawing/2014/main" xmlns="" id="{4E4C799C-862F-4476-92CE-EB3358F0727D}"/>
              </a:ext>
            </a:extLst>
          </p:cNvPr>
          <p:cNvGrpSpPr/>
          <p:nvPr/>
        </p:nvGrpSpPr>
        <p:grpSpPr>
          <a:xfrm>
            <a:off x="707" y="402"/>
            <a:ext cx="19924065" cy="11079307"/>
            <a:chOff x="0" y="5"/>
            <a:chExt cx="19925463" cy="11080084"/>
          </a:xfrm>
        </p:grpSpPr>
        <p:sp>
          <p:nvSpPr>
            <p:cNvPr id="32" name="object 3">
              <a:extLst>
                <a:ext uri="{FF2B5EF4-FFF2-40B4-BE49-F238E27FC236}">
                  <a16:creationId xmlns:a16="http://schemas.microsoft.com/office/drawing/2014/main" xmlns="" id="{5C86EE6F-EE87-4885-ACB0-4CD8DD4177FA}"/>
                </a:ext>
              </a:extLst>
            </p:cNvPr>
            <p:cNvSpPr/>
            <p:nvPr/>
          </p:nvSpPr>
          <p:spPr>
            <a:xfrm>
              <a:off x="339523" y="228574"/>
              <a:ext cx="19585940" cy="10851515"/>
            </a:xfrm>
            <a:custGeom>
              <a:avLst/>
              <a:gdLst/>
              <a:ahLst/>
              <a:cxnLst/>
              <a:rect l="l" t="t" r="r" b="b"/>
              <a:pathLst>
                <a:path w="19585940" h="10851515">
                  <a:moveTo>
                    <a:pt x="19585456" y="0"/>
                  </a:moveTo>
                  <a:lnTo>
                    <a:pt x="0" y="0"/>
                  </a:lnTo>
                  <a:lnTo>
                    <a:pt x="0" y="10851402"/>
                  </a:lnTo>
                  <a:lnTo>
                    <a:pt x="19585456" y="10851402"/>
                  </a:lnTo>
                  <a:lnTo>
                    <a:pt x="19585456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  <p:pic>
          <p:nvPicPr>
            <p:cNvPr id="33" name="object 4">
              <a:extLst>
                <a:ext uri="{FF2B5EF4-FFF2-40B4-BE49-F238E27FC236}">
                  <a16:creationId xmlns:a16="http://schemas.microsoft.com/office/drawing/2014/main" xmlns="" id="{34A7F32F-B99D-4E55-94B0-493B67623F4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15082" y="228578"/>
              <a:ext cx="15833167" cy="1673970"/>
            </a:xfrm>
            <a:prstGeom prst="rect">
              <a:avLst/>
            </a:prstGeom>
          </p:spPr>
        </p:pic>
        <p:sp>
          <p:nvSpPr>
            <p:cNvPr id="34" name="object 5">
              <a:extLst>
                <a:ext uri="{FF2B5EF4-FFF2-40B4-BE49-F238E27FC236}">
                  <a16:creationId xmlns:a16="http://schemas.microsoft.com/office/drawing/2014/main" xmlns="" id="{C95C6BC9-4F35-4EF2-939D-4D698A802A7B}"/>
                </a:ext>
              </a:extLst>
            </p:cNvPr>
            <p:cNvSpPr/>
            <p:nvPr/>
          </p:nvSpPr>
          <p:spPr>
            <a:xfrm>
              <a:off x="0" y="92219"/>
              <a:ext cx="3444875" cy="2073910"/>
            </a:xfrm>
            <a:custGeom>
              <a:avLst/>
              <a:gdLst/>
              <a:ahLst/>
              <a:cxnLst/>
              <a:rect l="l" t="t" r="r" b="b"/>
              <a:pathLst>
                <a:path w="3444875" h="2073910">
                  <a:moveTo>
                    <a:pt x="3444769" y="2073664"/>
                  </a:moveTo>
                  <a:lnTo>
                    <a:pt x="0" y="2073664"/>
                  </a:lnTo>
                </a:path>
                <a:path w="3444875" h="2073910">
                  <a:moveTo>
                    <a:pt x="0" y="0"/>
                  </a:moveTo>
                  <a:lnTo>
                    <a:pt x="2021043" y="0"/>
                  </a:lnTo>
                  <a:lnTo>
                    <a:pt x="3444769" y="2073664"/>
                  </a:lnTo>
                </a:path>
              </a:pathLst>
            </a:custGeom>
            <a:ln w="4340">
              <a:solidFill>
                <a:srgbClr val="0F0F38"/>
              </a:solidFill>
            </a:ln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  <p:sp>
          <p:nvSpPr>
            <p:cNvPr id="35" name="object 6">
              <a:extLst>
                <a:ext uri="{FF2B5EF4-FFF2-40B4-BE49-F238E27FC236}">
                  <a16:creationId xmlns:a16="http://schemas.microsoft.com/office/drawing/2014/main" xmlns="" id="{9DDF9FD7-4CA2-434F-88A1-C837C366701E}"/>
                </a:ext>
              </a:extLst>
            </p:cNvPr>
            <p:cNvSpPr/>
            <p:nvPr/>
          </p:nvSpPr>
          <p:spPr>
            <a:xfrm>
              <a:off x="0" y="5"/>
              <a:ext cx="3444875" cy="2047239"/>
            </a:xfrm>
            <a:custGeom>
              <a:avLst/>
              <a:gdLst/>
              <a:ahLst/>
              <a:cxnLst/>
              <a:rect l="l" t="t" r="r" b="b"/>
              <a:pathLst>
                <a:path w="3444875" h="2047239">
                  <a:moveTo>
                    <a:pt x="3444722" y="2046631"/>
                  </a:moveTo>
                  <a:lnTo>
                    <a:pt x="0" y="2046631"/>
                  </a:lnTo>
                </a:path>
                <a:path w="3444875" h="2047239">
                  <a:moveTo>
                    <a:pt x="2039556" y="0"/>
                  </a:moveTo>
                  <a:lnTo>
                    <a:pt x="3444722" y="2046631"/>
                  </a:lnTo>
                </a:path>
              </a:pathLst>
            </a:custGeom>
            <a:ln w="4340">
              <a:solidFill>
                <a:srgbClr val="0F0F38"/>
              </a:solidFill>
            </a:ln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  <p:sp>
          <p:nvSpPr>
            <p:cNvPr id="36" name="object 7">
              <a:extLst>
                <a:ext uri="{FF2B5EF4-FFF2-40B4-BE49-F238E27FC236}">
                  <a16:creationId xmlns:a16="http://schemas.microsoft.com/office/drawing/2014/main" xmlns="" id="{204A2FF0-06D5-4010-A70E-DC382DD42A1D}"/>
                </a:ext>
              </a:extLst>
            </p:cNvPr>
            <p:cNvSpPr/>
            <p:nvPr/>
          </p:nvSpPr>
          <p:spPr>
            <a:xfrm>
              <a:off x="0" y="32573"/>
              <a:ext cx="3345815" cy="2073910"/>
            </a:xfrm>
            <a:custGeom>
              <a:avLst/>
              <a:gdLst/>
              <a:ahLst/>
              <a:cxnLst/>
              <a:rect l="l" t="t" r="r" b="b"/>
              <a:pathLst>
                <a:path w="3345815" h="2073910">
                  <a:moveTo>
                    <a:pt x="1921627" y="0"/>
                  </a:moveTo>
                  <a:lnTo>
                    <a:pt x="0" y="0"/>
                  </a:lnTo>
                  <a:lnTo>
                    <a:pt x="0" y="2073664"/>
                  </a:lnTo>
                  <a:lnTo>
                    <a:pt x="3345358" y="2073664"/>
                  </a:lnTo>
                  <a:lnTo>
                    <a:pt x="1921627" y="0"/>
                  </a:lnTo>
                  <a:close/>
                </a:path>
              </a:pathLst>
            </a:custGeom>
            <a:solidFill>
              <a:srgbClr val="222D61"/>
            </a:solidFill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280023" y="982808"/>
            <a:ext cx="1838427" cy="443534"/>
            <a:chOff x="279337" y="982479"/>
            <a:chExt cx="1838556" cy="443565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9337" y="982479"/>
              <a:ext cx="1832756" cy="44356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81724" y="1252474"/>
              <a:ext cx="610235" cy="15240"/>
            </a:xfrm>
            <a:custGeom>
              <a:avLst/>
              <a:gdLst/>
              <a:ahLst/>
              <a:cxnLst/>
              <a:rect l="l" t="t" r="r" b="b"/>
              <a:pathLst>
                <a:path w="610235" h="15240">
                  <a:moveTo>
                    <a:pt x="609740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609740" y="14648"/>
                  </a:lnTo>
                  <a:lnTo>
                    <a:pt x="6097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8543" y="1250344"/>
              <a:ext cx="8679" cy="1952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90920" y="1252474"/>
              <a:ext cx="3175" cy="15240"/>
            </a:xfrm>
            <a:custGeom>
              <a:avLst/>
              <a:gdLst/>
              <a:ahLst/>
              <a:cxnLst/>
              <a:rect l="l" t="t" r="r" b="b"/>
              <a:pathLst>
                <a:path w="3175" h="15240">
                  <a:moveTo>
                    <a:pt x="2711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2711" y="14648"/>
                  </a:lnTo>
                  <a:lnTo>
                    <a:pt x="27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97306" y="1250344"/>
              <a:ext cx="620587" cy="1952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500116" y="1252474"/>
              <a:ext cx="612775" cy="15240"/>
            </a:xfrm>
            <a:custGeom>
              <a:avLst/>
              <a:gdLst/>
              <a:ahLst/>
              <a:cxnLst/>
              <a:rect l="l" t="t" r="r" b="b"/>
              <a:pathLst>
                <a:path w="612775" h="15240">
                  <a:moveTo>
                    <a:pt x="612452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612452" y="14648"/>
                  </a:lnTo>
                  <a:lnTo>
                    <a:pt x="6124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97317" y="1250344"/>
              <a:ext cx="8678" cy="1952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500116" y="1252474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3256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3256" y="14648"/>
                  </a:lnTo>
                  <a:lnTo>
                    <a:pt x="32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6BB3E72-95EA-4988-A3A8-FB49ADC765D3}"/>
              </a:ext>
            </a:extLst>
          </p:cNvPr>
          <p:cNvSpPr txBox="1"/>
          <p:nvPr/>
        </p:nvSpPr>
        <p:spPr>
          <a:xfrm>
            <a:off x="2844512" y="435764"/>
            <a:ext cx="13074938" cy="1260242"/>
          </a:xfrm>
          <a:prstGeom prst="rect">
            <a:avLst/>
          </a:prstGeom>
          <a:noFill/>
        </p:spPr>
        <p:txBody>
          <a:bodyPr wrap="square" lIns="150774" tIns="75387" rIns="150774" bIns="75387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Impact" panose="020B0806030902050204" pitchFamily="34" charset="0"/>
              </a:rPr>
              <a:t>СЕТИ ДГС </a:t>
            </a:r>
            <a:br>
              <a:rPr lang="ru-RU" sz="36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r>
              <a:rPr lang="ru-RU" sz="3600" dirty="0">
                <a:solidFill>
                  <a:schemeClr val="bg1"/>
                </a:solidFill>
                <a:latin typeface="Impact" panose="020B0806030902050204" pitchFamily="34" charset="0"/>
              </a:rPr>
              <a:t>(Сеть постоянно действующих базовых станций </a:t>
            </a:r>
            <a:r>
              <a:rPr lang="ru-RU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RTKNet</a:t>
            </a:r>
            <a:r>
              <a:rPr lang="ru-RU" sz="3600" dirty="0">
                <a:solidFill>
                  <a:schemeClr val="bg1"/>
                </a:solidFill>
                <a:latin typeface="Impact" panose="020B0806030902050204" pitchFamily="34" charset="0"/>
              </a:rPr>
              <a:t>)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A4F9B223-793D-4244-A7A5-FA51178A8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15655" y="2410803"/>
            <a:ext cx="16651600" cy="838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031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object 2">
            <a:extLst>
              <a:ext uri="{FF2B5EF4-FFF2-40B4-BE49-F238E27FC236}">
                <a16:creationId xmlns:a16="http://schemas.microsoft.com/office/drawing/2014/main" xmlns="" id="{4E4C799C-862F-4476-92CE-EB3358F0727D}"/>
              </a:ext>
            </a:extLst>
          </p:cNvPr>
          <p:cNvGrpSpPr/>
          <p:nvPr/>
        </p:nvGrpSpPr>
        <p:grpSpPr>
          <a:xfrm>
            <a:off x="-25400" y="-3214"/>
            <a:ext cx="19924065" cy="11079307"/>
            <a:chOff x="0" y="5"/>
            <a:chExt cx="19925463" cy="11080084"/>
          </a:xfrm>
        </p:grpSpPr>
        <p:sp>
          <p:nvSpPr>
            <p:cNvPr id="32" name="object 3">
              <a:extLst>
                <a:ext uri="{FF2B5EF4-FFF2-40B4-BE49-F238E27FC236}">
                  <a16:creationId xmlns:a16="http://schemas.microsoft.com/office/drawing/2014/main" xmlns="" id="{5C86EE6F-EE87-4885-ACB0-4CD8DD4177FA}"/>
                </a:ext>
              </a:extLst>
            </p:cNvPr>
            <p:cNvSpPr/>
            <p:nvPr/>
          </p:nvSpPr>
          <p:spPr>
            <a:xfrm>
              <a:off x="339523" y="228574"/>
              <a:ext cx="19585940" cy="10851515"/>
            </a:xfrm>
            <a:custGeom>
              <a:avLst/>
              <a:gdLst/>
              <a:ahLst/>
              <a:cxnLst/>
              <a:rect l="l" t="t" r="r" b="b"/>
              <a:pathLst>
                <a:path w="19585940" h="10851515">
                  <a:moveTo>
                    <a:pt x="19585456" y="0"/>
                  </a:moveTo>
                  <a:lnTo>
                    <a:pt x="0" y="0"/>
                  </a:lnTo>
                  <a:lnTo>
                    <a:pt x="0" y="10851402"/>
                  </a:lnTo>
                  <a:lnTo>
                    <a:pt x="19585456" y="10851402"/>
                  </a:lnTo>
                  <a:lnTo>
                    <a:pt x="19585456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  <p:pic>
          <p:nvPicPr>
            <p:cNvPr id="33" name="object 4">
              <a:extLst>
                <a:ext uri="{FF2B5EF4-FFF2-40B4-BE49-F238E27FC236}">
                  <a16:creationId xmlns:a16="http://schemas.microsoft.com/office/drawing/2014/main" xmlns="" id="{34A7F32F-B99D-4E55-94B0-493B67623F4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15082" y="228578"/>
              <a:ext cx="15833167" cy="1673970"/>
            </a:xfrm>
            <a:prstGeom prst="rect">
              <a:avLst/>
            </a:prstGeom>
          </p:spPr>
        </p:pic>
        <p:sp>
          <p:nvSpPr>
            <p:cNvPr id="34" name="object 5">
              <a:extLst>
                <a:ext uri="{FF2B5EF4-FFF2-40B4-BE49-F238E27FC236}">
                  <a16:creationId xmlns:a16="http://schemas.microsoft.com/office/drawing/2014/main" xmlns="" id="{C95C6BC9-4F35-4EF2-939D-4D698A802A7B}"/>
                </a:ext>
              </a:extLst>
            </p:cNvPr>
            <p:cNvSpPr/>
            <p:nvPr/>
          </p:nvSpPr>
          <p:spPr>
            <a:xfrm>
              <a:off x="0" y="92219"/>
              <a:ext cx="3444875" cy="2073910"/>
            </a:xfrm>
            <a:custGeom>
              <a:avLst/>
              <a:gdLst/>
              <a:ahLst/>
              <a:cxnLst/>
              <a:rect l="l" t="t" r="r" b="b"/>
              <a:pathLst>
                <a:path w="3444875" h="2073910">
                  <a:moveTo>
                    <a:pt x="3444769" y="2073664"/>
                  </a:moveTo>
                  <a:lnTo>
                    <a:pt x="0" y="2073664"/>
                  </a:lnTo>
                </a:path>
                <a:path w="3444875" h="2073910">
                  <a:moveTo>
                    <a:pt x="0" y="0"/>
                  </a:moveTo>
                  <a:lnTo>
                    <a:pt x="2021043" y="0"/>
                  </a:lnTo>
                  <a:lnTo>
                    <a:pt x="3444769" y="2073664"/>
                  </a:lnTo>
                </a:path>
              </a:pathLst>
            </a:custGeom>
            <a:ln w="4340">
              <a:solidFill>
                <a:srgbClr val="0F0F38"/>
              </a:solidFill>
            </a:ln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  <p:sp>
          <p:nvSpPr>
            <p:cNvPr id="35" name="object 6">
              <a:extLst>
                <a:ext uri="{FF2B5EF4-FFF2-40B4-BE49-F238E27FC236}">
                  <a16:creationId xmlns:a16="http://schemas.microsoft.com/office/drawing/2014/main" xmlns="" id="{9DDF9FD7-4CA2-434F-88A1-C837C366701E}"/>
                </a:ext>
              </a:extLst>
            </p:cNvPr>
            <p:cNvSpPr/>
            <p:nvPr/>
          </p:nvSpPr>
          <p:spPr>
            <a:xfrm>
              <a:off x="0" y="5"/>
              <a:ext cx="3444875" cy="2047239"/>
            </a:xfrm>
            <a:custGeom>
              <a:avLst/>
              <a:gdLst/>
              <a:ahLst/>
              <a:cxnLst/>
              <a:rect l="l" t="t" r="r" b="b"/>
              <a:pathLst>
                <a:path w="3444875" h="2047239">
                  <a:moveTo>
                    <a:pt x="3444722" y="2046631"/>
                  </a:moveTo>
                  <a:lnTo>
                    <a:pt x="0" y="2046631"/>
                  </a:lnTo>
                </a:path>
                <a:path w="3444875" h="2047239">
                  <a:moveTo>
                    <a:pt x="2039556" y="0"/>
                  </a:moveTo>
                  <a:lnTo>
                    <a:pt x="3444722" y="2046631"/>
                  </a:lnTo>
                </a:path>
              </a:pathLst>
            </a:custGeom>
            <a:ln w="4340">
              <a:solidFill>
                <a:srgbClr val="0F0F38"/>
              </a:solidFill>
            </a:ln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  <p:sp>
          <p:nvSpPr>
            <p:cNvPr id="36" name="object 7">
              <a:extLst>
                <a:ext uri="{FF2B5EF4-FFF2-40B4-BE49-F238E27FC236}">
                  <a16:creationId xmlns:a16="http://schemas.microsoft.com/office/drawing/2014/main" xmlns="" id="{204A2FF0-06D5-4010-A70E-DC382DD42A1D}"/>
                </a:ext>
              </a:extLst>
            </p:cNvPr>
            <p:cNvSpPr/>
            <p:nvPr/>
          </p:nvSpPr>
          <p:spPr>
            <a:xfrm>
              <a:off x="0" y="32573"/>
              <a:ext cx="3345815" cy="2073910"/>
            </a:xfrm>
            <a:custGeom>
              <a:avLst/>
              <a:gdLst/>
              <a:ahLst/>
              <a:cxnLst/>
              <a:rect l="l" t="t" r="r" b="b"/>
              <a:pathLst>
                <a:path w="3345815" h="2073910">
                  <a:moveTo>
                    <a:pt x="1921627" y="0"/>
                  </a:moveTo>
                  <a:lnTo>
                    <a:pt x="0" y="0"/>
                  </a:lnTo>
                  <a:lnTo>
                    <a:pt x="0" y="2073664"/>
                  </a:lnTo>
                  <a:lnTo>
                    <a:pt x="3345358" y="2073664"/>
                  </a:lnTo>
                  <a:lnTo>
                    <a:pt x="1921627" y="0"/>
                  </a:lnTo>
                  <a:close/>
                </a:path>
              </a:pathLst>
            </a:custGeom>
            <a:solidFill>
              <a:srgbClr val="222D61"/>
            </a:solidFill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280023" y="982808"/>
            <a:ext cx="1838427" cy="443534"/>
            <a:chOff x="279337" y="982479"/>
            <a:chExt cx="1838556" cy="443565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9337" y="982479"/>
              <a:ext cx="1832756" cy="44356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81724" y="1252474"/>
              <a:ext cx="610235" cy="15240"/>
            </a:xfrm>
            <a:custGeom>
              <a:avLst/>
              <a:gdLst/>
              <a:ahLst/>
              <a:cxnLst/>
              <a:rect l="l" t="t" r="r" b="b"/>
              <a:pathLst>
                <a:path w="610235" h="15240">
                  <a:moveTo>
                    <a:pt x="609740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609740" y="14648"/>
                  </a:lnTo>
                  <a:lnTo>
                    <a:pt x="6097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8543" y="1250344"/>
              <a:ext cx="8679" cy="1952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90920" y="1252474"/>
              <a:ext cx="3175" cy="15240"/>
            </a:xfrm>
            <a:custGeom>
              <a:avLst/>
              <a:gdLst/>
              <a:ahLst/>
              <a:cxnLst/>
              <a:rect l="l" t="t" r="r" b="b"/>
              <a:pathLst>
                <a:path w="3175" h="15240">
                  <a:moveTo>
                    <a:pt x="2711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2711" y="14648"/>
                  </a:lnTo>
                  <a:lnTo>
                    <a:pt x="27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97306" y="1250344"/>
              <a:ext cx="620587" cy="1952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500116" y="1252474"/>
              <a:ext cx="612775" cy="15240"/>
            </a:xfrm>
            <a:custGeom>
              <a:avLst/>
              <a:gdLst/>
              <a:ahLst/>
              <a:cxnLst/>
              <a:rect l="l" t="t" r="r" b="b"/>
              <a:pathLst>
                <a:path w="612775" h="15240">
                  <a:moveTo>
                    <a:pt x="612452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612452" y="14648"/>
                  </a:lnTo>
                  <a:lnTo>
                    <a:pt x="6124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97317" y="1250344"/>
              <a:ext cx="8678" cy="1952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500116" y="1252474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3256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3256" y="14648"/>
                  </a:lnTo>
                  <a:lnTo>
                    <a:pt x="32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6BB3E72-95EA-4988-A3A8-FB49ADC765D3}"/>
              </a:ext>
            </a:extLst>
          </p:cNvPr>
          <p:cNvSpPr txBox="1"/>
          <p:nvPr/>
        </p:nvSpPr>
        <p:spPr>
          <a:xfrm>
            <a:off x="2849007" y="155149"/>
            <a:ext cx="13913138" cy="1814240"/>
          </a:xfrm>
          <a:prstGeom prst="rect">
            <a:avLst/>
          </a:prstGeom>
          <a:noFill/>
        </p:spPr>
        <p:txBody>
          <a:bodyPr wrap="square" lIns="150774" tIns="75387" rIns="150774" bIns="75387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Impact" panose="020B0806030902050204" pitchFamily="34" charset="0"/>
              </a:rPr>
              <a:t>СЕТИ ДГС </a:t>
            </a:r>
            <a:br>
              <a:rPr lang="ru-RU" sz="36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r>
              <a:rPr lang="ru-RU" sz="3600" dirty="0">
                <a:solidFill>
                  <a:schemeClr val="bg1"/>
                </a:solidFill>
                <a:latin typeface="Impact" panose="020B0806030902050204" pitchFamily="34" charset="0"/>
              </a:rPr>
              <a:t>(Сеть постоянно действующих базовых станций АО "</a:t>
            </a:r>
            <a:r>
              <a:rPr lang="ru-RU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Ростехинвентаризация</a:t>
            </a:r>
            <a:r>
              <a:rPr lang="ru-RU" sz="3600" dirty="0">
                <a:solidFill>
                  <a:schemeClr val="bg1"/>
                </a:solidFill>
                <a:latin typeface="Impact" panose="020B0806030902050204" pitchFamily="34" charset="0"/>
              </a:rPr>
              <a:t>-Федеральное БТИ")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446DE692-8E8E-49A7-8DA7-55025E860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t="6970" b="5211"/>
          <a:stretch>
            <a:fillRect/>
          </a:stretch>
        </p:blipFill>
        <p:spPr bwMode="auto">
          <a:xfrm>
            <a:off x="1927366" y="2539443"/>
            <a:ext cx="16358031" cy="811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744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object 2">
            <a:extLst>
              <a:ext uri="{FF2B5EF4-FFF2-40B4-BE49-F238E27FC236}">
                <a16:creationId xmlns:a16="http://schemas.microsoft.com/office/drawing/2014/main" xmlns="" id="{4E4C799C-862F-4476-92CE-EB3358F0727D}"/>
              </a:ext>
            </a:extLst>
          </p:cNvPr>
          <p:cNvGrpSpPr/>
          <p:nvPr/>
        </p:nvGrpSpPr>
        <p:grpSpPr>
          <a:xfrm>
            <a:off x="-25400" y="-3214"/>
            <a:ext cx="19924065" cy="11079307"/>
            <a:chOff x="0" y="5"/>
            <a:chExt cx="19925463" cy="11080084"/>
          </a:xfrm>
        </p:grpSpPr>
        <p:sp>
          <p:nvSpPr>
            <p:cNvPr id="32" name="object 3">
              <a:extLst>
                <a:ext uri="{FF2B5EF4-FFF2-40B4-BE49-F238E27FC236}">
                  <a16:creationId xmlns:a16="http://schemas.microsoft.com/office/drawing/2014/main" xmlns="" id="{5C86EE6F-EE87-4885-ACB0-4CD8DD4177FA}"/>
                </a:ext>
              </a:extLst>
            </p:cNvPr>
            <p:cNvSpPr/>
            <p:nvPr/>
          </p:nvSpPr>
          <p:spPr>
            <a:xfrm>
              <a:off x="339523" y="228574"/>
              <a:ext cx="19585940" cy="10851515"/>
            </a:xfrm>
            <a:custGeom>
              <a:avLst/>
              <a:gdLst/>
              <a:ahLst/>
              <a:cxnLst/>
              <a:rect l="l" t="t" r="r" b="b"/>
              <a:pathLst>
                <a:path w="19585940" h="10851515">
                  <a:moveTo>
                    <a:pt x="19585456" y="0"/>
                  </a:moveTo>
                  <a:lnTo>
                    <a:pt x="0" y="0"/>
                  </a:lnTo>
                  <a:lnTo>
                    <a:pt x="0" y="10851402"/>
                  </a:lnTo>
                  <a:lnTo>
                    <a:pt x="19585456" y="10851402"/>
                  </a:lnTo>
                  <a:lnTo>
                    <a:pt x="19585456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  <p:pic>
          <p:nvPicPr>
            <p:cNvPr id="33" name="object 4">
              <a:extLst>
                <a:ext uri="{FF2B5EF4-FFF2-40B4-BE49-F238E27FC236}">
                  <a16:creationId xmlns:a16="http://schemas.microsoft.com/office/drawing/2014/main" xmlns="" id="{34A7F32F-B99D-4E55-94B0-493B67623F4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15082" y="228578"/>
              <a:ext cx="15833167" cy="1673970"/>
            </a:xfrm>
            <a:prstGeom prst="rect">
              <a:avLst/>
            </a:prstGeom>
          </p:spPr>
        </p:pic>
        <p:sp>
          <p:nvSpPr>
            <p:cNvPr id="34" name="object 5">
              <a:extLst>
                <a:ext uri="{FF2B5EF4-FFF2-40B4-BE49-F238E27FC236}">
                  <a16:creationId xmlns:a16="http://schemas.microsoft.com/office/drawing/2014/main" xmlns="" id="{C95C6BC9-4F35-4EF2-939D-4D698A802A7B}"/>
                </a:ext>
              </a:extLst>
            </p:cNvPr>
            <p:cNvSpPr/>
            <p:nvPr/>
          </p:nvSpPr>
          <p:spPr>
            <a:xfrm>
              <a:off x="0" y="92219"/>
              <a:ext cx="3444875" cy="2073910"/>
            </a:xfrm>
            <a:custGeom>
              <a:avLst/>
              <a:gdLst/>
              <a:ahLst/>
              <a:cxnLst/>
              <a:rect l="l" t="t" r="r" b="b"/>
              <a:pathLst>
                <a:path w="3444875" h="2073910">
                  <a:moveTo>
                    <a:pt x="3444769" y="2073664"/>
                  </a:moveTo>
                  <a:lnTo>
                    <a:pt x="0" y="2073664"/>
                  </a:lnTo>
                </a:path>
                <a:path w="3444875" h="2073910">
                  <a:moveTo>
                    <a:pt x="0" y="0"/>
                  </a:moveTo>
                  <a:lnTo>
                    <a:pt x="2021043" y="0"/>
                  </a:lnTo>
                  <a:lnTo>
                    <a:pt x="3444769" y="2073664"/>
                  </a:lnTo>
                </a:path>
              </a:pathLst>
            </a:custGeom>
            <a:ln w="4340">
              <a:solidFill>
                <a:srgbClr val="0F0F38"/>
              </a:solidFill>
            </a:ln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  <p:sp>
          <p:nvSpPr>
            <p:cNvPr id="35" name="object 6">
              <a:extLst>
                <a:ext uri="{FF2B5EF4-FFF2-40B4-BE49-F238E27FC236}">
                  <a16:creationId xmlns:a16="http://schemas.microsoft.com/office/drawing/2014/main" xmlns="" id="{9DDF9FD7-4CA2-434F-88A1-C837C366701E}"/>
                </a:ext>
              </a:extLst>
            </p:cNvPr>
            <p:cNvSpPr/>
            <p:nvPr/>
          </p:nvSpPr>
          <p:spPr>
            <a:xfrm>
              <a:off x="0" y="5"/>
              <a:ext cx="3444875" cy="2047239"/>
            </a:xfrm>
            <a:custGeom>
              <a:avLst/>
              <a:gdLst/>
              <a:ahLst/>
              <a:cxnLst/>
              <a:rect l="l" t="t" r="r" b="b"/>
              <a:pathLst>
                <a:path w="3444875" h="2047239">
                  <a:moveTo>
                    <a:pt x="3444722" y="2046631"/>
                  </a:moveTo>
                  <a:lnTo>
                    <a:pt x="0" y="2046631"/>
                  </a:lnTo>
                </a:path>
                <a:path w="3444875" h="2047239">
                  <a:moveTo>
                    <a:pt x="2039556" y="0"/>
                  </a:moveTo>
                  <a:lnTo>
                    <a:pt x="3444722" y="2046631"/>
                  </a:lnTo>
                </a:path>
              </a:pathLst>
            </a:custGeom>
            <a:ln w="4340">
              <a:solidFill>
                <a:srgbClr val="0F0F38"/>
              </a:solidFill>
            </a:ln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  <p:sp>
          <p:nvSpPr>
            <p:cNvPr id="36" name="object 7">
              <a:extLst>
                <a:ext uri="{FF2B5EF4-FFF2-40B4-BE49-F238E27FC236}">
                  <a16:creationId xmlns:a16="http://schemas.microsoft.com/office/drawing/2014/main" xmlns="" id="{204A2FF0-06D5-4010-A70E-DC382DD42A1D}"/>
                </a:ext>
              </a:extLst>
            </p:cNvPr>
            <p:cNvSpPr/>
            <p:nvPr/>
          </p:nvSpPr>
          <p:spPr>
            <a:xfrm>
              <a:off x="0" y="32573"/>
              <a:ext cx="3345815" cy="2073910"/>
            </a:xfrm>
            <a:custGeom>
              <a:avLst/>
              <a:gdLst/>
              <a:ahLst/>
              <a:cxnLst/>
              <a:rect l="l" t="t" r="r" b="b"/>
              <a:pathLst>
                <a:path w="3345815" h="2073910">
                  <a:moveTo>
                    <a:pt x="1921627" y="0"/>
                  </a:moveTo>
                  <a:lnTo>
                    <a:pt x="0" y="0"/>
                  </a:lnTo>
                  <a:lnTo>
                    <a:pt x="0" y="2073664"/>
                  </a:lnTo>
                  <a:lnTo>
                    <a:pt x="3345358" y="2073664"/>
                  </a:lnTo>
                  <a:lnTo>
                    <a:pt x="1921627" y="0"/>
                  </a:lnTo>
                  <a:close/>
                </a:path>
              </a:pathLst>
            </a:custGeom>
            <a:solidFill>
              <a:srgbClr val="222D61"/>
            </a:solidFill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280023" y="982808"/>
            <a:ext cx="1838427" cy="443534"/>
            <a:chOff x="279337" y="982479"/>
            <a:chExt cx="1838556" cy="443565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9337" y="982479"/>
              <a:ext cx="1832756" cy="44356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81724" y="1252474"/>
              <a:ext cx="610235" cy="15240"/>
            </a:xfrm>
            <a:custGeom>
              <a:avLst/>
              <a:gdLst/>
              <a:ahLst/>
              <a:cxnLst/>
              <a:rect l="l" t="t" r="r" b="b"/>
              <a:pathLst>
                <a:path w="610235" h="15240">
                  <a:moveTo>
                    <a:pt x="609740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609740" y="14648"/>
                  </a:lnTo>
                  <a:lnTo>
                    <a:pt x="6097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8543" y="1250344"/>
              <a:ext cx="8679" cy="1952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90920" y="1252474"/>
              <a:ext cx="3175" cy="15240"/>
            </a:xfrm>
            <a:custGeom>
              <a:avLst/>
              <a:gdLst/>
              <a:ahLst/>
              <a:cxnLst/>
              <a:rect l="l" t="t" r="r" b="b"/>
              <a:pathLst>
                <a:path w="3175" h="15240">
                  <a:moveTo>
                    <a:pt x="2711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2711" y="14648"/>
                  </a:lnTo>
                  <a:lnTo>
                    <a:pt x="27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97306" y="1250344"/>
              <a:ext cx="620587" cy="1952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500116" y="1252474"/>
              <a:ext cx="612775" cy="15240"/>
            </a:xfrm>
            <a:custGeom>
              <a:avLst/>
              <a:gdLst/>
              <a:ahLst/>
              <a:cxnLst/>
              <a:rect l="l" t="t" r="r" b="b"/>
              <a:pathLst>
                <a:path w="612775" h="15240">
                  <a:moveTo>
                    <a:pt x="612452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612452" y="14648"/>
                  </a:lnTo>
                  <a:lnTo>
                    <a:pt x="6124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97317" y="1250344"/>
              <a:ext cx="8678" cy="1952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500116" y="1252474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3256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3256" y="14648"/>
                  </a:lnTo>
                  <a:lnTo>
                    <a:pt x="32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6BB3E72-95EA-4988-A3A8-FB49ADC765D3}"/>
              </a:ext>
            </a:extLst>
          </p:cNvPr>
          <p:cNvSpPr txBox="1"/>
          <p:nvPr/>
        </p:nvSpPr>
        <p:spPr>
          <a:xfrm>
            <a:off x="2849007" y="155149"/>
            <a:ext cx="13913138" cy="1814240"/>
          </a:xfrm>
          <a:prstGeom prst="rect">
            <a:avLst/>
          </a:prstGeom>
          <a:noFill/>
        </p:spPr>
        <p:txBody>
          <a:bodyPr wrap="square" lIns="150774" tIns="75387" rIns="150774" bIns="75387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Impact" panose="020B0806030902050204" pitchFamily="34" charset="0"/>
              </a:rPr>
              <a:t>СЕТИ ДГС </a:t>
            </a:r>
            <a:br>
              <a:rPr lang="ru-RU" sz="36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r>
              <a:rPr lang="ru-RU" sz="3600" dirty="0">
                <a:solidFill>
                  <a:schemeClr val="bg1"/>
                </a:solidFill>
                <a:latin typeface="Impact" panose="020B0806030902050204" pitchFamily="34" charset="0"/>
              </a:rPr>
              <a:t>(Сеть постоянно действующих базовых станций </a:t>
            </a:r>
          </a:p>
          <a:p>
            <a:pPr algn="ctr"/>
            <a:r>
              <a:rPr lang="ru-RU" sz="3600" dirty="0">
                <a:solidFill>
                  <a:schemeClr val="bg1"/>
                </a:solidFill>
                <a:latin typeface="Impact" panose="020B0806030902050204" pitchFamily="34" charset="0"/>
              </a:rPr>
              <a:t>ООО ГЕОСТРОЙИЗЫСКАНИЯ)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7198A999-12BE-4FD3-B022-74AC70CB3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12651" y="2215150"/>
            <a:ext cx="15533298" cy="856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7135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object 2">
            <a:extLst>
              <a:ext uri="{FF2B5EF4-FFF2-40B4-BE49-F238E27FC236}">
                <a16:creationId xmlns:a16="http://schemas.microsoft.com/office/drawing/2014/main" xmlns="" id="{4E4C799C-862F-4476-92CE-EB3358F0727D}"/>
              </a:ext>
            </a:extLst>
          </p:cNvPr>
          <p:cNvGrpSpPr/>
          <p:nvPr/>
        </p:nvGrpSpPr>
        <p:grpSpPr>
          <a:xfrm>
            <a:off x="-25400" y="-3214"/>
            <a:ext cx="19924065" cy="11079307"/>
            <a:chOff x="0" y="5"/>
            <a:chExt cx="19925463" cy="11080084"/>
          </a:xfrm>
        </p:grpSpPr>
        <p:sp>
          <p:nvSpPr>
            <p:cNvPr id="32" name="object 3">
              <a:extLst>
                <a:ext uri="{FF2B5EF4-FFF2-40B4-BE49-F238E27FC236}">
                  <a16:creationId xmlns:a16="http://schemas.microsoft.com/office/drawing/2014/main" xmlns="" id="{5C86EE6F-EE87-4885-ACB0-4CD8DD4177FA}"/>
                </a:ext>
              </a:extLst>
            </p:cNvPr>
            <p:cNvSpPr/>
            <p:nvPr/>
          </p:nvSpPr>
          <p:spPr>
            <a:xfrm>
              <a:off x="339523" y="228574"/>
              <a:ext cx="19585940" cy="10851515"/>
            </a:xfrm>
            <a:custGeom>
              <a:avLst/>
              <a:gdLst/>
              <a:ahLst/>
              <a:cxnLst/>
              <a:rect l="l" t="t" r="r" b="b"/>
              <a:pathLst>
                <a:path w="19585940" h="10851515">
                  <a:moveTo>
                    <a:pt x="19585456" y="0"/>
                  </a:moveTo>
                  <a:lnTo>
                    <a:pt x="0" y="0"/>
                  </a:lnTo>
                  <a:lnTo>
                    <a:pt x="0" y="10851402"/>
                  </a:lnTo>
                  <a:lnTo>
                    <a:pt x="19585456" y="10851402"/>
                  </a:lnTo>
                  <a:lnTo>
                    <a:pt x="19585456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  <p:pic>
          <p:nvPicPr>
            <p:cNvPr id="33" name="object 4">
              <a:extLst>
                <a:ext uri="{FF2B5EF4-FFF2-40B4-BE49-F238E27FC236}">
                  <a16:creationId xmlns:a16="http://schemas.microsoft.com/office/drawing/2014/main" xmlns="" id="{34A7F32F-B99D-4E55-94B0-493B67623F4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15082" y="228578"/>
              <a:ext cx="15833167" cy="1673970"/>
            </a:xfrm>
            <a:prstGeom prst="rect">
              <a:avLst/>
            </a:prstGeom>
          </p:spPr>
        </p:pic>
        <p:sp>
          <p:nvSpPr>
            <p:cNvPr id="34" name="object 5">
              <a:extLst>
                <a:ext uri="{FF2B5EF4-FFF2-40B4-BE49-F238E27FC236}">
                  <a16:creationId xmlns:a16="http://schemas.microsoft.com/office/drawing/2014/main" xmlns="" id="{C95C6BC9-4F35-4EF2-939D-4D698A802A7B}"/>
                </a:ext>
              </a:extLst>
            </p:cNvPr>
            <p:cNvSpPr/>
            <p:nvPr/>
          </p:nvSpPr>
          <p:spPr>
            <a:xfrm>
              <a:off x="0" y="92219"/>
              <a:ext cx="3444875" cy="2073910"/>
            </a:xfrm>
            <a:custGeom>
              <a:avLst/>
              <a:gdLst/>
              <a:ahLst/>
              <a:cxnLst/>
              <a:rect l="l" t="t" r="r" b="b"/>
              <a:pathLst>
                <a:path w="3444875" h="2073910">
                  <a:moveTo>
                    <a:pt x="3444769" y="2073664"/>
                  </a:moveTo>
                  <a:lnTo>
                    <a:pt x="0" y="2073664"/>
                  </a:lnTo>
                </a:path>
                <a:path w="3444875" h="2073910">
                  <a:moveTo>
                    <a:pt x="0" y="0"/>
                  </a:moveTo>
                  <a:lnTo>
                    <a:pt x="2021043" y="0"/>
                  </a:lnTo>
                  <a:lnTo>
                    <a:pt x="3444769" y="2073664"/>
                  </a:lnTo>
                </a:path>
              </a:pathLst>
            </a:custGeom>
            <a:ln w="4340">
              <a:solidFill>
                <a:srgbClr val="0F0F38"/>
              </a:solidFill>
            </a:ln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  <p:sp>
          <p:nvSpPr>
            <p:cNvPr id="35" name="object 6">
              <a:extLst>
                <a:ext uri="{FF2B5EF4-FFF2-40B4-BE49-F238E27FC236}">
                  <a16:creationId xmlns:a16="http://schemas.microsoft.com/office/drawing/2014/main" xmlns="" id="{9DDF9FD7-4CA2-434F-88A1-C837C366701E}"/>
                </a:ext>
              </a:extLst>
            </p:cNvPr>
            <p:cNvSpPr/>
            <p:nvPr/>
          </p:nvSpPr>
          <p:spPr>
            <a:xfrm>
              <a:off x="0" y="5"/>
              <a:ext cx="3444875" cy="2047239"/>
            </a:xfrm>
            <a:custGeom>
              <a:avLst/>
              <a:gdLst/>
              <a:ahLst/>
              <a:cxnLst/>
              <a:rect l="l" t="t" r="r" b="b"/>
              <a:pathLst>
                <a:path w="3444875" h="2047239">
                  <a:moveTo>
                    <a:pt x="3444722" y="2046631"/>
                  </a:moveTo>
                  <a:lnTo>
                    <a:pt x="0" y="2046631"/>
                  </a:lnTo>
                </a:path>
                <a:path w="3444875" h="2047239">
                  <a:moveTo>
                    <a:pt x="2039556" y="0"/>
                  </a:moveTo>
                  <a:lnTo>
                    <a:pt x="3444722" y="2046631"/>
                  </a:lnTo>
                </a:path>
              </a:pathLst>
            </a:custGeom>
            <a:ln w="4340">
              <a:solidFill>
                <a:srgbClr val="0F0F38"/>
              </a:solidFill>
            </a:ln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  <p:sp>
          <p:nvSpPr>
            <p:cNvPr id="36" name="object 7">
              <a:extLst>
                <a:ext uri="{FF2B5EF4-FFF2-40B4-BE49-F238E27FC236}">
                  <a16:creationId xmlns:a16="http://schemas.microsoft.com/office/drawing/2014/main" xmlns="" id="{204A2FF0-06D5-4010-A70E-DC382DD42A1D}"/>
                </a:ext>
              </a:extLst>
            </p:cNvPr>
            <p:cNvSpPr/>
            <p:nvPr/>
          </p:nvSpPr>
          <p:spPr>
            <a:xfrm>
              <a:off x="0" y="32573"/>
              <a:ext cx="3345815" cy="2073910"/>
            </a:xfrm>
            <a:custGeom>
              <a:avLst/>
              <a:gdLst/>
              <a:ahLst/>
              <a:cxnLst/>
              <a:rect l="l" t="t" r="r" b="b"/>
              <a:pathLst>
                <a:path w="3345815" h="2073910">
                  <a:moveTo>
                    <a:pt x="1921627" y="0"/>
                  </a:moveTo>
                  <a:lnTo>
                    <a:pt x="0" y="0"/>
                  </a:lnTo>
                  <a:lnTo>
                    <a:pt x="0" y="2073664"/>
                  </a:lnTo>
                  <a:lnTo>
                    <a:pt x="3345358" y="2073664"/>
                  </a:lnTo>
                  <a:lnTo>
                    <a:pt x="1921627" y="0"/>
                  </a:lnTo>
                  <a:close/>
                </a:path>
              </a:pathLst>
            </a:custGeom>
            <a:solidFill>
              <a:srgbClr val="222D61"/>
            </a:solidFill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280023" y="982808"/>
            <a:ext cx="1838427" cy="443534"/>
            <a:chOff x="279337" y="982479"/>
            <a:chExt cx="1838556" cy="443565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9337" y="982479"/>
              <a:ext cx="1832756" cy="44356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81724" y="1252474"/>
              <a:ext cx="610235" cy="15240"/>
            </a:xfrm>
            <a:custGeom>
              <a:avLst/>
              <a:gdLst/>
              <a:ahLst/>
              <a:cxnLst/>
              <a:rect l="l" t="t" r="r" b="b"/>
              <a:pathLst>
                <a:path w="610235" h="15240">
                  <a:moveTo>
                    <a:pt x="609740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609740" y="14648"/>
                  </a:lnTo>
                  <a:lnTo>
                    <a:pt x="6097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8543" y="1250344"/>
              <a:ext cx="8679" cy="1952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90920" y="1252474"/>
              <a:ext cx="3175" cy="15240"/>
            </a:xfrm>
            <a:custGeom>
              <a:avLst/>
              <a:gdLst/>
              <a:ahLst/>
              <a:cxnLst/>
              <a:rect l="l" t="t" r="r" b="b"/>
              <a:pathLst>
                <a:path w="3175" h="15240">
                  <a:moveTo>
                    <a:pt x="2711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2711" y="14648"/>
                  </a:lnTo>
                  <a:lnTo>
                    <a:pt x="27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97306" y="1250344"/>
              <a:ext cx="620587" cy="1952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500116" y="1252474"/>
              <a:ext cx="612775" cy="15240"/>
            </a:xfrm>
            <a:custGeom>
              <a:avLst/>
              <a:gdLst/>
              <a:ahLst/>
              <a:cxnLst/>
              <a:rect l="l" t="t" r="r" b="b"/>
              <a:pathLst>
                <a:path w="612775" h="15240">
                  <a:moveTo>
                    <a:pt x="612452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612452" y="14648"/>
                  </a:lnTo>
                  <a:lnTo>
                    <a:pt x="6124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97317" y="1250344"/>
              <a:ext cx="8678" cy="1952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500116" y="1252474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3256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3256" y="14648"/>
                  </a:lnTo>
                  <a:lnTo>
                    <a:pt x="32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01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6BB3E72-95EA-4988-A3A8-FB49ADC765D3}"/>
              </a:ext>
            </a:extLst>
          </p:cNvPr>
          <p:cNvSpPr txBox="1"/>
          <p:nvPr/>
        </p:nvSpPr>
        <p:spPr>
          <a:xfrm>
            <a:off x="2849007" y="432148"/>
            <a:ext cx="13913138" cy="1260242"/>
          </a:xfrm>
          <a:prstGeom prst="rect">
            <a:avLst/>
          </a:prstGeom>
          <a:noFill/>
        </p:spPr>
        <p:txBody>
          <a:bodyPr wrap="square" lIns="150774" tIns="75387" rIns="150774" bIns="75387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Impact" panose="020B0806030902050204" pitchFamily="34" charset="0"/>
              </a:rPr>
              <a:t>СЕТИ ДГС </a:t>
            </a:r>
            <a:br>
              <a:rPr lang="ru-RU" sz="36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r>
              <a:rPr lang="ru-RU" sz="3600" dirty="0">
                <a:solidFill>
                  <a:schemeClr val="bg1"/>
                </a:solidFill>
                <a:latin typeface="Impact" panose="020B0806030902050204" pitchFamily="34" charset="0"/>
              </a:rPr>
              <a:t>(Система </a:t>
            </a:r>
            <a:r>
              <a:rPr lang="en-US" sz="3600" dirty="0">
                <a:solidFill>
                  <a:schemeClr val="bg1"/>
                </a:solidFill>
                <a:latin typeface="Impact" panose="020B0806030902050204" pitchFamily="34" charset="0"/>
              </a:rPr>
              <a:t>HIVE </a:t>
            </a:r>
            <a:r>
              <a:rPr lang="ru-RU" sz="3600" dirty="0">
                <a:solidFill>
                  <a:schemeClr val="bg1"/>
                </a:solidFill>
                <a:latin typeface="Impact" panose="020B0806030902050204" pitchFamily="34" charset="0"/>
              </a:rPr>
              <a:t>)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442428D8-1D9A-48B8-8B02-BCF7EEA55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r="18500"/>
          <a:stretch>
            <a:fillRect/>
          </a:stretch>
        </p:blipFill>
        <p:spPr bwMode="auto">
          <a:xfrm>
            <a:off x="2265316" y="2356047"/>
            <a:ext cx="16978835" cy="855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094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20104100" cy="1498547"/>
          </a:xfrm>
          <a:prstGeom prst="rect">
            <a:avLst/>
          </a:prstGeom>
          <a:solidFill>
            <a:srgbClr val="426B7E"/>
          </a:solidFill>
          <a:ln>
            <a:solidFill>
              <a:srgbClr val="426B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49" tIns="75373" rIns="150749" bIns="75373" rtlCol="0" anchor="ctr"/>
          <a:lstStyle/>
          <a:p>
            <a:pPr indent="742224" algn="ctr">
              <a:lnSpc>
                <a:spcPct val="107000"/>
              </a:lnSpc>
              <a:spcAft>
                <a:spcPts val="1319"/>
              </a:spcAft>
            </a:pPr>
            <a:r>
              <a:rPr lang="ru-RU" sz="3300" dirty="0"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Сети дифференциальной коррекции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10760776"/>
            <a:ext cx="20104100" cy="548574"/>
          </a:xfrm>
          <a:prstGeom prst="rect">
            <a:avLst/>
          </a:prstGeom>
          <a:solidFill>
            <a:srgbClr val="426B7E"/>
          </a:solidFill>
          <a:ln>
            <a:solidFill>
              <a:srgbClr val="426B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49" tIns="75373" rIns="150749" bIns="75373"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Семнадцатая ежегодная конференция "Физика плазмы в солнечной системе"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882F2F9D-5265-4952-936C-BF12B8882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B6B9E-9C56-4757-B2D5-61633FEBD12E}" type="slidenum">
              <a:rPr lang="ru-RU" smtClean="0"/>
              <a:t>34</a:t>
            </a:fld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EBC72CFD-537C-49EC-8436-03081AEDDBD2}"/>
              </a:ext>
            </a:extLst>
          </p:cNvPr>
          <p:cNvSpPr/>
          <p:nvPr/>
        </p:nvSpPr>
        <p:spPr>
          <a:xfrm>
            <a:off x="11703" y="10752431"/>
            <a:ext cx="20104100" cy="548574"/>
          </a:xfrm>
          <a:prstGeom prst="rect">
            <a:avLst/>
          </a:prstGeom>
          <a:solidFill>
            <a:srgbClr val="6094AC"/>
          </a:solidFill>
          <a:ln>
            <a:solidFill>
              <a:srgbClr val="6094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49" tIns="75373" rIns="150749" bIns="75373" rtlCol="0" anchor="ctr"/>
          <a:lstStyle/>
          <a:p>
            <a:pPr algn="ctr"/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BE504EF-6325-6384-F846-4B14D8CD0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60" y="2038251"/>
            <a:ext cx="10889721" cy="48060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7D00D72-4BDE-1D1A-12E1-E8EF42A6F518}"/>
              </a:ext>
            </a:extLst>
          </p:cNvPr>
          <p:cNvSpPr txBox="1"/>
          <p:nvPr/>
        </p:nvSpPr>
        <p:spPr>
          <a:xfrm>
            <a:off x="4949875" y="1498547"/>
            <a:ext cx="3716213" cy="429217"/>
          </a:xfrm>
          <a:prstGeom prst="rect">
            <a:avLst/>
          </a:prstGeom>
          <a:noFill/>
        </p:spPr>
        <p:txBody>
          <a:bodyPr wrap="square" lIns="150749" tIns="75373" rIns="150749" bIns="75373" rtlCol="0">
            <a:spAutoFit/>
          </a:bodyPr>
          <a:lstStyle/>
          <a:p>
            <a:r>
              <a:rPr lang="ru-RU" dirty="0"/>
              <a:t>Сеть </a:t>
            </a:r>
            <a:r>
              <a:rPr lang="en-US" dirty="0"/>
              <a:t>EFT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834CFCEE-E88E-047C-88E5-C58F0DAE9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6086" y="1977240"/>
            <a:ext cx="11239544" cy="47795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4369248-0636-C22E-55EA-2B02F5E4B936}"/>
              </a:ext>
            </a:extLst>
          </p:cNvPr>
          <p:cNvSpPr txBox="1"/>
          <p:nvPr/>
        </p:nvSpPr>
        <p:spPr>
          <a:xfrm>
            <a:off x="13296122" y="1463871"/>
            <a:ext cx="3716213" cy="429217"/>
          </a:xfrm>
          <a:prstGeom prst="rect">
            <a:avLst/>
          </a:prstGeom>
          <a:noFill/>
        </p:spPr>
        <p:txBody>
          <a:bodyPr wrap="square" lIns="150749" tIns="75373" rIns="150749" bIns="75373" rtlCol="0">
            <a:spAutoFit/>
          </a:bodyPr>
          <a:lstStyle/>
          <a:p>
            <a:r>
              <a:rPr lang="ru-RU" dirty="0"/>
              <a:t>Сеть ПРИН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AC47FE80-1F93-BC23-2C7B-AC8D42FE24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3769"/>
          <a:stretch/>
        </p:blipFill>
        <p:spPr>
          <a:xfrm>
            <a:off x="822610" y="6387320"/>
            <a:ext cx="6487974" cy="43277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E42E2EA-08CA-CF90-3367-0BA46E97FD4A}"/>
              </a:ext>
            </a:extLst>
          </p:cNvPr>
          <p:cNvSpPr txBox="1"/>
          <p:nvPr/>
        </p:nvSpPr>
        <p:spPr>
          <a:xfrm>
            <a:off x="2711010" y="6468694"/>
            <a:ext cx="3716213" cy="429217"/>
          </a:xfrm>
          <a:prstGeom prst="rect">
            <a:avLst/>
          </a:prstGeom>
          <a:noFill/>
        </p:spPr>
        <p:txBody>
          <a:bodyPr wrap="square" lIns="150749" tIns="75373" rIns="150749" bIns="75373" rtlCol="0">
            <a:spAutoFit/>
          </a:bodyPr>
          <a:lstStyle/>
          <a:p>
            <a:r>
              <a:rPr lang="ru-RU" dirty="0"/>
              <a:t>Сеть </a:t>
            </a:r>
            <a:r>
              <a:rPr lang="ru-RU" dirty="0" err="1"/>
              <a:t>Геоспайдер</a:t>
            </a:r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40214935-A16E-55DE-BE68-8AD1A886F1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9995"/>
          <a:stretch/>
        </p:blipFill>
        <p:spPr>
          <a:xfrm>
            <a:off x="8818307" y="6134936"/>
            <a:ext cx="10265361" cy="463645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7F19495-0391-4DF8-1DF8-BBDF5F5830A0}"/>
              </a:ext>
            </a:extLst>
          </p:cNvPr>
          <p:cNvSpPr txBox="1"/>
          <p:nvPr/>
        </p:nvSpPr>
        <p:spPr>
          <a:xfrm>
            <a:off x="9823358" y="6513307"/>
            <a:ext cx="3716213" cy="429217"/>
          </a:xfrm>
          <a:prstGeom prst="rect">
            <a:avLst/>
          </a:prstGeom>
          <a:noFill/>
        </p:spPr>
        <p:txBody>
          <a:bodyPr wrap="square" lIns="150749" tIns="75373" rIns="150749" bIns="75373" rtlCol="0">
            <a:spAutoFit/>
          </a:bodyPr>
          <a:lstStyle/>
          <a:p>
            <a:r>
              <a:rPr lang="ru-RU" dirty="0"/>
              <a:t>Сеть </a:t>
            </a:r>
            <a:r>
              <a:rPr lang="en-US" dirty="0"/>
              <a:t>RTKNET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349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20104100" cy="1498547"/>
          </a:xfrm>
          <a:prstGeom prst="rect">
            <a:avLst/>
          </a:prstGeom>
          <a:solidFill>
            <a:srgbClr val="426B7E"/>
          </a:solidFill>
          <a:ln>
            <a:solidFill>
              <a:srgbClr val="426B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49" tIns="75373" rIns="150749" bIns="75373" rtlCol="0" anchor="ctr"/>
          <a:lstStyle/>
          <a:p>
            <a:pPr algn="ctr"/>
            <a:r>
              <a:rPr lang="ru-RU" sz="3900" dirty="0">
                <a:latin typeface="Impact" pitchFamily="34" charset="0"/>
              </a:rPr>
              <a:t>Применение машинного обучения для прогнозирования ПЭС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10760776"/>
            <a:ext cx="20104100" cy="548574"/>
          </a:xfrm>
          <a:prstGeom prst="rect">
            <a:avLst/>
          </a:prstGeom>
          <a:solidFill>
            <a:srgbClr val="426B7E"/>
          </a:solidFill>
          <a:ln>
            <a:solidFill>
              <a:srgbClr val="426B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49" tIns="75373" rIns="150749" bIns="75373"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Семнадцатая ежегодная конференция "Физика плазмы в солнечной системе"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E7E7A781-B923-42AE-9021-1104C6B33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B6B9E-9C56-4757-B2D5-61633FEBD12E}" type="slidenum">
              <a:rPr lang="ru-RU" smtClean="0"/>
              <a:t>35</a:t>
            </a:fld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6E9FE8A-AC71-4755-9E68-AAEB089D50B1}"/>
              </a:ext>
            </a:extLst>
          </p:cNvPr>
          <p:cNvSpPr/>
          <p:nvPr/>
        </p:nvSpPr>
        <p:spPr>
          <a:xfrm>
            <a:off x="11703" y="10752431"/>
            <a:ext cx="20104100" cy="548574"/>
          </a:xfrm>
          <a:prstGeom prst="rect">
            <a:avLst/>
          </a:prstGeom>
          <a:solidFill>
            <a:srgbClr val="6094AC"/>
          </a:solidFill>
          <a:ln>
            <a:solidFill>
              <a:srgbClr val="6094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49" tIns="75373" rIns="150749" bIns="75373" rtlCol="0" anchor="ctr"/>
          <a:lstStyle/>
          <a:p>
            <a:pPr algn="ctr"/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3A6392F-8048-3904-B602-69AC5ED7691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69288" y="4250894"/>
            <a:ext cx="11701791" cy="60801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EA4210C-9A49-D447-23DD-DB7DDEEE191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412375" y="4706519"/>
            <a:ext cx="10558588" cy="55597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EE2E11C-0AA3-0C79-3C83-1224627F539E}"/>
              </a:ext>
            </a:extLst>
          </p:cNvPr>
          <p:cNvSpPr txBox="1"/>
          <p:nvPr/>
        </p:nvSpPr>
        <p:spPr>
          <a:xfrm>
            <a:off x="7676109" y="1420043"/>
            <a:ext cx="11590319" cy="429217"/>
          </a:xfrm>
          <a:prstGeom prst="rect">
            <a:avLst/>
          </a:prstGeom>
          <a:noFill/>
        </p:spPr>
        <p:txBody>
          <a:bodyPr wrap="square" lIns="150749" tIns="75373" rIns="150749" bIns="75373" rtlCol="0">
            <a:spAutoFit/>
          </a:bodyPr>
          <a:lstStyle/>
          <a:p>
            <a:r>
              <a:rPr lang="ru-RU" dirty="0"/>
              <a:t>Результаты прогнозирований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655505E-9271-1B21-19CD-2A90E1569CF8}"/>
              </a:ext>
            </a:extLst>
          </p:cNvPr>
          <p:cNvSpPr txBox="1"/>
          <p:nvPr/>
        </p:nvSpPr>
        <p:spPr>
          <a:xfrm>
            <a:off x="395990" y="1872506"/>
            <a:ext cx="19574973" cy="1260214"/>
          </a:xfrm>
          <a:prstGeom prst="rect">
            <a:avLst/>
          </a:prstGeom>
          <a:noFill/>
        </p:spPr>
        <p:txBody>
          <a:bodyPr wrap="square" lIns="150749" tIns="75373" rIns="150749" bIns="75373" rtlCol="0">
            <a:spAutoFit/>
          </a:bodyPr>
          <a:lstStyle/>
          <a:p>
            <a:pPr algn="just"/>
            <a:r>
              <a:rPr lang="ru-RU" dirty="0"/>
              <a:t>Также на данный момент разрабатывается методика прогнозирования ПЭС с использованием алгоритмов машинного обучения. Разработана первая версия модели позволяющая выполнять прогноз вертикального ПЭС на одной конкретной станции на несколько месяцев вперед. </a:t>
            </a:r>
          </a:p>
          <a:p>
            <a:pPr algn="just"/>
            <a:r>
              <a:rPr lang="ru-RU" dirty="0"/>
              <a:t>На графиках представлены сравнения истинного ПЭС и прогнозного. Можно заметить что значения в целом совпадают с небольшими отклонениями 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335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1CCA6C0-01D4-B490-BE3E-AA61350E300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1235" y="6558047"/>
            <a:ext cx="8140912" cy="450110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20104100" cy="1498547"/>
          </a:xfrm>
          <a:prstGeom prst="rect">
            <a:avLst/>
          </a:prstGeom>
          <a:solidFill>
            <a:srgbClr val="426B7E"/>
          </a:solidFill>
          <a:ln>
            <a:solidFill>
              <a:srgbClr val="426B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49" tIns="75373" rIns="150749" bIns="75373" rtlCol="0" anchor="ctr"/>
          <a:lstStyle/>
          <a:p>
            <a:pPr algn="ctr"/>
            <a:r>
              <a:rPr lang="ru-RU" sz="3900" dirty="0">
                <a:latin typeface="Impact" pitchFamily="34" charset="0"/>
              </a:rPr>
              <a:t>Применение машинного обучения для прогнозирования ПЭС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10760776"/>
            <a:ext cx="20104100" cy="548574"/>
          </a:xfrm>
          <a:prstGeom prst="rect">
            <a:avLst/>
          </a:prstGeom>
          <a:solidFill>
            <a:srgbClr val="426B7E"/>
          </a:solidFill>
          <a:ln>
            <a:solidFill>
              <a:srgbClr val="426B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49" tIns="75373" rIns="150749" bIns="75373"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Семнадцатая ежегодная конференция "Физика плазмы в солнечной системе"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E7E7A781-B923-42AE-9021-1104C6B33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B6B9E-9C56-4757-B2D5-61633FEBD12E}" type="slidenum">
              <a:rPr lang="ru-RU" smtClean="0"/>
              <a:t>36</a:t>
            </a:fld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6E9FE8A-AC71-4755-9E68-AAEB089D50B1}"/>
              </a:ext>
            </a:extLst>
          </p:cNvPr>
          <p:cNvSpPr/>
          <p:nvPr/>
        </p:nvSpPr>
        <p:spPr>
          <a:xfrm>
            <a:off x="11703" y="10752431"/>
            <a:ext cx="20104100" cy="548574"/>
          </a:xfrm>
          <a:prstGeom prst="rect">
            <a:avLst/>
          </a:prstGeom>
          <a:solidFill>
            <a:srgbClr val="6094AC"/>
          </a:solidFill>
          <a:ln>
            <a:solidFill>
              <a:srgbClr val="6094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49" tIns="75373" rIns="150749" bIns="75373" rtlCol="0" anchor="ctr"/>
          <a:lstStyle/>
          <a:p>
            <a:pPr algn="ctr"/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EE2E11C-0AA3-0C79-3C83-1224627F539E}"/>
              </a:ext>
            </a:extLst>
          </p:cNvPr>
          <p:cNvSpPr txBox="1"/>
          <p:nvPr/>
        </p:nvSpPr>
        <p:spPr>
          <a:xfrm>
            <a:off x="7676111" y="1353265"/>
            <a:ext cx="11590319" cy="429217"/>
          </a:xfrm>
          <a:prstGeom prst="rect">
            <a:avLst/>
          </a:prstGeom>
          <a:noFill/>
        </p:spPr>
        <p:txBody>
          <a:bodyPr wrap="square" lIns="150749" tIns="75373" rIns="150749" bIns="75373" rtlCol="0">
            <a:spAutoFit/>
          </a:bodyPr>
          <a:lstStyle/>
          <a:p>
            <a:r>
              <a:rPr lang="ru-RU" dirty="0"/>
              <a:t>Результаты прогнозирований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D5AA743-4821-3F04-10D9-DB095D76EF4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788" y="1952199"/>
            <a:ext cx="7245921" cy="3890459"/>
          </a:xfrm>
          <a:prstGeom prst="rect">
            <a:avLst/>
          </a:prstGeom>
          <a:noFill/>
        </p:spPr>
      </p:pic>
      <p:graphicFrame>
        <p:nvGraphicFramePr>
          <p:cNvPr id="12" name="Объект 11">
            <a:extLst>
              <a:ext uri="{FF2B5EF4-FFF2-40B4-BE49-F238E27FC236}">
                <a16:creationId xmlns="" xmlns:a16="http://schemas.microsoft.com/office/drawing/2014/main" id="{A4CA2114-55D5-CDAE-3275-76925C5A6B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9095842"/>
              </p:ext>
            </p:extLst>
          </p:nvPr>
        </p:nvGraphicFramePr>
        <p:xfrm>
          <a:off x="12127097" y="1946366"/>
          <a:ext cx="10802625" cy="5075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Document" r:id="rId7" imgW="5940803" imgH="2790100" progId="Word.Document.12">
                  <p:embed/>
                </p:oleObj>
              </mc:Choice>
              <mc:Fallback>
                <p:oleObj name="Document" r:id="rId7" imgW="5940803" imgH="2790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127097" y="1946366"/>
                        <a:ext cx="10802625" cy="50754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08C7167-975C-152B-6325-2D1AABF0AEF0}"/>
              </a:ext>
            </a:extLst>
          </p:cNvPr>
          <p:cNvSpPr txBox="1"/>
          <p:nvPr/>
        </p:nvSpPr>
        <p:spPr>
          <a:xfrm>
            <a:off x="11706" y="1616205"/>
            <a:ext cx="4633366" cy="3553149"/>
          </a:xfrm>
          <a:prstGeom prst="rect">
            <a:avLst/>
          </a:prstGeom>
          <a:noFill/>
        </p:spPr>
        <p:txBody>
          <a:bodyPr wrap="square" lIns="150749" tIns="75373" rIns="150749" bIns="75373">
            <a:spAutoFit/>
          </a:bodyPr>
          <a:lstStyle/>
          <a:p>
            <a:pPr algn="just"/>
            <a:r>
              <a:rPr lang="ru-RU" dirty="0"/>
              <a:t>Также выполнена оценка точности полученного прогноза.</a:t>
            </a:r>
            <a:r>
              <a:rPr lang="ru-RU" sz="2900" dirty="0">
                <a:latin typeface="Times New Roman" panose="02020603050405020304" pitchFamily="18" charset="0"/>
                <a:ea typeface="Calibri" panose="020F0502020204030204" pitchFamily="34" charset="0"/>
              </a:rPr>
              <a:t> В январе (прогноз на месяц вперед) СКП прогноза составила 0.47 </a:t>
            </a:r>
            <a:r>
              <a:rPr lang="en-US" sz="2900" dirty="0">
                <a:latin typeface="Times New Roman" panose="02020603050405020304" pitchFamily="18" charset="0"/>
                <a:ea typeface="Calibri" panose="020F0502020204030204" pitchFamily="34" charset="0"/>
              </a:rPr>
              <a:t>TECU</a:t>
            </a:r>
            <a:r>
              <a:rPr lang="ru-RU" sz="2900" dirty="0">
                <a:latin typeface="Times New Roman" panose="02020603050405020304" pitchFamily="18" charset="0"/>
                <a:ea typeface="Calibri" panose="020F0502020204030204" pitchFamily="34" charset="0"/>
              </a:rPr>
              <a:t>, когда в ноябре и декабре (прогноз на год вперед) СКП составляет уже 1.38 и 1.14 </a:t>
            </a:r>
            <a:r>
              <a:rPr lang="en-US" sz="2900" dirty="0">
                <a:latin typeface="Times New Roman" panose="02020603050405020304" pitchFamily="18" charset="0"/>
                <a:ea typeface="Calibri" panose="020F0502020204030204" pitchFamily="34" charset="0"/>
              </a:rPr>
              <a:t>TECU</a:t>
            </a:r>
            <a:r>
              <a:rPr lang="ru-RU" sz="29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7661A02-AB53-9DC2-49E0-E281510DDB38}"/>
              </a:ext>
            </a:extLst>
          </p:cNvPr>
          <p:cNvSpPr txBox="1"/>
          <p:nvPr/>
        </p:nvSpPr>
        <p:spPr>
          <a:xfrm>
            <a:off x="1" y="5611629"/>
            <a:ext cx="12127097" cy="5338253"/>
          </a:xfrm>
          <a:prstGeom prst="rect">
            <a:avLst/>
          </a:prstGeom>
          <a:noFill/>
        </p:spPr>
        <p:txBody>
          <a:bodyPr wrap="square" lIns="150749" tIns="75373" rIns="150749" bIns="75373">
            <a:spAutoFit/>
          </a:bodyPr>
          <a:lstStyle/>
          <a:p>
            <a:pPr algn="just"/>
            <a:r>
              <a:rPr lang="ru-RU" sz="2900" dirty="0">
                <a:latin typeface="Times New Roman" panose="02020603050405020304" pitchFamily="18" charset="0"/>
                <a:ea typeface="Calibri" panose="020F0502020204030204" pitchFamily="34" charset="0"/>
              </a:rPr>
              <a:t>Рассмотрим также относительную ошибку полученного прогноза. На рисунке представлены средние относительный ошибки прогноза за каждый месяц в процентах. Из графика видно, что в целом относительная ошибка составляет не более 10% от абсолютного значения ПЭС. Исключением является ноябрь и декабрь, по причинам связанными с устареванием данных обучения и 11-летней цикличностью солнечной активности.</a:t>
            </a:r>
          </a:p>
          <a:p>
            <a:pPr algn="just"/>
            <a:r>
              <a:rPr lang="ru-RU" sz="2900" dirty="0">
                <a:latin typeface="Times New Roman" panose="02020603050405020304" pitchFamily="18" charset="0"/>
                <a:ea typeface="Calibri" panose="020F0502020204030204" pitchFamily="34" charset="0"/>
              </a:rPr>
              <a:t>Также выявлено, что при прогнозировании на несколько часов вперед, можно добиться относительной погрешности порядка 6-8%, что сопоставимо с современными ионосферными моделями (</a:t>
            </a:r>
            <a:r>
              <a:rPr lang="en-US" sz="2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NeQuick</a:t>
            </a:r>
            <a:r>
              <a:rPr lang="ru-RU" sz="2900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900" dirty="0">
                <a:latin typeface="Times New Roman" panose="02020603050405020304" pitchFamily="18" charset="0"/>
                <a:ea typeface="Calibri" panose="020F0502020204030204" pitchFamily="34" charset="0"/>
              </a:rPr>
              <a:t>Galileo</a:t>
            </a:r>
            <a:r>
              <a:rPr lang="ru-RU" sz="2900" dirty="0">
                <a:latin typeface="Times New Roman" panose="02020603050405020304" pitchFamily="18" charset="0"/>
                <a:ea typeface="Calibri" panose="020F0502020204030204" pitchFamily="34" charset="0"/>
              </a:rPr>
              <a:t>), </a:t>
            </a:r>
            <a:r>
              <a:rPr lang="en-US" sz="2900" dirty="0">
                <a:latin typeface="Times New Roman" panose="02020603050405020304" pitchFamily="18" charset="0"/>
                <a:ea typeface="Calibri" panose="020F0502020204030204" pitchFamily="34" charset="0"/>
              </a:rPr>
              <a:t>MODIP</a:t>
            </a:r>
            <a:r>
              <a:rPr lang="ru-RU" sz="2900" dirty="0"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sz="2900" dirty="0">
                <a:latin typeface="Times New Roman" panose="02020603050405020304" pitchFamily="18" charset="0"/>
                <a:ea typeface="Calibri" panose="020F0502020204030204" pitchFamily="34" charset="0"/>
              </a:rPr>
              <a:t>GIM</a:t>
            </a:r>
            <a:r>
              <a:rPr lang="ru-RU" sz="2900" dirty="0">
                <a:latin typeface="Times New Roman" panose="02020603050405020304" pitchFamily="18" charset="0"/>
                <a:ea typeface="Calibri" panose="020F0502020204030204" pitchFamily="34" charset="0"/>
              </a:rPr>
              <a:t>, NTCM-BC) 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964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20104100" cy="1498547"/>
          </a:xfrm>
          <a:prstGeom prst="rect">
            <a:avLst/>
          </a:prstGeom>
          <a:solidFill>
            <a:srgbClr val="426B7E"/>
          </a:solidFill>
          <a:ln>
            <a:solidFill>
              <a:srgbClr val="426B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49" tIns="75373" rIns="150749" bIns="75373" rtlCol="0" anchor="ctr"/>
          <a:lstStyle/>
          <a:p>
            <a:pPr algn="ctr"/>
            <a:r>
              <a:rPr lang="ru-RU" sz="3900" dirty="0">
                <a:latin typeface="Impact" pitchFamily="34" charset="0"/>
              </a:rPr>
              <a:t>Авроральный овал</a:t>
            </a:r>
          </a:p>
          <a:p>
            <a:pPr algn="ctr"/>
            <a:r>
              <a:rPr lang="ru-RU" sz="3900" dirty="0">
                <a:latin typeface="Impact" pitchFamily="34" charset="0"/>
              </a:rPr>
              <a:t>(варианты обработки и визуализации данных)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10760776"/>
            <a:ext cx="20104100" cy="548574"/>
          </a:xfrm>
          <a:prstGeom prst="rect">
            <a:avLst/>
          </a:prstGeom>
          <a:solidFill>
            <a:srgbClr val="426B7E"/>
          </a:solidFill>
          <a:ln>
            <a:solidFill>
              <a:srgbClr val="426B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49" tIns="75373" rIns="150749" bIns="75373"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Семнадцатая ежегодная конференция "Физика плазмы в солнечной системе"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C4C069B-A784-4DAF-8B92-14BB9F3AAE79}"/>
              </a:ext>
            </a:extLst>
          </p:cNvPr>
          <p:cNvSpPr txBox="1"/>
          <p:nvPr/>
        </p:nvSpPr>
        <p:spPr>
          <a:xfrm>
            <a:off x="538501" y="1419338"/>
            <a:ext cx="19201469" cy="1167881"/>
          </a:xfrm>
          <a:prstGeom prst="rect">
            <a:avLst/>
          </a:prstGeom>
          <a:noFill/>
        </p:spPr>
        <p:txBody>
          <a:bodyPr wrap="square" lIns="150749" tIns="75373" rIns="150749" bIns="75373" rtlCol="0">
            <a:spAutoFit/>
          </a:bodyPr>
          <a:lstStyle/>
          <a:p>
            <a:pPr algn="ctr"/>
            <a:r>
              <a:rPr lang="ru-RU" sz="3300" b="1" dirty="0"/>
              <a:t>Векторы станция ГНСС-спутник</a:t>
            </a:r>
          </a:p>
          <a:p>
            <a:pPr algn="ctr"/>
            <a:r>
              <a:rPr lang="ru-RU" sz="3300" b="1" dirty="0"/>
              <a:t>Возможность автоматизированной визуализации на любой промежуток времени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E73951C6-29DB-4941-9E9B-26DF3598A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B6B9E-9C56-4757-B2D5-61633FEBD12E}" type="slidenum">
              <a:rPr lang="ru-RU" smtClean="0"/>
              <a:t>37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0072B4E-BE69-4EE7-9571-7CFCC97EEA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7"/>
          <a:stretch/>
        </p:blipFill>
        <p:spPr>
          <a:xfrm>
            <a:off x="243813" y="2410135"/>
            <a:ext cx="7263231" cy="49821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5B52E8A-E928-4630-B9C0-FF8D2A031A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2"/>
          <a:stretch/>
        </p:blipFill>
        <p:spPr>
          <a:xfrm>
            <a:off x="7215510" y="2640583"/>
            <a:ext cx="6771876" cy="44701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59C571E-D3E3-4987-8831-DAECFF8934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2"/>
          <a:stretch/>
        </p:blipFill>
        <p:spPr>
          <a:xfrm>
            <a:off x="13623755" y="2512251"/>
            <a:ext cx="6480345" cy="44701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C135C1B-D49A-430D-A75D-77C8AD59FF50}"/>
              </a:ext>
            </a:extLst>
          </p:cNvPr>
          <p:cNvSpPr txBox="1"/>
          <p:nvPr/>
        </p:nvSpPr>
        <p:spPr>
          <a:xfrm>
            <a:off x="1435776" y="7408959"/>
            <a:ext cx="5338870" cy="429217"/>
          </a:xfrm>
          <a:prstGeom prst="rect">
            <a:avLst/>
          </a:prstGeom>
          <a:noFill/>
        </p:spPr>
        <p:txBody>
          <a:bodyPr wrap="square" lIns="150749" tIns="75373" rIns="150749" bIns="75373" rtlCol="0">
            <a:spAutoFit/>
          </a:bodyPr>
          <a:lstStyle/>
          <a:p>
            <a:r>
              <a:rPr lang="ru-RU" dirty="0"/>
              <a:t>19.03.2021 15</a:t>
            </a:r>
            <a:r>
              <a:rPr lang="en-US" dirty="0"/>
              <a:t>:00-18:00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5891A33-2C5F-4865-869A-47C8E171A958}"/>
              </a:ext>
            </a:extLst>
          </p:cNvPr>
          <p:cNvSpPr txBox="1"/>
          <p:nvPr/>
        </p:nvSpPr>
        <p:spPr>
          <a:xfrm>
            <a:off x="8648516" y="7268176"/>
            <a:ext cx="5338870" cy="429217"/>
          </a:xfrm>
          <a:prstGeom prst="rect">
            <a:avLst/>
          </a:prstGeom>
          <a:noFill/>
        </p:spPr>
        <p:txBody>
          <a:bodyPr wrap="square" lIns="150749" tIns="75373" rIns="150749" bIns="75373" rtlCol="0">
            <a:spAutoFit/>
          </a:bodyPr>
          <a:lstStyle/>
          <a:p>
            <a:r>
              <a:rPr lang="en-US" dirty="0"/>
              <a:t>20</a:t>
            </a:r>
            <a:r>
              <a:rPr lang="ru-RU" dirty="0"/>
              <a:t>.03.2021 </a:t>
            </a:r>
            <a:r>
              <a:rPr lang="en-US" dirty="0"/>
              <a:t>6:00-12:00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790B4F5-DE71-4ECB-9820-200A38FAD582}"/>
              </a:ext>
            </a:extLst>
          </p:cNvPr>
          <p:cNvSpPr txBox="1"/>
          <p:nvPr/>
        </p:nvSpPr>
        <p:spPr>
          <a:xfrm>
            <a:off x="14895467" y="7260633"/>
            <a:ext cx="5338870" cy="429217"/>
          </a:xfrm>
          <a:prstGeom prst="rect">
            <a:avLst/>
          </a:prstGeom>
          <a:noFill/>
        </p:spPr>
        <p:txBody>
          <a:bodyPr wrap="square" lIns="150749" tIns="75373" rIns="150749" bIns="75373" rtlCol="0">
            <a:spAutoFit/>
          </a:bodyPr>
          <a:lstStyle/>
          <a:p>
            <a:r>
              <a:rPr lang="en-US" dirty="0"/>
              <a:t>21</a:t>
            </a:r>
            <a:r>
              <a:rPr lang="ru-RU" dirty="0"/>
              <a:t>.03.2021 </a:t>
            </a:r>
            <a:r>
              <a:rPr lang="en-US" dirty="0"/>
              <a:t>9:00-12:00</a:t>
            </a:r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0D376530-5BD1-4888-82C1-A43630D59F10}"/>
              </a:ext>
            </a:extLst>
          </p:cNvPr>
          <p:cNvSpPr/>
          <p:nvPr/>
        </p:nvSpPr>
        <p:spPr>
          <a:xfrm>
            <a:off x="11703" y="10752431"/>
            <a:ext cx="20104100" cy="548574"/>
          </a:xfrm>
          <a:prstGeom prst="rect">
            <a:avLst/>
          </a:prstGeom>
          <a:solidFill>
            <a:srgbClr val="6094AC"/>
          </a:solidFill>
          <a:ln>
            <a:solidFill>
              <a:srgbClr val="6094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49" tIns="75373" rIns="150749" bIns="75373" rtlCol="0" anchor="ctr"/>
          <a:lstStyle/>
          <a:p>
            <a:pPr algn="ctr"/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B2EB737-95F6-4D1A-BB16-A67BA4FE21F7}"/>
              </a:ext>
            </a:extLst>
          </p:cNvPr>
          <p:cNvSpPr txBox="1"/>
          <p:nvPr/>
        </p:nvSpPr>
        <p:spPr>
          <a:xfrm>
            <a:off x="174372" y="7894008"/>
            <a:ext cx="19565599" cy="2968374"/>
          </a:xfrm>
          <a:prstGeom prst="rect">
            <a:avLst/>
          </a:prstGeom>
          <a:noFill/>
        </p:spPr>
        <p:txBody>
          <a:bodyPr wrap="square" lIns="150749" tIns="75373" rIns="150749" bIns="75373">
            <a:spAutoFit/>
          </a:bodyPr>
          <a:lstStyle/>
          <a:p>
            <a:pPr algn="just"/>
            <a:r>
              <a:rPr lang="ru-RU" sz="2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Визуализация представляет собой картографическую подложку, на которой изображены вектора приёмник-спутник. Точка на конце вектора показывает место </a:t>
            </a:r>
            <a:r>
              <a:rPr lang="ru-RU" sz="2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пронзания</a:t>
            </a:r>
            <a:r>
              <a:rPr lang="ru-RU" sz="2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ионосферы. Цвет точки характеризует значение полного электронного содержания ионосферы на данный момент времени, в соответствии с цветовой шкалой. </a:t>
            </a:r>
            <a:r>
              <a:rPr lang="en-US" sz="2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слайде приведены 3 визуализации на разные промежутки времени. Используя такую визуализаци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ю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можно оценить на какой высоте вектор приёмник-спутник попадает в область аврорального овала, и соответственно исключить ненужные данные.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97178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20104100" cy="1498547"/>
          </a:xfrm>
          <a:prstGeom prst="rect">
            <a:avLst/>
          </a:prstGeom>
          <a:solidFill>
            <a:srgbClr val="426B7E"/>
          </a:solidFill>
          <a:ln>
            <a:solidFill>
              <a:srgbClr val="426B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49" tIns="75373" rIns="150749" bIns="75373" rtlCol="0" anchor="ctr"/>
          <a:lstStyle/>
          <a:p>
            <a:pPr algn="ctr"/>
            <a:r>
              <a:rPr lang="ru-RU" sz="3900" dirty="0">
                <a:latin typeface="Impact" pitchFamily="34" charset="0"/>
              </a:rPr>
              <a:t>Авроральный овал</a:t>
            </a:r>
          </a:p>
          <a:p>
            <a:pPr algn="ctr"/>
            <a:r>
              <a:rPr lang="ru-RU" sz="3900" dirty="0">
                <a:latin typeface="Impact" pitchFamily="34" charset="0"/>
              </a:rPr>
              <a:t>(варианты обработки и визуализации данных)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10760776"/>
            <a:ext cx="20104100" cy="548574"/>
          </a:xfrm>
          <a:prstGeom prst="rect">
            <a:avLst/>
          </a:prstGeom>
          <a:solidFill>
            <a:srgbClr val="426B7E"/>
          </a:solidFill>
          <a:ln>
            <a:solidFill>
              <a:srgbClr val="426B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49" tIns="75373" rIns="150749" bIns="75373"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Семнадцатая ежегодная конференция "Физика плазмы в солнечной системе"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E73951C6-29DB-4941-9E9B-26DF3598A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B6B9E-9C56-4757-B2D5-61633FEBD12E}" type="slidenum">
              <a:rPr lang="ru-RU" smtClean="0"/>
              <a:t>38</a:t>
            </a:fld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78927CD-4B76-46BF-AE5B-2F32EF3B01FE}"/>
              </a:ext>
            </a:extLst>
          </p:cNvPr>
          <p:cNvSpPr/>
          <p:nvPr/>
        </p:nvSpPr>
        <p:spPr>
          <a:xfrm>
            <a:off x="11703" y="10752431"/>
            <a:ext cx="20104100" cy="548574"/>
          </a:xfrm>
          <a:prstGeom prst="rect">
            <a:avLst/>
          </a:prstGeom>
          <a:solidFill>
            <a:srgbClr val="6094AC"/>
          </a:solidFill>
          <a:ln>
            <a:solidFill>
              <a:srgbClr val="6094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49" tIns="75373" rIns="150749" bIns="75373" rtlCol="0" anchor="ctr"/>
          <a:lstStyle/>
          <a:p>
            <a:pPr algn="ctr"/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6DE319E-965D-03B3-A50D-95F881A263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68"/>
          <a:stretch/>
        </p:blipFill>
        <p:spPr>
          <a:xfrm>
            <a:off x="2721692" y="2038249"/>
            <a:ext cx="14199262" cy="87058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64E657D-7B34-1D26-577A-4E8C79103F0B}"/>
              </a:ext>
            </a:extLst>
          </p:cNvPr>
          <p:cNvSpPr txBox="1"/>
          <p:nvPr/>
        </p:nvSpPr>
        <p:spPr>
          <a:xfrm>
            <a:off x="4904183" y="1444943"/>
            <a:ext cx="8787930" cy="429217"/>
          </a:xfrm>
          <a:prstGeom prst="rect">
            <a:avLst/>
          </a:prstGeom>
          <a:noFill/>
        </p:spPr>
        <p:txBody>
          <a:bodyPr wrap="square" lIns="150749" tIns="75373" rIns="150749" bIns="75373" rtlCol="0">
            <a:spAutoFit/>
          </a:bodyPr>
          <a:lstStyle/>
          <a:p>
            <a:r>
              <a:rPr lang="ru-RU" dirty="0"/>
              <a:t>Интенсивность УФ излучения на длине  135.6 нм</a:t>
            </a:r>
          </a:p>
        </p:txBody>
      </p:sp>
    </p:spTree>
    <p:extLst>
      <p:ext uri="{BB962C8B-B14F-4D97-AF65-F5344CB8AC3E}">
        <p14:creationId xmlns:p14="http://schemas.microsoft.com/office/powerpoint/2010/main" val="183456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20104100" cy="1498547"/>
          </a:xfrm>
          <a:prstGeom prst="rect">
            <a:avLst/>
          </a:prstGeom>
          <a:solidFill>
            <a:srgbClr val="426B7E"/>
          </a:solidFill>
          <a:ln>
            <a:solidFill>
              <a:srgbClr val="426B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49" tIns="75373" rIns="150749" bIns="75373" rtlCol="0" anchor="ctr"/>
          <a:lstStyle/>
          <a:p>
            <a:pPr algn="ctr"/>
            <a:r>
              <a:rPr lang="ru-RU" sz="3900" dirty="0">
                <a:latin typeface="Impact" pitchFamily="34" charset="0"/>
              </a:rPr>
              <a:t>Авроральный овал</a:t>
            </a:r>
          </a:p>
          <a:p>
            <a:pPr algn="ctr"/>
            <a:r>
              <a:rPr lang="ru-RU" sz="3900" dirty="0">
                <a:latin typeface="Impact" pitchFamily="34" charset="0"/>
              </a:rPr>
              <a:t>(варианты обработки и визуализации данных)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10760776"/>
            <a:ext cx="20104100" cy="548574"/>
          </a:xfrm>
          <a:prstGeom prst="rect">
            <a:avLst/>
          </a:prstGeom>
          <a:solidFill>
            <a:srgbClr val="426B7E"/>
          </a:solidFill>
          <a:ln>
            <a:solidFill>
              <a:srgbClr val="426B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49" tIns="75373" rIns="150749" bIns="75373"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Семнадцатая ежегодная конференция "Физика плазмы в солнечной системе"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E73951C6-29DB-4941-9E9B-26DF3598A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B6B9E-9C56-4757-B2D5-61633FEBD12E}" type="slidenum">
              <a:rPr lang="ru-RU" smtClean="0"/>
              <a:t>39</a:t>
            </a:fld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78927CD-4B76-46BF-AE5B-2F32EF3B01FE}"/>
              </a:ext>
            </a:extLst>
          </p:cNvPr>
          <p:cNvSpPr/>
          <p:nvPr/>
        </p:nvSpPr>
        <p:spPr>
          <a:xfrm>
            <a:off x="11703" y="10752431"/>
            <a:ext cx="20104100" cy="548574"/>
          </a:xfrm>
          <a:prstGeom prst="rect">
            <a:avLst/>
          </a:prstGeom>
          <a:solidFill>
            <a:srgbClr val="6094AC"/>
          </a:solidFill>
          <a:ln>
            <a:solidFill>
              <a:srgbClr val="6094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49" tIns="75373" rIns="150749" bIns="75373" rtlCol="0" anchor="ctr"/>
          <a:lstStyle/>
          <a:p>
            <a:pPr algn="ctr"/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64E657D-7B34-1D26-577A-4E8C79103F0B}"/>
              </a:ext>
            </a:extLst>
          </p:cNvPr>
          <p:cNvSpPr txBox="1"/>
          <p:nvPr/>
        </p:nvSpPr>
        <p:spPr>
          <a:xfrm>
            <a:off x="7401966" y="1444943"/>
            <a:ext cx="6290145" cy="429217"/>
          </a:xfrm>
          <a:prstGeom prst="rect">
            <a:avLst/>
          </a:prstGeom>
          <a:noFill/>
        </p:spPr>
        <p:txBody>
          <a:bodyPr wrap="square" lIns="150749" tIns="75373" rIns="150749" bIns="75373" rtlCol="0">
            <a:spAutoFit/>
          </a:bodyPr>
          <a:lstStyle/>
          <a:p>
            <a:r>
              <a:rPr lang="en-US" dirty="0"/>
              <a:t>C</a:t>
            </a:r>
            <a:r>
              <a:rPr lang="ru-RU" dirty="0" err="1"/>
              <a:t>ияние</a:t>
            </a:r>
            <a:r>
              <a:rPr lang="ru-RU" dirty="0"/>
              <a:t> дуги аврорального овала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2DD379C-AACE-1F0D-B7D4-D47BB86E0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494" y="2038249"/>
            <a:ext cx="13939698" cy="866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5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2381002"/>
            <a:ext cx="19867741" cy="9491490"/>
          </a:xfrm>
          <a:prstGeom prst="rect">
            <a:avLst/>
          </a:prstGeom>
        </p:spPr>
        <p:txBody>
          <a:bodyPr wrap="square" lIns="179497" tIns="89748" rIns="179497" bIns="89748">
            <a:spAutoFit/>
          </a:bodyPr>
          <a:lstStyle/>
          <a:p>
            <a:r>
              <a:rPr lang="ru-RU" sz="5500" b="1" dirty="0"/>
              <a:t>Данный проект позволит открыть новую область применения ФАГС и перечень получаемых с её помощью пространственных данных. Непосредственно результаты мониторинга параметров ионосферы (ионосферные карты в режиме реального времени) позволят получать данные и использовать</a:t>
            </a:r>
            <a:r>
              <a:rPr lang="ru-RU" sz="5500" b="1" i="1" dirty="0"/>
              <a:t> </a:t>
            </a:r>
            <a:r>
              <a:rPr lang="ru-RU" sz="5500" b="1" dirty="0"/>
              <a:t>гелиогеофизическое обеспечение, необходимое для точного позиционирования, навигации, радиолокации и радиосвязи не только для Арктической области, но и для всей территории страны</a:t>
            </a:r>
          </a:p>
        </p:txBody>
      </p:sp>
    </p:spTree>
    <p:extLst>
      <p:ext uri="{BB962C8B-B14F-4D97-AF65-F5344CB8AC3E}">
        <p14:creationId xmlns:p14="http://schemas.microsoft.com/office/powerpoint/2010/main" val="377129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20104100" cy="1498547"/>
          </a:xfrm>
          <a:prstGeom prst="rect">
            <a:avLst/>
          </a:prstGeom>
          <a:solidFill>
            <a:srgbClr val="426B7E"/>
          </a:solidFill>
          <a:ln>
            <a:solidFill>
              <a:srgbClr val="426B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49" tIns="75373" rIns="150749" bIns="75373" rtlCol="0" anchor="ctr"/>
          <a:lstStyle/>
          <a:p>
            <a:pPr algn="ctr"/>
            <a:r>
              <a:rPr lang="ru-RU" sz="3900" dirty="0">
                <a:latin typeface="Impact" pitchFamily="34" charset="0"/>
              </a:rPr>
              <a:t>Авроральный овал</a:t>
            </a:r>
          </a:p>
          <a:p>
            <a:pPr algn="ctr"/>
            <a:r>
              <a:rPr lang="ru-RU" sz="3900" dirty="0">
                <a:latin typeface="Impact" pitchFamily="34" charset="0"/>
              </a:rPr>
              <a:t>(варианты обработки и визуализации данных)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10760776"/>
            <a:ext cx="20104100" cy="548574"/>
          </a:xfrm>
          <a:prstGeom prst="rect">
            <a:avLst/>
          </a:prstGeom>
          <a:solidFill>
            <a:srgbClr val="426B7E"/>
          </a:solidFill>
          <a:ln>
            <a:solidFill>
              <a:srgbClr val="426B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49" tIns="75373" rIns="150749" bIns="75373"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Семнадцатая ежегодная конференция "Физика плазмы в солнечной системе"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E73951C6-29DB-4941-9E9B-26DF3598A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B6B9E-9C56-4757-B2D5-61633FEBD12E}" type="slidenum">
              <a:rPr lang="ru-RU" smtClean="0"/>
              <a:t>40</a:t>
            </a:fld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78927CD-4B76-46BF-AE5B-2F32EF3B01FE}"/>
              </a:ext>
            </a:extLst>
          </p:cNvPr>
          <p:cNvSpPr/>
          <p:nvPr/>
        </p:nvSpPr>
        <p:spPr>
          <a:xfrm>
            <a:off x="11703" y="10752431"/>
            <a:ext cx="20104100" cy="548574"/>
          </a:xfrm>
          <a:prstGeom prst="rect">
            <a:avLst/>
          </a:prstGeom>
          <a:solidFill>
            <a:srgbClr val="6094AC"/>
          </a:solidFill>
          <a:ln>
            <a:solidFill>
              <a:srgbClr val="6094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49" tIns="75373" rIns="150749" bIns="75373" rtlCol="0" anchor="ctr"/>
          <a:lstStyle/>
          <a:p>
            <a:pPr algn="ctr"/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64E657D-7B34-1D26-577A-4E8C79103F0B}"/>
              </a:ext>
            </a:extLst>
          </p:cNvPr>
          <p:cNvSpPr txBox="1"/>
          <p:nvPr/>
        </p:nvSpPr>
        <p:spPr>
          <a:xfrm>
            <a:off x="1111820" y="1463870"/>
            <a:ext cx="18139382" cy="429217"/>
          </a:xfrm>
          <a:prstGeom prst="rect">
            <a:avLst/>
          </a:prstGeom>
          <a:noFill/>
        </p:spPr>
        <p:txBody>
          <a:bodyPr wrap="square" lIns="150749" tIns="75373" rIns="150749" bIns="75373" rtlCol="0">
            <a:spAutoFit/>
          </a:bodyPr>
          <a:lstStyle/>
          <a:p>
            <a:r>
              <a:rPr lang="ru-RU" dirty="0"/>
              <a:t>Распределение средней энергии электронов по области</a:t>
            </a:r>
            <a:r>
              <a:rPr lang="en-US" dirty="0"/>
              <a:t> </a:t>
            </a:r>
            <a:r>
              <a:rPr lang="ru-RU" dirty="0"/>
              <a:t>по результатам съёмки</a:t>
            </a:r>
            <a:r>
              <a:rPr lang="en-US" dirty="0"/>
              <a:t> </a:t>
            </a:r>
            <a:r>
              <a:rPr lang="ru-RU" dirty="0"/>
              <a:t>спутника </a:t>
            </a:r>
            <a:r>
              <a:rPr lang="en-US" dirty="0"/>
              <a:t>DMSP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38FE2D8-84BB-84E6-E6BD-06C3D1FBB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626" y="2038249"/>
            <a:ext cx="14199710" cy="866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2051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20104100" cy="1498547"/>
          </a:xfrm>
          <a:prstGeom prst="rect">
            <a:avLst/>
          </a:prstGeom>
          <a:solidFill>
            <a:srgbClr val="426B7E"/>
          </a:solidFill>
          <a:ln>
            <a:solidFill>
              <a:srgbClr val="426B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49" tIns="75373" rIns="150749" bIns="75373" rtlCol="0" anchor="ctr"/>
          <a:lstStyle/>
          <a:p>
            <a:pPr algn="ctr"/>
            <a:r>
              <a:rPr lang="ru-RU" sz="3900" dirty="0">
                <a:latin typeface="Impact" pitchFamily="34" charset="0"/>
              </a:rPr>
              <a:t>Авроральный овал</a:t>
            </a:r>
          </a:p>
          <a:p>
            <a:pPr algn="ctr"/>
            <a:r>
              <a:rPr lang="ru-RU" sz="3900" dirty="0">
                <a:latin typeface="Impact" pitchFamily="34" charset="0"/>
              </a:rPr>
              <a:t>(варианты обработки и визуализации данных)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10760776"/>
            <a:ext cx="20104100" cy="548574"/>
          </a:xfrm>
          <a:prstGeom prst="rect">
            <a:avLst/>
          </a:prstGeom>
          <a:solidFill>
            <a:srgbClr val="426B7E"/>
          </a:solidFill>
          <a:ln>
            <a:solidFill>
              <a:srgbClr val="426B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49" tIns="75373" rIns="150749" bIns="75373"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Семнадцатая ежегодная конференция "Физика плазмы в солнечной системе"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E73951C6-29DB-4941-9E9B-26DF3598A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B6B9E-9C56-4757-B2D5-61633FEBD12E}" type="slidenum">
              <a:rPr lang="ru-RU" smtClean="0"/>
              <a:t>41</a:t>
            </a:fld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78927CD-4B76-46BF-AE5B-2F32EF3B01FE}"/>
              </a:ext>
            </a:extLst>
          </p:cNvPr>
          <p:cNvSpPr/>
          <p:nvPr/>
        </p:nvSpPr>
        <p:spPr>
          <a:xfrm>
            <a:off x="11703" y="10752431"/>
            <a:ext cx="20104100" cy="548574"/>
          </a:xfrm>
          <a:prstGeom prst="rect">
            <a:avLst/>
          </a:prstGeom>
          <a:solidFill>
            <a:srgbClr val="6094AC"/>
          </a:solidFill>
          <a:ln>
            <a:solidFill>
              <a:srgbClr val="6094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49" tIns="75373" rIns="150749" bIns="75373" rtlCol="0" anchor="ctr"/>
          <a:lstStyle/>
          <a:p>
            <a:pPr algn="ctr"/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64E657D-7B34-1D26-577A-4E8C79103F0B}"/>
              </a:ext>
            </a:extLst>
          </p:cNvPr>
          <p:cNvSpPr txBox="1"/>
          <p:nvPr/>
        </p:nvSpPr>
        <p:spPr>
          <a:xfrm>
            <a:off x="7401966" y="1444943"/>
            <a:ext cx="6290145" cy="429217"/>
          </a:xfrm>
          <a:prstGeom prst="rect">
            <a:avLst/>
          </a:prstGeom>
          <a:noFill/>
        </p:spPr>
        <p:txBody>
          <a:bodyPr wrap="square" lIns="150749" tIns="75373" rIns="150749" bIns="75373" rtlCol="0">
            <a:spAutoFit/>
          </a:bodyPr>
          <a:lstStyle/>
          <a:p>
            <a:r>
              <a:rPr lang="ru-RU" dirty="0"/>
              <a:t>Граница аврорального овала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42EF7B4-8F7D-25FE-ACAC-6E7B09F06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345" y="1917069"/>
            <a:ext cx="15504524" cy="869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973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650B412D-764B-47F3-967D-C42BC84FF2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0518180">
            <a:off x="9668687" y="440116"/>
            <a:ext cx="9939766" cy="1018541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97D5D5B-316A-4D50-A2CD-9C0426F3638A}"/>
              </a:ext>
            </a:extLst>
          </p:cNvPr>
          <p:cNvSpPr/>
          <p:nvPr/>
        </p:nvSpPr>
        <p:spPr>
          <a:xfrm>
            <a:off x="1072724" y="2131496"/>
            <a:ext cx="8222156" cy="25467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lvl="0" algn="ctr">
              <a:buFont typeface="Symbol" panose="05050102010706020507" pitchFamily="18" charset="2"/>
              <a:buNone/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обороноспособности страны в целом и Арктической зоны, в частности, за счёт уточнения метода </a:t>
            </a:r>
            <a:r>
              <a:rPr lang="ru-RU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загоризонтной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радиолокации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algn="ctr">
              <a:buFont typeface="Symbol" panose="05050102010706020507" pitchFamily="18" charset="2"/>
              <a:buNone/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устойчивого обеспечения для Северного морского пути с применением системы ФАГС за счёт учёта параметров ионосферы</a:t>
            </a:r>
            <a:endParaRPr lang="ru-RU" sz="2600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7D779551-D852-49CD-B894-3483F01DEE6C}"/>
              </a:ext>
            </a:extLst>
          </p:cNvPr>
          <p:cNvSpPr/>
          <p:nvPr/>
        </p:nvSpPr>
        <p:spPr>
          <a:xfrm>
            <a:off x="1072725" y="9094785"/>
            <a:ext cx="8222155" cy="19198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50785" tIns="75392" rIns="150785" bIns="75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научных исследований и технологических инноваций в области морской геологии, гидродинамики, арктической метеорологии, исследований климата и экосистем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9F360E1-7FF6-4900-B30B-7032102367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376" y="5330381"/>
            <a:ext cx="10452392" cy="577703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393D22F5-BBE4-4F3F-BD74-F0146B9D329F}"/>
              </a:ext>
            </a:extLst>
          </p:cNvPr>
          <p:cNvSpPr/>
          <p:nvPr/>
        </p:nvSpPr>
        <p:spPr>
          <a:xfrm>
            <a:off x="1073367" y="4758843"/>
            <a:ext cx="8222156" cy="19198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50785" tIns="75392" rIns="150785" bIns="75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инфраструктуры в Арктике, включая создание новых портов, аэропортов, дорог и коммуникаций, навигационное обеспечение авиации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высокоточная навигация динамических объектов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A01E3FDE-638E-401C-9CB6-91F295B27846}"/>
              </a:ext>
            </a:extLst>
          </p:cNvPr>
          <p:cNvSpPr/>
          <p:nvPr/>
        </p:nvSpPr>
        <p:spPr>
          <a:xfrm>
            <a:off x="1072724" y="6836550"/>
            <a:ext cx="8222156" cy="21163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50785" tIns="75392" rIns="150785" bIns="75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Диверсификация экономики России, создание новых рабочих мест и повышение благосостояния местных жителей за счёт освоения Арктики с применением новых технологий, расширение объёмов строительных работ в Арктическом регионе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2F6389E7-C5AF-4A51-86F0-9946FDFCCA86}"/>
              </a:ext>
            </a:extLst>
          </p:cNvPr>
          <p:cNvSpPr/>
          <p:nvPr/>
        </p:nvSpPr>
        <p:spPr>
          <a:xfrm>
            <a:off x="330782" y="3203494"/>
            <a:ext cx="624446" cy="67018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xmlns="" id="{7F30B7ED-8DA5-4CB2-9D3E-6B3FC9588C19}"/>
              </a:ext>
            </a:extLst>
          </p:cNvPr>
          <p:cNvSpPr/>
          <p:nvPr/>
        </p:nvSpPr>
        <p:spPr>
          <a:xfrm>
            <a:off x="330782" y="5334070"/>
            <a:ext cx="624446" cy="67018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9B0EAC34-D1FF-4CE7-A25A-A37745612143}"/>
              </a:ext>
            </a:extLst>
          </p:cNvPr>
          <p:cNvSpPr/>
          <p:nvPr/>
        </p:nvSpPr>
        <p:spPr>
          <a:xfrm>
            <a:off x="330782" y="7464646"/>
            <a:ext cx="624446" cy="67018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BE97B1E1-D50E-48E9-8CAB-1BBAFA3A3991}"/>
              </a:ext>
            </a:extLst>
          </p:cNvPr>
          <p:cNvSpPr/>
          <p:nvPr/>
        </p:nvSpPr>
        <p:spPr>
          <a:xfrm>
            <a:off x="330782" y="9666132"/>
            <a:ext cx="624446" cy="67018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31" name="object 2">
            <a:extLst>
              <a:ext uri="{FF2B5EF4-FFF2-40B4-BE49-F238E27FC236}">
                <a16:creationId xmlns:a16="http://schemas.microsoft.com/office/drawing/2014/main" xmlns="" id="{3CA257C9-1371-4805-9E89-8877141025E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9632" y="182873"/>
            <a:ext cx="15655788" cy="1673969"/>
          </a:xfrm>
          <a:prstGeom prst="rect">
            <a:avLst/>
          </a:prstGeom>
        </p:spPr>
      </p:pic>
      <p:grpSp>
        <p:nvGrpSpPr>
          <p:cNvPr id="32" name="object 3">
            <a:extLst>
              <a:ext uri="{FF2B5EF4-FFF2-40B4-BE49-F238E27FC236}">
                <a16:creationId xmlns:a16="http://schemas.microsoft.com/office/drawing/2014/main" xmlns="" id="{34FC9DA5-2185-4211-B20F-83419B5E581E}"/>
              </a:ext>
            </a:extLst>
          </p:cNvPr>
          <p:cNvGrpSpPr/>
          <p:nvPr/>
        </p:nvGrpSpPr>
        <p:grpSpPr>
          <a:xfrm>
            <a:off x="-21590" y="-47871"/>
            <a:ext cx="3449320" cy="2170430"/>
            <a:chOff x="-2170" y="-2164"/>
            <a:chExt cx="3449320" cy="2170430"/>
          </a:xfrm>
        </p:grpSpPr>
        <p:sp>
          <p:nvSpPr>
            <p:cNvPr id="33" name="object 4">
              <a:extLst>
                <a:ext uri="{FF2B5EF4-FFF2-40B4-BE49-F238E27FC236}">
                  <a16:creationId xmlns:a16="http://schemas.microsoft.com/office/drawing/2014/main" xmlns="" id="{690D8D53-FD88-4279-811F-B8EB249C0E76}"/>
                </a:ext>
              </a:extLst>
            </p:cNvPr>
            <p:cNvSpPr/>
            <p:nvPr/>
          </p:nvSpPr>
          <p:spPr>
            <a:xfrm>
              <a:off x="0" y="92219"/>
              <a:ext cx="3444875" cy="2073910"/>
            </a:xfrm>
            <a:custGeom>
              <a:avLst/>
              <a:gdLst/>
              <a:ahLst/>
              <a:cxnLst/>
              <a:rect l="l" t="t" r="r" b="b"/>
              <a:pathLst>
                <a:path w="3444875" h="2073910">
                  <a:moveTo>
                    <a:pt x="3444769" y="2073664"/>
                  </a:moveTo>
                  <a:lnTo>
                    <a:pt x="0" y="2073664"/>
                  </a:lnTo>
                </a:path>
                <a:path w="3444875" h="2073910">
                  <a:moveTo>
                    <a:pt x="0" y="0"/>
                  </a:moveTo>
                  <a:lnTo>
                    <a:pt x="2021043" y="0"/>
                  </a:lnTo>
                  <a:lnTo>
                    <a:pt x="3444769" y="2073664"/>
                  </a:lnTo>
                </a:path>
              </a:pathLst>
            </a:custGeom>
            <a:ln w="4340">
              <a:solidFill>
                <a:srgbClr val="0F0F38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4" name="object 5">
              <a:extLst>
                <a:ext uri="{FF2B5EF4-FFF2-40B4-BE49-F238E27FC236}">
                  <a16:creationId xmlns:a16="http://schemas.microsoft.com/office/drawing/2014/main" xmlns="" id="{39951DF4-DB74-4E7E-B4D2-6C0A10BF694D}"/>
                </a:ext>
              </a:extLst>
            </p:cNvPr>
            <p:cNvSpPr/>
            <p:nvPr/>
          </p:nvSpPr>
          <p:spPr>
            <a:xfrm>
              <a:off x="0" y="5"/>
              <a:ext cx="3444875" cy="2047239"/>
            </a:xfrm>
            <a:custGeom>
              <a:avLst/>
              <a:gdLst/>
              <a:ahLst/>
              <a:cxnLst/>
              <a:rect l="l" t="t" r="r" b="b"/>
              <a:pathLst>
                <a:path w="3444875" h="2047239">
                  <a:moveTo>
                    <a:pt x="3444722" y="2046631"/>
                  </a:moveTo>
                  <a:lnTo>
                    <a:pt x="0" y="2046631"/>
                  </a:lnTo>
                </a:path>
                <a:path w="3444875" h="2047239">
                  <a:moveTo>
                    <a:pt x="2039556" y="0"/>
                  </a:moveTo>
                  <a:lnTo>
                    <a:pt x="3444722" y="2046631"/>
                  </a:lnTo>
                </a:path>
              </a:pathLst>
            </a:custGeom>
            <a:ln w="4340">
              <a:solidFill>
                <a:srgbClr val="0F0F38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5" name="object 6">
              <a:extLst>
                <a:ext uri="{FF2B5EF4-FFF2-40B4-BE49-F238E27FC236}">
                  <a16:creationId xmlns:a16="http://schemas.microsoft.com/office/drawing/2014/main" xmlns="" id="{10C2CD0C-13A5-4B70-9251-7BFEC3D84E9C}"/>
                </a:ext>
              </a:extLst>
            </p:cNvPr>
            <p:cNvSpPr/>
            <p:nvPr/>
          </p:nvSpPr>
          <p:spPr>
            <a:xfrm>
              <a:off x="0" y="32573"/>
              <a:ext cx="3345815" cy="2073910"/>
            </a:xfrm>
            <a:custGeom>
              <a:avLst/>
              <a:gdLst/>
              <a:ahLst/>
              <a:cxnLst/>
              <a:rect l="l" t="t" r="r" b="b"/>
              <a:pathLst>
                <a:path w="3345815" h="2073910">
                  <a:moveTo>
                    <a:pt x="1921627" y="0"/>
                  </a:moveTo>
                  <a:lnTo>
                    <a:pt x="0" y="0"/>
                  </a:lnTo>
                  <a:lnTo>
                    <a:pt x="0" y="2073664"/>
                  </a:lnTo>
                  <a:lnTo>
                    <a:pt x="3345358" y="2073664"/>
                  </a:lnTo>
                  <a:lnTo>
                    <a:pt x="1921627" y="0"/>
                  </a:lnTo>
                  <a:close/>
                </a:path>
              </a:pathLst>
            </a:custGeom>
            <a:solidFill>
              <a:srgbClr val="222D6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36" name="object 7">
              <a:extLst>
                <a:ext uri="{FF2B5EF4-FFF2-40B4-BE49-F238E27FC236}">
                  <a16:creationId xmlns:a16="http://schemas.microsoft.com/office/drawing/2014/main" xmlns="" id="{9B1A89A1-9274-4F53-AC36-EE37EE87BF8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9337" y="982479"/>
              <a:ext cx="1832756" cy="443565"/>
            </a:xfrm>
            <a:prstGeom prst="rect">
              <a:avLst/>
            </a:prstGeom>
          </p:spPr>
        </p:pic>
        <p:sp>
          <p:nvSpPr>
            <p:cNvPr id="37" name="object 8">
              <a:extLst>
                <a:ext uri="{FF2B5EF4-FFF2-40B4-BE49-F238E27FC236}">
                  <a16:creationId xmlns:a16="http://schemas.microsoft.com/office/drawing/2014/main" xmlns="" id="{8F742B17-E80C-43D4-A4F4-82FFD62E246B}"/>
                </a:ext>
              </a:extLst>
            </p:cNvPr>
            <p:cNvSpPr/>
            <p:nvPr/>
          </p:nvSpPr>
          <p:spPr>
            <a:xfrm>
              <a:off x="281724" y="1252475"/>
              <a:ext cx="610235" cy="15240"/>
            </a:xfrm>
            <a:custGeom>
              <a:avLst/>
              <a:gdLst/>
              <a:ahLst/>
              <a:cxnLst/>
              <a:rect l="l" t="t" r="r" b="b"/>
              <a:pathLst>
                <a:path w="610235" h="15240">
                  <a:moveTo>
                    <a:pt x="609740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609740" y="14648"/>
                  </a:lnTo>
                  <a:lnTo>
                    <a:pt x="6097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38" name="object 9">
              <a:extLst>
                <a:ext uri="{FF2B5EF4-FFF2-40B4-BE49-F238E27FC236}">
                  <a16:creationId xmlns:a16="http://schemas.microsoft.com/office/drawing/2014/main" xmlns="" id="{9113FE31-FF9A-4AC7-9C43-4AB3177754E1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8543" y="1250344"/>
              <a:ext cx="8679" cy="19522"/>
            </a:xfrm>
            <a:prstGeom prst="rect">
              <a:avLst/>
            </a:prstGeom>
          </p:spPr>
        </p:pic>
        <p:sp>
          <p:nvSpPr>
            <p:cNvPr id="39" name="object 10">
              <a:extLst>
                <a:ext uri="{FF2B5EF4-FFF2-40B4-BE49-F238E27FC236}">
                  <a16:creationId xmlns:a16="http://schemas.microsoft.com/office/drawing/2014/main" xmlns="" id="{07B979D1-2875-4FB2-9C3D-6BC6C276BA09}"/>
                </a:ext>
              </a:extLst>
            </p:cNvPr>
            <p:cNvSpPr/>
            <p:nvPr/>
          </p:nvSpPr>
          <p:spPr>
            <a:xfrm>
              <a:off x="890920" y="1252475"/>
              <a:ext cx="3175" cy="15240"/>
            </a:xfrm>
            <a:custGeom>
              <a:avLst/>
              <a:gdLst/>
              <a:ahLst/>
              <a:cxnLst/>
              <a:rect l="l" t="t" r="r" b="b"/>
              <a:pathLst>
                <a:path w="3175" h="15240">
                  <a:moveTo>
                    <a:pt x="2711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2711" y="14648"/>
                  </a:lnTo>
                  <a:lnTo>
                    <a:pt x="27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0" name="object 11">
              <a:extLst>
                <a:ext uri="{FF2B5EF4-FFF2-40B4-BE49-F238E27FC236}">
                  <a16:creationId xmlns:a16="http://schemas.microsoft.com/office/drawing/2014/main" xmlns="" id="{51D6FF65-0BDC-41C5-A243-1BCE7EB9380E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97306" y="1250344"/>
              <a:ext cx="620587" cy="19522"/>
            </a:xfrm>
            <a:prstGeom prst="rect">
              <a:avLst/>
            </a:prstGeom>
          </p:spPr>
        </p:pic>
        <p:sp>
          <p:nvSpPr>
            <p:cNvPr id="41" name="object 12">
              <a:extLst>
                <a:ext uri="{FF2B5EF4-FFF2-40B4-BE49-F238E27FC236}">
                  <a16:creationId xmlns:a16="http://schemas.microsoft.com/office/drawing/2014/main" xmlns="" id="{C3D388C9-2B7E-4798-828E-4DCAF8335B8A}"/>
                </a:ext>
              </a:extLst>
            </p:cNvPr>
            <p:cNvSpPr/>
            <p:nvPr/>
          </p:nvSpPr>
          <p:spPr>
            <a:xfrm>
              <a:off x="1500116" y="1252475"/>
              <a:ext cx="612775" cy="15240"/>
            </a:xfrm>
            <a:custGeom>
              <a:avLst/>
              <a:gdLst/>
              <a:ahLst/>
              <a:cxnLst/>
              <a:rect l="l" t="t" r="r" b="b"/>
              <a:pathLst>
                <a:path w="612775" h="15240">
                  <a:moveTo>
                    <a:pt x="612452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612452" y="14648"/>
                  </a:lnTo>
                  <a:lnTo>
                    <a:pt x="6124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2" name="object 13">
              <a:extLst>
                <a:ext uri="{FF2B5EF4-FFF2-40B4-BE49-F238E27FC236}">
                  <a16:creationId xmlns:a16="http://schemas.microsoft.com/office/drawing/2014/main" xmlns="" id="{64A0478E-7E40-42E8-B038-C7311C8ED1B7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97317" y="1250344"/>
              <a:ext cx="8678" cy="19522"/>
            </a:xfrm>
            <a:prstGeom prst="rect">
              <a:avLst/>
            </a:prstGeom>
          </p:spPr>
        </p:pic>
        <p:sp>
          <p:nvSpPr>
            <p:cNvPr id="43" name="object 14">
              <a:extLst>
                <a:ext uri="{FF2B5EF4-FFF2-40B4-BE49-F238E27FC236}">
                  <a16:creationId xmlns:a16="http://schemas.microsoft.com/office/drawing/2014/main" xmlns="" id="{132CBECD-4DF6-4649-81B9-34BE1B788688}"/>
                </a:ext>
              </a:extLst>
            </p:cNvPr>
            <p:cNvSpPr/>
            <p:nvPr/>
          </p:nvSpPr>
          <p:spPr>
            <a:xfrm>
              <a:off x="1500116" y="1252475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3256" y="0"/>
                  </a:moveTo>
                  <a:lnTo>
                    <a:pt x="0" y="0"/>
                  </a:lnTo>
                  <a:lnTo>
                    <a:pt x="0" y="14648"/>
                  </a:lnTo>
                  <a:lnTo>
                    <a:pt x="3256" y="14648"/>
                  </a:lnTo>
                  <a:lnTo>
                    <a:pt x="32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2BA7F66-2200-4C2E-A863-30058DD64361}"/>
              </a:ext>
            </a:extLst>
          </p:cNvPr>
          <p:cNvSpPr txBox="1"/>
          <p:nvPr/>
        </p:nvSpPr>
        <p:spPr>
          <a:xfrm>
            <a:off x="4870450" y="556112"/>
            <a:ext cx="8222155" cy="761320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Impact" panose="020B0806030902050204" pitchFamily="34" charset="0"/>
              </a:rPr>
              <a:t>РЕЗУЛЬТАТЫ ВНЕДРЕНИЯ </a:t>
            </a:r>
            <a:endParaRPr lang="en-US" sz="4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97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A6D69F2-986E-4808-8CEF-D83E4E639A5F}"/>
              </a:ext>
            </a:extLst>
          </p:cNvPr>
          <p:cNvSpPr/>
          <p:nvPr/>
        </p:nvSpPr>
        <p:spPr>
          <a:xfrm>
            <a:off x="817378" y="2509984"/>
            <a:ext cx="18964401" cy="365279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49" name="Rectangle 16">
            <a:extLst>
              <a:ext uri="{FF2B5EF4-FFF2-40B4-BE49-F238E27FC236}">
                <a16:creationId xmlns:a16="http://schemas.microsoft.com/office/drawing/2014/main" xmlns="" id="{C324E439-6EB3-41E1-878E-EBE7C4C94FC6}"/>
              </a:ext>
            </a:extLst>
          </p:cNvPr>
          <p:cNvSpPr/>
          <p:nvPr/>
        </p:nvSpPr>
        <p:spPr>
          <a:xfrm>
            <a:off x="817378" y="6972970"/>
            <a:ext cx="18964401" cy="365279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5FFED549-1F4C-4D10-A522-E28F0B5A0415}"/>
              </a:ext>
            </a:extLst>
          </p:cNvPr>
          <p:cNvSpPr txBox="1"/>
          <p:nvPr/>
        </p:nvSpPr>
        <p:spPr>
          <a:xfrm>
            <a:off x="4029236" y="1343567"/>
            <a:ext cx="12045632" cy="1383363"/>
          </a:xfrm>
          <a:prstGeom prst="rect">
            <a:avLst/>
          </a:prstGeom>
          <a:solidFill>
            <a:schemeClr val="bg1"/>
          </a:solidFill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  <a:latin typeface="Montserrat" panose="00000500000000000000" pitchFamily="2" charset="-52"/>
              </a:rPr>
              <a:t>ОСНОВНЫЕ ПОТРЕБИТЕЛИ ИНФОРМАЦИИ</a:t>
            </a:r>
          </a:p>
        </p:txBody>
      </p:sp>
      <p:grpSp>
        <p:nvGrpSpPr>
          <p:cNvPr id="54" name="object 33">
            <a:extLst>
              <a:ext uri="{FF2B5EF4-FFF2-40B4-BE49-F238E27FC236}">
                <a16:creationId xmlns:a16="http://schemas.microsoft.com/office/drawing/2014/main" xmlns="" id="{85202DF1-2904-4BE5-9ADD-7626BA939D27}"/>
              </a:ext>
            </a:extLst>
          </p:cNvPr>
          <p:cNvGrpSpPr/>
          <p:nvPr/>
        </p:nvGrpSpPr>
        <p:grpSpPr>
          <a:xfrm>
            <a:off x="1495262" y="2997032"/>
            <a:ext cx="2300330" cy="2098839"/>
            <a:chOff x="11868280" y="2421028"/>
            <a:chExt cx="2115820" cy="2021839"/>
          </a:xfrm>
        </p:grpSpPr>
        <p:pic>
          <p:nvPicPr>
            <p:cNvPr id="55" name="object 34">
              <a:extLst>
                <a:ext uri="{FF2B5EF4-FFF2-40B4-BE49-F238E27FC236}">
                  <a16:creationId xmlns:a16="http://schemas.microsoft.com/office/drawing/2014/main" xmlns="" id="{77604EAE-4630-49BF-B0F5-4399746FFE6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880483" y="2433317"/>
              <a:ext cx="2090823" cy="1997117"/>
            </a:xfrm>
            <a:prstGeom prst="rect">
              <a:avLst/>
            </a:prstGeom>
            <a:ln>
              <a:noFill/>
            </a:ln>
          </p:spPr>
        </p:pic>
        <p:sp>
          <p:nvSpPr>
            <p:cNvPr id="56" name="object 35">
              <a:extLst>
                <a:ext uri="{FF2B5EF4-FFF2-40B4-BE49-F238E27FC236}">
                  <a16:creationId xmlns:a16="http://schemas.microsoft.com/office/drawing/2014/main" xmlns="" id="{EF5C2536-4FC5-47F4-897F-E6987FC28499}"/>
                </a:ext>
              </a:extLst>
            </p:cNvPr>
            <p:cNvSpPr/>
            <p:nvPr/>
          </p:nvSpPr>
          <p:spPr>
            <a:xfrm>
              <a:off x="11874382" y="2427130"/>
              <a:ext cx="2103120" cy="2009775"/>
            </a:xfrm>
            <a:custGeom>
              <a:avLst/>
              <a:gdLst/>
              <a:ahLst/>
              <a:cxnLst/>
              <a:rect l="l" t="t" r="r" b="b"/>
              <a:pathLst>
                <a:path w="2103119" h="2009775">
                  <a:moveTo>
                    <a:pt x="0" y="2009321"/>
                  </a:moveTo>
                  <a:lnTo>
                    <a:pt x="2103024" y="2009321"/>
                  </a:lnTo>
                  <a:lnTo>
                    <a:pt x="2103024" y="0"/>
                  </a:lnTo>
                  <a:lnTo>
                    <a:pt x="0" y="0"/>
                  </a:lnTo>
                  <a:lnTo>
                    <a:pt x="0" y="2009321"/>
                  </a:lnTo>
                  <a:close/>
                </a:path>
              </a:pathLst>
            </a:custGeom>
            <a:ln w="12203">
              <a:noFill/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58" name="object 37">
            <a:extLst>
              <a:ext uri="{FF2B5EF4-FFF2-40B4-BE49-F238E27FC236}">
                <a16:creationId xmlns:a16="http://schemas.microsoft.com/office/drawing/2014/main" xmlns="" id="{2FE7D906-C914-4215-8EEA-2487A4268DD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24284" y="3022782"/>
            <a:ext cx="1992509" cy="2116191"/>
          </a:xfrm>
          <a:prstGeom prst="rect">
            <a:avLst/>
          </a:prstGeom>
        </p:spPr>
      </p:pic>
      <p:grpSp>
        <p:nvGrpSpPr>
          <p:cNvPr id="60" name="object 39">
            <a:extLst>
              <a:ext uri="{FF2B5EF4-FFF2-40B4-BE49-F238E27FC236}">
                <a16:creationId xmlns:a16="http://schemas.microsoft.com/office/drawing/2014/main" xmlns="" id="{2858DCCD-00E5-4E97-86C8-EA14043B763D}"/>
              </a:ext>
            </a:extLst>
          </p:cNvPr>
          <p:cNvGrpSpPr/>
          <p:nvPr/>
        </p:nvGrpSpPr>
        <p:grpSpPr>
          <a:xfrm>
            <a:off x="10755216" y="3022844"/>
            <a:ext cx="2153014" cy="2110785"/>
            <a:chOff x="11844856" y="5040912"/>
            <a:chExt cx="2129155" cy="2021839"/>
          </a:xfrm>
        </p:grpSpPr>
        <p:pic>
          <p:nvPicPr>
            <p:cNvPr id="61" name="object 40">
              <a:extLst>
                <a:ext uri="{FF2B5EF4-FFF2-40B4-BE49-F238E27FC236}">
                  <a16:creationId xmlns:a16="http://schemas.microsoft.com/office/drawing/2014/main" xmlns="" id="{CBBBD762-2CB0-4FFB-828D-4CCE446791C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857057" y="5053191"/>
              <a:ext cx="2104489" cy="1997117"/>
            </a:xfrm>
            <a:prstGeom prst="rect">
              <a:avLst/>
            </a:prstGeom>
            <a:ln>
              <a:noFill/>
            </a:ln>
          </p:spPr>
        </p:pic>
        <p:sp>
          <p:nvSpPr>
            <p:cNvPr id="62" name="object 41">
              <a:extLst>
                <a:ext uri="{FF2B5EF4-FFF2-40B4-BE49-F238E27FC236}">
                  <a16:creationId xmlns:a16="http://schemas.microsoft.com/office/drawing/2014/main" xmlns="" id="{88A95A96-A004-4260-BA77-09A52FC01783}"/>
                </a:ext>
              </a:extLst>
            </p:cNvPr>
            <p:cNvSpPr/>
            <p:nvPr/>
          </p:nvSpPr>
          <p:spPr>
            <a:xfrm>
              <a:off x="11850958" y="5047013"/>
              <a:ext cx="2117090" cy="2009775"/>
            </a:xfrm>
            <a:custGeom>
              <a:avLst/>
              <a:gdLst/>
              <a:ahLst/>
              <a:cxnLst/>
              <a:rect l="l" t="t" r="r" b="b"/>
              <a:pathLst>
                <a:path w="2117090" h="2009775">
                  <a:moveTo>
                    <a:pt x="0" y="2009315"/>
                  </a:moveTo>
                  <a:lnTo>
                    <a:pt x="2116689" y="2009315"/>
                  </a:lnTo>
                  <a:lnTo>
                    <a:pt x="2116689" y="0"/>
                  </a:lnTo>
                  <a:lnTo>
                    <a:pt x="0" y="0"/>
                  </a:lnTo>
                  <a:lnTo>
                    <a:pt x="0" y="2009315"/>
                  </a:lnTo>
                  <a:close/>
                </a:path>
              </a:pathLst>
            </a:custGeom>
            <a:ln w="12203">
              <a:noFill/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63" name="object 43">
            <a:extLst>
              <a:ext uri="{FF2B5EF4-FFF2-40B4-BE49-F238E27FC236}">
                <a16:creationId xmlns:a16="http://schemas.microsoft.com/office/drawing/2014/main" xmlns="" id="{0259FBF7-5AE8-4885-B57C-570849D12D8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4691949" y="3044631"/>
            <a:ext cx="1863598" cy="2049875"/>
          </a:xfrm>
          <a:prstGeom prst="rect">
            <a:avLst/>
          </a:prstGeom>
        </p:spPr>
      </p:pic>
      <p:pic>
        <p:nvPicPr>
          <p:cNvPr id="64" name="object 47">
            <a:extLst>
              <a:ext uri="{FF2B5EF4-FFF2-40B4-BE49-F238E27FC236}">
                <a16:creationId xmlns:a16="http://schemas.microsoft.com/office/drawing/2014/main" xmlns="" id="{A81305E5-D04B-4B47-AD25-C70370BD00AD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9234" y="3006925"/>
            <a:ext cx="3420883" cy="302618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D408CC6-0A54-4352-9351-AEBD5FACFE09}"/>
              </a:ext>
            </a:extLst>
          </p:cNvPr>
          <p:cNvSpPr/>
          <p:nvPr/>
        </p:nvSpPr>
        <p:spPr>
          <a:xfrm>
            <a:off x="1434837" y="5271792"/>
            <a:ext cx="2448307" cy="460033"/>
          </a:xfrm>
          <a:prstGeom prst="rect">
            <a:avLst/>
          </a:prstGeom>
        </p:spPr>
        <p:txBody>
          <a:bodyPr wrap="none" lIns="150785" tIns="75392" rIns="150785" bIns="75392">
            <a:spAutoFit/>
          </a:bodyPr>
          <a:lstStyle/>
          <a:p>
            <a:r>
              <a:rPr lang="ru-RU" sz="2000" spc="-16" dirty="0">
                <a:latin typeface="Montserrat" panose="00000500000000000000" pitchFamily="2" charset="-52"/>
                <a:cs typeface="Constantia"/>
              </a:rPr>
              <a:t>Росморречфлот</a:t>
            </a:r>
            <a:endParaRPr lang="ru-RU" sz="2000" dirty="0">
              <a:latin typeface="Montserrat" panose="00000500000000000000" pitchFamily="2" charset="-52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xmlns="" id="{648A3A62-8EA9-42C4-8E23-E34AF9BA82EC}"/>
              </a:ext>
            </a:extLst>
          </p:cNvPr>
          <p:cNvSpPr/>
          <p:nvPr/>
        </p:nvSpPr>
        <p:spPr>
          <a:xfrm>
            <a:off x="4473018" y="5271792"/>
            <a:ext cx="1976319" cy="460033"/>
          </a:xfrm>
          <a:prstGeom prst="rect">
            <a:avLst/>
          </a:prstGeom>
        </p:spPr>
        <p:txBody>
          <a:bodyPr wrap="none" lIns="150785" tIns="75392" rIns="150785" bIns="75392">
            <a:spAutoFit/>
          </a:bodyPr>
          <a:lstStyle/>
          <a:p>
            <a:r>
              <a:rPr lang="ru-RU" sz="2000" spc="-16" dirty="0">
                <a:latin typeface="Montserrat" panose="00000500000000000000" pitchFamily="2" charset="-52"/>
                <a:cs typeface="Constantia"/>
              </a:rPr>
              <a:t> Росавиация</a:t>
            </a:r>
            <a:endParaRPr lang="ru-RU" sz="2000" dirty="0">
              <a:latin typeface="Montserrat" panose="00000500000000000000" pitchFamily="2" charset="-52"/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xmlns="" id="{BDBC52E4-A4EB-4C97-9CE5-D38855911CF2}"/>
              </a:ext>
            </a:extLst>
          </p:cNvPr>
          <p:cNvSpPr/>
          <p:nvPr/>
        </p:nvSpPr>
        <p:spPr>
          <a:xfrm>
            <a:off x="7357792" y="5271792"/>
            <a:ext cx="2595178" cy="761320"/>
          </a:xfrm>
          <a:prstGeom prst="rect">
            <a:avLst/>
          </a:prstGeom>
        </p:spPr>
        <p:txBody>
          <a:bodyPr wrap="square" lIns="150785" tIns="75392" rIns="150785" bIns="75392">
            <a:spAutoFit/>
          </a:bodyPr>
          <a:lstStyle/>
          <a:p>
            <a:pPr algn="ctr"/>
            <a:r>
              <a:rPr lang="ru-RU" sz="2000" spc="-16" dirty="0">
                <a:latin typeface="Montserrat" panose="00000500000000000000" pitchFamily="2" charset="-52"/>
                <a:cs typeface="Constantia"/>
              </a:rPr>
              <a:t> Министерство     </a:t>
            </a:r>
          </a:p>
          <a:p>
            <a:pPr algn="ctr"/>
            <a:r>
              <a:rPr lang="ru-RU" sz="2000" spc="-16" dirty="0">
                <a:latin typeface="Montserrat" panose="00000500000000000000" pitchFamily="2" charset="-52"/>
                <a:cs typeface="Constantia"/>
              </a:rPr>
              <a:t>обороны РФ</a:t>
            </a:r>
            <a:endParaRPr lang="ru-RU" sz="2000" dirty="0">
              <a:latin typeface="Montserrat" panose="00000500000000000000" pitchFamily="2" charset="-52"/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xmlns="" id="{9C7AE9C2-7098-4608-8298-31BA6CB03C17}"/>
              </a:ext>
            </a:extLst>
          </p:cNvPr>
          <p:cNvSpPr/>
          <p:nvPr/>
        </p:nvSpPr>
        <p:spPr>
          <a:xfrm>
            <a:off x="10748318" y="5271792"/>
            <a:ext cx="2312052" cy="767810"/>
          </a:xfrm>
          <a:prstGeom prst="rect">
            <a:avLst/>
          </a:prstGeom>
        </p:spPr>
        <p:txBody>
          <a:bodyPr wrap="none" lIns="150785" tIns="75392" rIns="150785" bIns="75392">
            <a:spAutoFit/>
          </a:bodyPr>
          <a:lstStyle/>
          <a:p>
            <a:pPr algn="ctr"/>
            <a:r>
              <a:rPr lang="ru-RU" sz="2000" spc="-16" dirty="0">
                <a:latin typeface="Montserrat" panose="00000500000000000000" pitchFamily="2" charset="-52"/>
                <a:cs typeface="Constantia"/>
              </a:rPr>
              <a:t> Министерство</a:t>
            </a:r>
          </a:p>
          <a:p>
            <a:pPr algn="ctr"/>
            <a:r>
              <a:rPr lang="ru-RU" sz="2000" spc="-16" dirty="0">
                <a:latin typeface="Montserrat" panose="00000500000000000000" pitchFamily="2" charset="-52"/>
                <a:cs typeface="Constantia"/>
              </a:rPr>
              <a:t>транспорта РФ</a:t>
            </a:r>
            <a:endParaRPr lang="ru-RU" sz="2000" dirty="0">
              <a:latin typeface="Montserrat" panose="00000500000000000000" pitchFamily="2" charset="-52"/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xmlns="" id="{B5F72DF3-9891-434E-81C4-F348628F1CC3}"/>
              </a:ext>
            </a:extLst>
          </p:cNvPr>
          <p:cNvSpPr/>
          <p:nvPr/>
        </p:nvSpPr>
        <p:spPr>
          <a:xfrm>
            <a:off x="14466159" y="5271792"/>
            <a:ext cx="908762" cy="456792"/>
          </a:xfrm>
          <a:prstGeom prst="rect">
            <a:avLst/>
          </a:prstGeom>
        </p:spPr>
        <p:txBody>
          <a:bodyPr wrap="none" lIns="150785" tIns="75392" rIns="150785" bIns="75392">
            <a:spAutoFit/>
          </a:bodyPr>
          <a:lstStyle/>
          <a:p>
            <a:r>
              <a:rPr lang="ru-RU" sz="2000" spc="-16" dirty="0">
                <a:latin typeface="Montserrat" panose="00000500000000000000" pitchFamily="2" charset="-52"/>
                <a:cs typeface="Constantia"/>
              </a:rPr>
              <a:t>МЧС</a:t>
            </a: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xmlns="" id="{D3F9AB60-9E4D-46C4-AE1F-BC132CD337EF}"/>
              </a:ext>
            </a:extLst>
          </p:cNvPr>
          <p:cNvSpPr/>
          <p:nvPr/>
        </p:nvSpPr>
        <p:spPr>
          <a:xfrm>
            <a:off x="16251135" y="5271792"/>
            <a:ext cx="3604776" cy="761320"/>
          </a:xfrm>
          <a:prstGeom prst="rect">
            <a:avLst/>
          </a:prstGeom>
        </p:spPr>
        <p:txBody>
          <a:bodyPr wrap="square" lIns="150785" tIns="75392" rIns="150785" bIns="75392">
            <a:spAutoFit/>
          </a:bodyPr>
          <a:lstStyle/>
          <a:p>
            <a:pPr algn="ctr"/>
            <a:r>
              <a:rPr lang="ru-RU" sz="2000" spc="-16" dirty="0">
                <a:latin typeface="Montserrat" panose="00000500000000000000" pitchFamily="2" charset="-52"/>
                <a:cs typeface="Constantia"/>
              </a:rPr>
              <a:t>Главное управление Севморпути</a:t>
            </a:r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xmlns="" id="{1DD69F42-F02F-4C82-A772-DDA98B568444}"/>
              </a:ext>
            </a:extLst>
          </p:cNvPr>
          <p:cNvSpPr/>
          <p:nvPr/>
        </p:nvSpPr>
        <p:spPr>
          <a:xfrm>
            <a:off x="8861420" y="9692615"/>
            <a:ext cx="2124950" cy="460033"/>
          </a:xfrm>
          <a:prstGeom prst="rect">
            <a:avLst/>
          </a:prstGeom>
        </p:spPr>
        <p:txBody>
          <a:bodyPr wrap="none" lIns="150785" tIns="75392" rIns="150785" bIns="75392">
            <a:spAutoFit/>
          </a:bodyPr>
          <a:lstStyle/>
          <a:p>
            <a:pPr algn="ctr"/>
            <a:r>
              <a:rPr lang="ru-RU" sz="2000" spc="-16" dirty="0">
                <a:latin typeface="Montserrat" panose="00000500000000000000" pitchFamily="2" charset="-52"/>
                <a:cs typeface="Constantia"/>
              </a:rPr>
              <a:t> Росгидромет</a:t>
            </a:r>
            <a:endParaRPr lang="ru-RU" sz="2000" dirty="0">
              <a:latin typeface="Montserrat" panose="00000500000000000000" pitchFamily="2" charset="-52"/>
            </a:endParaRPr>
          </a:p>
        </p:txBody>
      </p:sp>
      <p:pic>
        <p:nvPicPr>
          <p:cNvPr id="91" name="object 19">
            <a:extLst>
              <a:ext uri="{FF2B5EF4-FFF2-40B4-BE49-F238E27FC236}">
                <a16:creationId xmlns:a16="http://schemas.microsoft.com/office/drawing/2014/main" xmlns="" id="{9B136309-2D7C-480A-BB65-321747D808DF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947857" y="7631885"/>
            <a:ext cx="2743417" cy="2182619"/>
          </a:xfrm>
          <a:prstGeom prst="rect">
            <a:avLst/>
          </a:prstGeom>
        </p:spPr>
      </p:pic>
      <p:grpSp>
        <p:nvGrpSpPr>
          <p:cNvPr id="93" name="object 24">
            <a:extLst>
              <a:ext uri="{FF2B5EF4-FFF2-40B4-BE49-F238E27FC236}">
                <a16:creationId xmlns:a16="http://schemas.microsoft.com/office/drawing/2014/main" xmlns="" id="{B299FAFB-4675-409E-9261-29083B097A61}"/>
              </a:ext>
            </a:extLst>
          </p:cNvPr>
          <p:cNvGrpSpPr/>
          <p:nvPr/>
        </p:nvGrpSpPr>
        <p:grpSpPr>
          <a:xfrm>
            <a:off x="5052803" y="7755675"/>
            <a:ext cx="2431885" cy="2201382"/>
            <a:chOff x="14085913" y="7932222"/>
            <a:chExt cx="2117725" cy="1516380"/>
          </a:xfrm>
        </p:grpSpPr>
        <p:pic>
          <p:nvPicPr>
            <p:cNvPr id="94" name="object 25">
              <a:extLst>
                <a:ext uri="{FF2B5EF4-FFF2-40B4-BE49-F238E27FC236}">
                  <a16:creationId xmlns:a16="http://schemas.microsoft.com/office/drawing/2014/main" xmlns="" id="{8932E00E-ACEF-44FC-AEAC-8CF391B7BC3A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098200" y="7944423"/>
              <a:ext cx="2092775" cy="1491493"/>
            </a:xfrm>
            <a:prstGeom prst="rect">
              <a:avLst/>
            </a:prstGeom>
            <a:ln>
              <a:noFill/>
            </a:ln>
          </p:spPr>
        </p:pic>
        <p:sp>
          <p:nvSpPr>
            <p:cNvPr id="95" name="object 26">
              <a:extLst>
                <a:ext uri="{FF2B5EF4-FFF2-40B4-BE49-F238E27FC236}">
                  <a16:creationId xmlns:a16="http://schemas.microsoft.com/office/drawing/2014/main" xmlns="" id="{599422F6-4992-4368-BC8C-F01617BA0FC5}"/>
                </a:ext>
              </a:extLst>
            </p:cNvPr>
            <p:cNvSpPr/>
            <p:nvPr/>
          </p:nvSpPr>
          <p:spPr>
            <a:xfrm>
              <a:off x="14092015" y="7938323"/>
              <a:ext cx="2105025" cy="1504315"/>
            </a:xfrm>
            <a:custGeom>
              <a:avLst/>
              <a:gdLst/>
              <a:ahLst/>
              <a:cxnLst/>
              <a:rect l="l" t="t" r="r" b="b"/>
              <a:pathLst>
                <a:path w="2105025" h="1504315">
                  <a:moveTo>
                    <a:pt x="0" y="1503692"/>
                  </a:moveTo>
                  <a:lnTo>
                    <a:pt x="2104977" y="1503692"/>
                  </a:lnTo>
                  <a:lnTo>
                    <a:pt x="2104977" y="0"/>
                  </a:lnTo>
                  <a:lnTo>
                    <a:pt x="0" y="0"/>
                  </a:lnTo>
                  <a:lnTo>
                    <a:pt x="0" y="1503692"/>
                  </a:lnTo>
                  <a:close/>
                </a:path>
              </a:pathLst>
            </a:custGeom>
            <a:ln w="12203">
              <a:noFill/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99" name="object 30">
            <a:extLst>
              <a:ext uri="{FF2B5EF4-FFF2-40B4-BE49-F238E27FC236}">
                <a16:creationId xmlns:a16="http://schemas.microsoft.com/office/drawing/2014/main" xmlns="" id="{CE2CCF02-B979-4A75-B3AA-F0005F0DAD29}"/>
              </a:ext>
            </a:extLst>
          </p:cNvPr>
          <p:cNvGrpSpPr/>
          <p:nvPr/>
        </p:nvGrpSpPr>
        <p:grpSpPr>
          <a:xfrm>
            <a:off x="14541516" y="8125483"/>
            <a:ext cx="4745207" cy="1364592"/>
            <a:chOff x="13176267" y="9527178"/>
            <a:chExt cx="3975735" cy="868044"/>
          </a:xfrm>
        </p:grpSpPr>
        <p:pic>
          <p:nvPicPr>
            <p:cNvPr id="100" name="object 31">
              <a:extLst>
                <a:ext uri="{FF2B5EF4-FFF2-40B4-BE49-F238E27FC236}">
                  <a16:creationId xmlns:a16="http://schemas.microsoft.com/office/drawing/2014/main" xmlns="" id="{1B627A23-1A2B-44EB-9B8C-E3F6F2C4F849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188469" y="9539382"/>
              <a:ext cx="3951285" cy="843357"/>
            </a:xfrm>
            <a:prstGeom prst="rect">
              <a:avLst/>
            </a:prstGeom>
            <a:ln>
              <a:noFill/>
            </a:ln>
          </p:spPr>
        </p:pic>
        <p:sp>
          <p:nvSpPr>
            <p:cNvPr id="101" name="object 32">
              <a:extLst>
                <a:ext uri="{FF2B5EF4-FFF2-40B4-BE49-F238E27FC236}">
                  <a16:creationId xmlns:a16="http://schemas.microsoft.com/office/drawing/2014/main" xmlns="" id="{FB9B3BB4-07E9-4073-AD69-3F9E74C416E7}"/>
                </a:ext>
              </a:extLst>
            </p:cNvPr>
            <p:cNvSpPr/>
            <p:nvPr/>
          </p:nvSpPr>
          <p:spPr>
            <a:xfrm>
              <a:off x="13182368" y="9533280"/>
              <a:ext cx="3963670" cy="855980"/>
            </a:xfrm>
            <a:custGeom>
              <a:avLst/>
              <a:gdLst/>
              <a:ahLst/>
              <a:cxnLst/>
              <a:rect l="l" t="t" r="r" b="b"/>
              <a:pathLst>
                <a:path w="3963669" h="855979">
                  <a:moveTo>
                    <a:pt x="0" y="855560"/>
                  </a:moveTo>
                  <a:lnTo>
                    <a:pt x="3963486" y="855560"/>
                  </a:lnTo>
                  <a:lnTo>
                    <a:pt x="3963486" y="0"/>
                  </a:lnTo>
                  <a:lnTo>
                    <a:pt x="0" y="0"/>
                  </a:lnTo>
                  <a:lnTo>
                    <a:pt x="0" y="855560"/>
                  </a:lnTo>
                  <a:close/>
                </a:path>
              </a:pathLst>
            </a:custGeom>
            <a:ln w="12203">
              <a:noFill/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102" name="Picture 2">
            <a:extLst>
              <a:ext uri="{FF2B5EF4-FFF2-40B4-BE49-F238E27FC236}">
                <a16:creationId xmlns:a16="http://schemas.microsoft.com/office/drawing/2014/main" xmlns="" id="{DFDB8BBE-D1B1-4C58-B70C-3EC6ACA2A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155" y="7333240"/>
            <a:ext cx="1899056" cy="205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xmlns="" id="{A7D71574-57A3-4F1D-8583-223D481229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800749" y="5403356"/>
            <a:ext cx="502603" cy="50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50785" tIns="75392" rIns="150785" bIns="75392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61DB355-997B-461C-B09A-F53CFD9582C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163902" y="3035664"/>
            <a:ext cx="1798417" cy="23264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938030E-A5C2-48B1-B759-2C23462E4A0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24622" y="8041865"/>
            <a:ext cx="3245353" cy="136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20104100" cy="1498547"/>
          </a:xfrm>
          <a:prstGeom prst="rect">
            <a:avLst/>
          </a:prstGeom>
          <a:solidFill>
            <a:srgbClr val="426B7E"/>
          </a:solidFill>
          <a:ln>
            <a:solidFill>
              <a:srgbClr val="426B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49" tIns="75373" rIns="150749" bIns="75373" rtlCol="0" anchor="ctr"/>
          <a:lstStyle/>
          <a:p>
            <a:pPr algn="ctr"/>
            <a:endParaRPr lang="ru-RU" sz="3900" dirty="0">
              <a:latin typeface="Impact" panose="020B080603090205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0760776"/>
            <a:ext cx="20104100" cy="548574"/>
          </a:xfrm>
          <a:prstGeom prst="rect">
            <a:avLst/>
          </a:prstGeom>
          <a:solidFill>
            <a:srgbClr val="426B7E"/>
          </a:solidFill>
          <a:ln>
            <a:solidFill>
              <a:srgbClr val="426B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49" tIns="75373" rIns="150749" bIns="75373"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Семнадцатая ежегодная конференция "Физика плазмы в солнечной системе"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="" xmlns:a16="http://schemas.microsoft.com/office/drawing/2014/main" id="{5B98FB13-3713-4A83-AD6A-0367B6187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8355"/>
            <a:ext cx="20104100" cy="928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83FB8BD-2E25-4355-B974-7FF0C43FBBD8}"/>
              </a:ext>
            </a:extLst>
          </p:cNvPr>
          <p:cNvSpPr txBox="1"/>
          <p:nvPr/>
        </p:nvSpPr>
        <p:spPr>
          <a:xfrm>
            <a:off x="3703646" y="4831254"/>
            <a:ext cx="14873129" cy="1367936"/>
          </a:xfrm>
          <a:prstGeom prst="rect">
            <a:avLst/>
          </a:prstGeom>
          <a:noFill/>
        </p:spPr>
        <p:txBody>
          <a:bodyPr wrap="square" lIns="150749" tIns="75373" rIns="150749" bIns="75373" rtlCol="0">
            <a:spAutoFit/>
          </a:bodyPr>
          <a:lstStyle/>
          <a:p>
            <a:r>
              <a:rPr lang="ru-RU" sz="7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1CDBFF18-EA93-4ED9-893B-219DDAFA4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B6B9E-9C56-4757-B2D5-61633FEBD12E}" type="slidenum">
              <a:rPr lang="ru-RU" smtClean="0"/>
              <a:t>44</a:t>
            </a:fld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A31BA1DF-1606-427F-8780-2E7F23A07817}"/>
              </a:ext>
            </a:extLst>
          </p:cNvPr>
          <p:cNvSpPr/>
          <p:nvPr/>
        </p:nvSpPr>
        <p:spPr>
          <a:xfrm>
            <a:off x="11703" y="10752431"/>
            <a:ext cx="20104100" cy="548574"/>
          </a:xfrm>
          <a:prstGeom prst="rect">
            <a:avLst/>
          </a:prstGeom>
          <a:solidFill>
            <a:srgbClr val="6094AC"/>
          </a:solidFill>
          <a:ln>
            <a:solidFill>
              <a:srgbClr val="6094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49" tIns="75373" rIns="150749" bIns="75373" rtlCol="0" anchor="ctr"/>
          <a:lstStyle/>
          <a:p>
            <a:pPr algn="ctr"/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407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A6D69F2-986E-4808-8CEF-D83E4E639A5F}"/>
              </a:ext>
            </a:extLst>
          </p:cNvPr>
          <p:cNvSpPr/>
          <p:nvPr/>
        </p:nvSpPr>
        <p:spPr>
          <a:xfrm>
            <a:off x="817378" y="2509984"/>
            <a:ext cx="18964401" cy="365279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49" name="Rectangle 16">
            <a:extLst>
              <a:ext uri="{FF2B5EF4-FFF2-40B4-BE49-F238E27FC236}">
                <a16:creationId xmlns:a16="http://schemas.microsoft.com/office/drawing/2014/main" xmlns="" id="{C324E439-6EB3-41E1-878E-EBE7C4C94FC6}"/>
              </a:ext>
            </a:extLst>
          </p:cNvPr>
          <p:cNvSpPr/>
          <p:nvPr/>
        </p:nvSpPr>
        <p:spPr>
          <a:xfrm>
            <a:off x="817378" y="6972970"/>
            <a:ext cx="18964401" cy="365279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5FFED549-1F4C-4D10-A522-E28F0B5A0415}"/>
              </a:ext>
            </a:extLst>
          </p:cNvPr>
          <p:cNvSpPr txBox="1"/>
          <p:nvPr/>
        </p:nvSpPr>
        <p:spPr>
          <a:xfrm>
            <a:off x="4029236" y="1343567"/>
            <a:ext cx="12045632" cy="1383363"/>
          </a:xfrm>
          <a:prstGeom prst="rect">
            <a:avLst/>
          </a:prstGeom>
          <a:solidFill>
            <a:schemeClr val="bg1"/>
          </a:solidFill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  <a:latin typeface="Montserrat" panose="00000500000000000000" pitchFamily="2" charset="-52"/>
              </a:rPr>
              <a:t>ОСНОВНЫЕ ПОТРЕБИТЕЛИ ИНФОРМАЦИИ</a:t>
            </a:r>
          </a:p>
        </p:txBody>
      </p:sp>
      <p:grpSp>
        <p:nvGrpSpPr>
          <p:cNvPr id="54" name="object 33">
            <a:extLst>
              <a:ext uri="{FF2B5EF4-FFF2-40B4-BE49-F238E27FC236}">
                <a16:creationId xmlns:a16="http://schemas.microsoft.com/office/drawing/2014/main" xmlns="" id="{85202DF1-2904-4BE5-9ADD-7626BA939D27}"/>
              </a:ext>
            </a:extLst>
          </p:cNvPr>
          <p:cNvGrpSpPr/>
          <p:nvPr/>
        </p:nvGrpSpPr>
        <p:grpSpPr>
          <a:xfrm>
            <a:off x="1495262" y="2997032"/>
            <a:ext cx="2300330" cy="2098839"/>
            <a:chOff x="11868280" y="2421028"/>
            <a:chExt cx="2115820" cy="2021839"/>
          </a:xfrm>
        </p:grpSpPr>
        <p:pic>
          <p:nvPicPr>
            <p:cNvPr id="55" name="object 34">
              <a:extLst>
                <a:ext uri="{FF2B5EF4-FFF2-40B4-BE49-F238E27FC236}">
                  <a16:creationId xmlns:a16="http://schemas.microsoft.com/office/drawing/2014/main" xmlns="" id="{77604EAE-4630-49BF-B0F5-4399746FFE6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880483" y="2433317"/>
              <a:ext cx="2090823" cy="1997117"/>
            </a:xfrm>
            <a:prstGeom prst="rect">
              <a:avLst/>
            </a:prstGeom>
            <a:ln>
              <a:noFill/>
            </a:ln>
          </p:spPr>
        </p:pic>
        <p:sp>
          <p:nvSpPr>
            <p:cNvPr id="56" name="object 35">
              <a:extLst>
                <a:ext uri="{FF2B5EF4-FFF2-40B4-BE49-F238E27FC236}">
                  <a16:creationId xmlns:a16="http://schemas.microsoft.com/office/drawing/2014/main" xmlns="" id="{EF5C2536-4FC5-47F4-897F-E6987FC28499}"/>
                </a:ext>
              </a:extLst>
            </p:cNvPr>
            <p:cNvSpPr/>
            <p:nvPr/>
          </p:nvSpPr>
          <p:spPr>
            <a:xfrm>
              <a:off x="11874382" y="2427130"/>
              <a:ext cx="2103120" cy="2009775"/>
            </a:xfrm>
            <a:custGeom>
              <a:avLst/>
              <a:gdLst/>
              <a:ahLst/>
              <a:cxnLst/>
              <a:rect l="l" t="t" r="r" b="b"/>
              <a:pathLst>
                <a:path w="2103119" h="2009775">
                  <a:moveTo>
                    <a:pt x="0" y="2009321"/>
                  </a:moveTo>
                  <a:lnTo>
                    <a:pt x="2103024" y="2009321"/>
                  </a:lnTo>
                  <a:lnTo>
                    <a:pt x="2103024" y="0"/>
                  </a:lnTo>
                  <a:lnTo>
                    <a:pt x="0" y="0"/>
                  </a:lnTo>
                  <a:lnTo>
                    <a:pt x="0" y="2009321"/>
                  </a:lnTo>
                  <a:close/>
                </a:path>
              </a:pathLst>
            </a:custGeom>
            <a:ln w="12203">
              <a:noFill/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58" name="object 37">
            <a:extLst>
              <a:ext uri="{FF2B5EF4-FFF2-40B4-BE49-F238E27FC236}">
                <a16:creationId xmlns:a16="http://schemas.microsoft.com/office/drawing/2014/main" xmlns="" id="{2FE7D906-C914-4215-8EEA-2487A4268DD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24284" y="3022782"/>
            <a:ext cx="1992509" cy="2116191"/>
          </a:xfrm>
          <a:prstGeom prst="rect">
            <a:avLst/>
          </a:prstGeom>
        </p:spPr>
      </p:pic>
      <p:grpSp>
        <p:nvGrpSpPr>
          <p:cNvPr id="60" name="object 39">
            <a:extLst>
              <a:ext uri="{FF2B5EF4-FFF2-40B4-BE49-F238E27FC236}">
                <a16:creationId xmlns:a16="http://schemas.microsoft.com/office/drawing/2014/main" xmlns="" id="{2858DCCD-00E5-4E97-86C8-EA14043B763D}"/>
              </a:ext>
            </a:extLst>
          </p:cNvPr>
          <p:cNvGrpSpPr/>
          <p:nvPr/>
        </p:nvGrpSpPr>
        <p:grpSpPr>
          <a:xfrm>
            <a:off x="10755216" y="3022844"/>
            <a:ext cx="2153014" cy="2110785"/>
            <a:chOff x="11844856" y="5040912"/>
            <a:chExt cx="2129155" cy="2021839"/>
          </a:xfrm>
        </p:grpSpPr>
        <p:pic>
          <p:nvPicPr>
            <p:cNvPr id="61" name="object 40">
              <a:extLst>
                <a:ext uri="{FF2B5EF4-FFF2-40B4-BE49-F238E27FC236}">
                  <a16:creationId xmlns:a16="http://schemas.microsoft.com/office/drawing/2014/main" xmlns="" id="{CBBBD762-2CB0-4FFB-828D-4CCE446791C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857057" y="5053191"/>
              <a:ext cx="2104489" cy="1997117"/>
            </a:xfrm>
            <a:prstGeom prst="rect">
              <a:avLst/>
            </a:prstGeom>
            <a:ln>
              <a:noFill/>
            </a:ln>
          </p:spPr>
        </p:pic>
        <p:sp>
          <p:nvSpPr>
            <p:cNvPr id="62" name="object 41">
              <a:extLst>
                <a:ext uri="{FF2B5EF4-FFF2-40B4-BE49-F238E27FC236}">
                  <a16:creationId xmlns:a16="http://schemas.microsoft.com/office/drawing/2014/main" xmlns="" id="{88A95A96-A004-4260-BA77-09A52FC01783}"/>
                </a:ext>
              </a:extLst>
            </p:cNvPr>
            <p:cNvSpPr/>
            <p:nvPr/>
          </p:nvSpPr>
          <p:spPr>
            <a:xfrm>
              <a:off x="11850958" y="5047013"/>
              <a:ext cx="2117090" cy="2009775"/>
            </a:xfrm>
            <a:custGeom>
              <a:avLst/>
              <a:gdLst/>
              <a:ahLst/>
              <a:cxnLst/>
              <a:rect l="l" t="t" r="r" b="b"/>
              <a:pathLst>
                <a:path w="2117090" h="2009775">
                  <a:moveTo>
                    <a:pt x="0" y="2009315"/>
                  </a:moveTo>
                  <a:lnTo>
                    <a:pt x="2116689" y="2009315"/>
                  </a:lnTo>
                  <a:lnTo>
                    <a:pt x="2116689" y="0"/>
                  </a:lnTo>
                  <a:lnTo>
                    <a:pt x="0" y="0"/>
                  </a:lnTo>
                  <a:lnTo>
                    <a:pt x="0" y="2009315"/>
                  </a:lnTo>
                  <a:close/>
                </a:path>
              </a:pathLst>
            </a:custGeom>
            <a:ln w="12203">
              <a:noFill/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63" name="object 43">
            <a:extLst>
              <a:ext uri="{FF2B5EF4-FFF2-40B4-BE49-F238E27FC236}">
                <a16:creationId xmlns:a16="http://schemas.microsoft.com/office/drawing/2014/main" xmlns="" id="{0259FBF7-5AE8-4885-B57C-570849D12D8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4691949" y="3044631"/>
            <a:ext cx="1863598" cy="2049875"/>
          </a:xfrm>
          <a:prstGeom prst="rect">
            <a:avLst/>
          </a:prstGeom>
        </p:spPr>
      </p:pic>
      <p:pic>
        <p:nvPicPr>
          <p:cNvPr id="64" name="object 47">
            <a:extLst>
              <a:ext uri="{FF2B5EF4-FFF2-40B4-BE49-F238E27FC236}">
                <a16:creationId xmlns:a16="http://schemas.microsoft.com/office/drawing/2014/main" xmlns="" id="{A81305E5-D04B-4B47-AD25-C70370BD00AD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9234" y="3006925"/>
            <a:ext cx="3420883" cy="302618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D408CC6-0A54-4352-9351-AEBD5FACFE09}"/>
              </a:ext>
            </a:extLst>
          </p:cNvPr>
          <p:cNvSpPr/>
          <p:nvPr/>
        </p:nvSpPr>
        <p:spPr>
          <a:xfrm>
            <a:off x="1434837" y="5271792"/>
            <a:ext cx="2448307" cy="460033"/>
          </a:xfrm>
          <a:prstGeom prst="rect">
            <a:avLst/>
          </a:prstGeom>
        </p:spPr>
        <p:txBody>
          <a:bodyPr wrap="none" lIns="150785" tIns="75392" rIns="150785" bIns="75392">
            <a:spAutoFit/>
          </a:bodyPr>
          <a:lstStyle/>
          <a:p>
            <a:r>
              <a:rPr lang="ru-RU" sz="2000" spc="-16" dirty="0">
                <a:latin typeface="Montserrat" panose="00000500000000000000" pitchFamily="2" charset="-52"/>
                <a:cs typeface="Constantia"/>
              </a:rPr>
              <a:t>Росморречфлот</a:t>
            </a:r>
            <a:endParaRPr lang="ru-RU" sz="2000" dirty="0">
              <a:latin typeface="Montserrat" panose="00000500000000000000" pitchFamily="2" charset="-52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xmlns="" id="{648A3A62-8EA9-42C4-8E23-E34AF9BA82EC}"/>
              </a:ext>
            </a:extLst>
          </p:cNvPr>
          <p:cNvSpPr/>
          <p:nvPr/>
        </p:nvSpPr>
        <p:spPr>
          <a:xfrm>
            <a:off x="4473018" y="5271792"/>
            <a:ext cx="1976319" cy="460033"/>
          </a:xfrm>
          <a:prstGeom prst="rect">
            <a:avLst/>
          </a:prstGeom>
        </p:spPr>
        <p:txBody>
          <a:bodyPr wrap="none" lIns="150785" tIns="75392" rIns="150785" bIns="75392">
            <a:spAutoFit/>
          </a:bodyPr>
          <a:lstStyle/>
          <a:p>
            <a:r>
              <a:rPr lang="ru-RU" sz="2000" spc="-16" dirty="0">
                <a:latin typeface="Montserrat" panose="00000500000000000000" pitchFamily="2" charset="-52"/>
                <a:cs typeface="Constantia"/>
              </a:rPr>
              <a:t> Росавиация</a:t>
            </a:r>
            <a:endParaRPr lang="ru-RU" sz="2000" dirty="0">
              <a:latin typeface="Montserrat" panose="00000500000000000000" pitchFamily="2" charset="-52"/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xmlns="" id="{BDBC52E4-A4EB-4C97-9CE5-D38855911CF2}"/>
              </a:ext>
            </a:extLst>
          </p:cNvPr>
          <p:cNvSpPr/>
          <p:nvPr/>
        </p:nvSpPr>
        <p:spPr>
          <a:xfrm>
            <a:off x="7357792" y="5271792"/>
            <a:ext cx="2595178" cy="761320"/>
          </a:xfrm>
          <a:prstGeom prst="rect">
            <a:avLst/>
          </a:prstGeom>
        </p:spPr>
        <p:txBody>
          <a:bodyPr wrap="square" lIns="150785" tIns="75392" rIns="150785" bIns="75392">
            <a:spAutoFit/>
          </a:bodyPr>
          <a:lstStyle/>
          <a:p>
            <a:pPr algn="ctr"/>
            <a:r>
              <a:rPr lang="ru-RU" sz="2000" spc="-16" dirty="0">
                <a:latin typeface="Montserrat" panose="00000500000000000000" pitchFamily="2" charset="-52"/>
                <a:cs typeface="Constantia"/>
              </a:rPr>
              <a:t> Министерство     </a:t>
            </a:r>
          </a:p>
          <a:p>
            <a:pPr algn="ctr"/>
            <a:r>
              <a:rPr lang="ru-RU" sz="2000" spc="-16" dirty="0">
                <a:latin typeface="Montserrat" panose="00000500000000000000" pitchFamily="2" charset="-52"/>
                <a:cs typeface="Constantia"/>
              </a:rPr>
              <a:t>обороны РФ</a:t>
            </a:r>
            <a:endParaRPr lang="ru-RU" sz="2000" dirty="0">
              <a:latin typeface="Montserrat" panose="00000500000000000000" pitchFamily="2" charset="-52"/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xmlns="" id="{9C7AE9C2-7098-4608-8298-31BA6CB03C17}"/>
              </a:ext>
            </a:extLst>
          </p:cNvPr>
          <p:cNvSpPr/>
          <p:nvPr/>
        </p:nvSpPr>
        <p:spPr>
          <a:xfrm>
            <a:off x="10748318" y="5271792"/>
            <a:ext cx="2312052" cy="767810"/>
          </a:xfrm>
          <a:prstGeom prst="rect">
            <a:avLst/>
          </a:prstGeom>
        </p:spPr>
        <p:txBody>
          <a:bodyPr wrap="none" lIns="150785" tIns="75392" rIns="150785" bIns="75392">
            <a:spAutoFit/>
          </a:bodyPr>
          <a:lstStyle/>
          <a:p>
            <a:pPr algn="ctr"/>
            <a:r>
              <a:rPr lang="ru-RU" sz="2000" spc="-16" dirty="0">
                <a:latin typeface="Montserrat" panose="00000500000000000000" pitchFamily="2" charset="-52"/>
                <a:cs typeface="Constantia"/>
              </a:rPr>
              <a:t> Министерство</a:t>
            </a:r>
          </a:p>
          <a:p>
            <a:pPr algn="ctr"/>
            <a:r>
              <a:rPr lang="ru-RU" sz="2000" spc="-16" dirty="0">
                <a:latin typeface="Montserrat" panose="00000500000000000000" pitchFamily="2" charset="-52"/>
                <a:cs typeface="Constantia"/>
              </a:rPr>
              <a:t>транспорта РФ</a:t>
            </a:r>
            <a:endParaRPr lang="ru-RU" sz="2000" dirty="0">
              <a:latin typeface="Montserrat" panose="00000500000000000000" pitchFamily="2" charset="-52"/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xmlns="" id="{B5F72DF3-9891-434E-81C4-F348628F1CC3}"/>
              </a:ext>
            </a:extLst>
          </p:cNvPr>
          <p:cNvSpPr/>
          <p:nvPr/>
        </p:nvSpPr>
        <p:spPr>
          <a:xfrm>
            <a:off x="14466159" y="5271792"/>
            <a:ext cx="908762" cy="456792"/>
          </a:xfrm>
          <a:prstGeom prst="rect">
            <a:avLst/>
          </a:prstGeom>
        </p:spPr>
        <p:txBody>
          <a:bodyPr wrap="none" lIns="150785" tIns="75392" rIns="150785" bIns="75392">
            <a:spAutoFit/>
          </a:bodyPr>
          <a:lstStyle/>
          <a:p>
            <a:r>
              <a:rPr lang="ru-RU" sz="2000" spc="-16" dirty="0">
                <a:latin typeface="Montserrat" panose="00000500000000000000" pitchFamily="2" charset="-52"/>
                <a:cs typeface="Constantia"/>
              </a:rPr>
              <a:t>МЧС</a:t>
            </a: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xmlns="" id="{D3F9AB60-9E4D-46C4-AE1F-BC132CD337EF}"/>
              </a:ext>
            </a:extLst>
          </p:cNvPr>
          <p:cNvSpPr/>
          <p:nvPr/>
        </p:nvSpPr>
        <p:spPr>
          <a:xfrm>
            <a:off x="16251135" y="5271792"/>
            <a:ext cx="3604776" cy="761320"/>
          </a:xfrm>
          <a:prstGeom prst="rect">
            <a:avLst/>
          </a:prstGeom>
        </p:spPr>
        <p:txBody>
          <a:bodyPr wrap="square" lIns="150785" tIns="75392" rIns="150785" bIns="75392">
            <a:spAutoFit/>
          </a:bodyPr>
          <a:lstStyle/>
          <a:p>
            <a:pPr algn="ctr"/>
            <a:r>
              <a:rPr lang="ru-RU" sz="2000" spc="-16" dirty="0">
                <a:latin typeface="Montserrat" panose="00000500000000000000" pitchFamily="2" charset="-52"/>
                <a:cs typeface="Constantia"/>
              </a:rPr>
              <a:t>Главное управление Севморпути</a:t>
            </a:r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xmlns="" id="{1DD69F42-F02F-4C82-A772-DDA98B568444}"/>
              </a:ext>
            </a:extLst>
          </p:cNvPr>
          <p:cNvSpPr/>
          <p:nvPr/>
        </p:nvSpPr>
        <p:spPr>
          <a:xfrm>
            <a:off x="8861420" y="9692615"/>
            <a:ext cx="2124950" cy="460033"/>
          </a:xfrm>
          <a:prstGeom prst="rect">
            <a:avLst/>
          </a:prstGeom>
        </p:spPr>
        <p:txBody>
          <a:bodyPr wrap="none" lIns="150785" tIns="75392" rIns="150785" bIns="75392">
            <a:spAutoFit/>
          </a:bodyPr>
          <a:lstStyle/>
          <a:p>
            <a:pPr algn="ctr"/>
            <a:r>
              <a:rPr lang="ru-RU" sz="2000" spc="-16" dirty="0">
                <a:latin typeface="Montserrat" panose="00000500000000000000" pitchFamily="2" charset="-52"/>
                <a:cs typeface="Constantia"/>
              </a:rPr>
              <a:t> Росгидромет</a:t>
            </a:r>
            <a:endParaRPr lang="ru-RU" sz="2000" dirty="0">
              <a:latin typeface="Montserrat" panose="00000500000000000000" pitchFamily="2" charset="-52"/>
            </a:endParaRPr>
          </a:p>
        </p:txBody>
      </p:sp>
      <p:pic>
        <p:nvPicPr>
          <p:cNvPr id="91" name="object 19">
            <a:extLst>
              <a:ext uri="{FF2B5EF4-FFF2-40B4-BE49-F238E27FC236}">
                <a16:creationId xmlns:a16="http://schemas.microsoft.com/office/drawing/2014/main" xmlns="" id="{9B136309-2D7C-480A-BB65-321747D808DF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947857" y="7631885"/>
            <a:ext cx="2743417" cy="2182619"/>
          </a:xfrm>
          <a:prstGeom prst="rect">
            <a:avLst/>
          </a:prstGeom>
        </p:spPr>
      </p:pic>
      <p:grpSp>
        <p:nvGrpSpPr>
          <p:cNvPr id="93" name="object 24">
            <a:extLst>
              <a:ext uri="{FF2B5EF4-FFF2-40B4-BE49-F238E27FC236}">
                <a16:creationId xmlns:a16="http://schemas.microsoft.com/office/drawing/2014/main" xmlns="" id="{B299FAFB-4675-409E-9261-29083B097A61}"/>
              </a:ext>
            </a:extLst>
          </p:cNvPr>
          <p:cNvGrpSpPr/>
          <p:nvPr/>
        </p:nvGrpSpPr>
        <p:grpSpPr>
          <a:xfrm>
            <a:off x="5052803" y="7755675"/>
            <a:ext cx="2431885" cy="2201382"/>
            <a:chOff x="14085913" y="7932222"/>
            <a:chExt cx="2117725" cy="1516380"/>
          </a:xfrm>
        </p:grpSpPr>
        <p:pic>
          <p:nvPicPr>
            <p:cNvPr id="94" name="object 25">
              <a:extLst>
                <a:ext uri="{FF2B5EF4-FFF2-40B4-BE49-F238E27FC236}">
                  <a16:creationId xmlns:a16="http://schemas.microsoft.com/office/drawing/2014/main" xmlns="" id="{8932E00E-ACEF-44FC-AEAC-8CF391B7BC3A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098200" y="7944423"/>
              <a:ext cx="2092775" cy="1491493"/>
            </a:xfrm>
            <a:prstGeom prst="rect">
              <a:avLst/>
            </a:prstGeom>
            <a:ln>
              <a:noFill/>
            </a:ln>
          </p:spPr>
        </p:pic>
        <p:sp>
          <p:nvSpPr>
            <p:cNvPr id="95" name="object 26">
              <a:extLst>
                <a:ext uri="{FF2B5EF4-FFF2-40B4-BE49-F238E27FC236}">
                  <a16:creationId xmlns:a16="http://schemas.microsoft.com/office/drawing/2014/main" xmlns="" id="{599422F6-4992-4368-BC8C-F01617BA0FC5}"/>
                </a:ext>
              </a:extLst>
            </p:cNvPr>
            <p:cNvSpPr/>
            <p:nvPr/>
          </p:nvSpPr>
          <p:spPr>
            <a:xfrm>
              <a:off x="14092015" y="7938323"/>
              <a:ext cx="2105025" cy="1504315"/>
            </a:xfrm>
            <a:custGeom>
              <a:avLst/>
              <a:gdLst/>
              <a:ahLst/>
              <a:cxnLst/>
              <a:rect l="l" t="t" r="r" b="b"/>
              <a:pathLst>
                <a:path w="2105025" h="1504315">
                  <a:moveTo>
                    <a:pt x="0" y="1503692"/>
                  </a:moveTo>
                  <a:lnTo>
                    <a:pt x="2104977" y="1503692"/>
                  </a:lnTo>
                  <a:lnTo>
                    <a:pt x="2104977" y="0"/>
                  </a:lnTo>
                  <a:lnTo>
                    <a:pt x="0" y="0"/>
                  </a:lnTo>
                  <a:lnTo>
                    <a:pt x="0" y="1503692"/>
                  </a:lnTo>
                  <a:close/>
                </a:path>
              </a:pathLst>
            </a:custGeom>
            <a:ln w="12203">
              <a:noFill/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99" name="object 30">
            <a:extLst>
              <a:ext uri="{FF2B5EF4-FFF2-40B4-BE49-F238E27FC236}">
                <a16:creationId xmlns:a16="http://schemas.microsoft.com/office/drawing/2014/main" xmlns="" id="{CE2CCF02-B979-4A75-B3AA-F0005F0DAD29}"/>
              </a:ext>
            </a:extLst>
          </p:cNvPr>
          <p:cNvGrpSpPr/>
          <p:nvPr/>
        </p:nvGrpSpPr>
        <p:grpSpPr>
          <a:xfrm>
            <a:off x="14541516" y="8125483"/>
            <a:ext cx="4745207" cy="1364592"/>
            <a:chOff x="13176267" y="9527178"/>
            <a:chExt cx="3975735" cy="868044"/>
          </a:xfrm>
        </p:grpSpPr>
        <p:pic>
          <p:nvPicPr>
            <p:cNvPr id="100" name="object 31">
              <a:extLst>
                <a:ext uri="{FF2B5EF4-FFF2-40B4-BE49-F238E27FC236}">
                  <a16:creationId xmlns:a16="http://schemas.microsoft.com/office/drawing/2014/main" xmlns="" id="{1B627A23-1A2B-44EB-9B8C-E3F6F2C4F849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188469" y="9539382"/>
              <a:ext cx="3951285" cy="843357"/>
            </a:xfrm>
            <a:prstGeom prst="rect">
              <a:avLst/>
            </a:prstGeom>
            <a:ln>
              <a:noFill/>
            </a:ln>
          </p:spPr>
        </p:pic>
        <p:sp>
          <p:nvSpPr>
            <p:cNvPr id="101" name="object 32">
              <a:extLst>
                <a:ext uri="{FF2B5EF4-FFF2-40B4-BE49-F238E27FC236}">
                  <a16:creationId xmlns:a16="http://schemas.microsoft.com/office/drawing/2014/main" xmlns="" id="{FB9B3BB4-07E9-4073-AD69-3F9E74C416E7}"/>
                </a:ext>
              </a:extLst>
            </p:cNvPr>
            <p:cNvSpPr/>
            <p:nvPr/>
          </p:nvSpPr>
          <p:spPr>
            <a:xfrm>
              <a:off x="13182368" y="9533280"/>
              <a:ext cx="3963670" cy="855980"/>
            </a:xfrm>
            <a:custGeom>
              <a:avLst/>
              <a:gdLst/>
              <a:ahLst/>
              <a:cxnLst/>
              <a:rect l="l" t="t" r="r" b="b"/>
              <a:pathLst>
                <a:path w="3963669" h="855979">
                  <a:moveTo>
                    <a:pt x="0" y="855560"/>
                  </a:moveTo>
                  <a:lnTo>
                    <a:pt x="3963486" y="855560"/>
                  </a:lnTo>
                  <a:lnTo>
                    <a:pt x="3963486" y="0"/>
                  </a:lnTo>
                  <a:lnTo>
                    <a:pt x="0" y="0"/>
                  </a:lnTo>
                  <a:lnTo>
                    <a:pt x="0" y="855560"/>
                  </a:lnTo>
                  <a:close/>
                </a:path>
              </a:pathLst>
            </a:custGeom>
            <a:ln w="12203">
              <a:noFill/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102" name="Picture 2">
            <a:extLst>
              <a:ext uri="{FF2B5EF4-FFF2-40B4-BE49-F238E27FC236}">
                <a16:creationId xmlns:a16="http://schemas.microsoft.com/office/drawing/2014/main" xmlns="" id="{DFDB8BBE-D1B1-4C58-B70C-3EC6ACA2A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155" y="7333240"/>
            <a:ext cx="1899056" cy="205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xmlns="" id="{A7D71574-57A3-4F1D-8583-223D481229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800749" y="5403356"/>
            <a:ext cx="502603" cy="50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50785" tIns="75392" rIns="150785" bIns="75392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61DB355-997B-461C-B09A-F53CFD9582C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163902" y="3035664"/>
            <a:ext cx="1798417" cy="23264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938030E-A5C2-48B1-B759-2C23462E4A0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24622" y="8041865"/>
            <a:ext cx="3245353" cy="136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7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C37C199-6CAA-4757-9B12-7301DB2ED0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994" b="-1"/>
          <a:stretch/>
        </p:blipFill>
        <p:spPr>
          <a:xfrm>
            <a:off x="10520119" y="879112"/>
            <a:ext cx="9252971" cy="524701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74701" y="3407242"/>
            <a:ext cx="8802197" cy="964337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5300" dirty="0">
                <a:solidFill>
                  <a:schemeClr val="bg1"/>
                </a:solidFill>
                <a:latin typeface="Montserrat" panose="00000500000000000000" pitchFamily="2" charset="-52"/>
              </a:rPr>
              <a:t>ПРОБЛЕМАТИКА</a:t>
            </a:r>
            <a:endParaRPr lang="en-US" sz="5300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xmlns="" id="{8D633027-37BD-4196-9867-F5768850F942}"/>
              </a:ext>
            </a:extLst>
          </p:cNvPr>
          <p:cNvSpPr/>
          <p:nvPr/>
        </p:nvSpPr>
        <p:spPr>
          <a:xfrm>
            <a:off x="716555" y="1462220"/>
            <a:ext cx="19387545" cy="719827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BF46225-95F5-41A4-BAF8-84A3090531F3}"/>
              </a:ext>
            </a:extLst>
          </p:cNvPr>
          <p:cNvSpPr txBox="1"/>
          <p:nvPr/>
        </p:nvSpPr>
        <p:spPr>
          <a:xfrm>
            <a:off x="324713" y="1749649"/>
            <a:ext cx="4284772" cy="767810"/>
          </a:xfrm>
          <a:prstGeom prst="rect">
            <a:avLst/>
          </a:prstGeom>
          <a:solidFill>
            <a:schemeClr val="bg1"/>
          </a:solidFill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  <a:latin typeface="Montserrat" panose="00000500000000000000" pitchFamily="2" charset="-52"/>
              </a:rPr>
              <a:t>Проблематика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153B544-375C-46C0-8694-E833905DB1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13005" y="6126131"/>
            <a:ext cx="9260085" cy="514151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626B588F-D8E9-4558-8A53-89997D098ACC}"/>
              </a:ext>
            </a:extLst>
          </p:cNvPr>
          <p:cNvSpPr/>
          <p:nvPr/>
        </p:nvSpPr>
        <p:spPr>
          <a:xfrm>
            <a:off x="1103057" y="3615179"/>
            <a:ext cx="10350990" cy="1892989"/>
          </a:xfrm>
          <a:prstGeom prst="rect">
            <a:avLst/>
          </a:prstGeom>
        </p:spPr>
        <p:txBody>
          <a:bodyPr wrap="square" lIns="150785" tIns="75392" rIns="150785" bIns="75392">
            <a:spAutoFit/>
          </a:bodyPr>
          <a:lstStyle/>
          <a:p>
            <a:pPr marL="20942" marR="2052345">
              <a:lnSpc>
                <a:spcPct val="100800"/>
              </a:lnSpc>
              <a:spcBef>
                <a:spcPts val="157"/>
              </a:spcBef>
            </a:pPr>
            <a:r>
              <a:rPr lang="ru-RU" sz="2800" b="1" dirty="0">
                <a:solidFill>
                  <a:schemeClr val="tx2"/>
                </a:solidFill>
                <a:latin typeface="Montserrat"/>
                <a:cs typeface="Montserrat"/>
              </a:rPr>
              <a:t>Д</a:t>
            </a:r>
            <a:r>
              <a:rPr lang="ru-RU" sz="2800" b="1" dirty="0" smtClean="0">
                <a:solidFill>
                  <a:schemeClr val="tx2"/>
                </a:solidFill>
                <a:latin typeface="Montserrat"/>
                <a:cs typeface="Montserrat"/>
              </a:rPr>
              <a:t>инамические физические </a:t>
            </a:r>
            <a:r>
              <a:rPr lang="ru-RU" sz="2800" b="1" dirty="0">
                <a:solidFill>
                  <a:schemeClr val="tx2"/>
                </a:solidFill>
                <a:latin typeface="Montserrat"/>
                <a:cs typeface="Montserrat"/>
              </a:rPr>
              <a:t>процессы полярной ионосферы оказывают </a:t>
            </a:r>
            <a:r>
              <a:rPr lang="ru-RU" sz="2800" b="1" dirty="0" err="1" smtClean="0">
                <a:solidFill>
                  <a:schemeClr val="tx2"/>
                </a:solidFill>
                <a:latin typeface="Montserrat"/>
                <a:cs typeface="Montserrat"/>
              </a:rPr>
              <a:t>существеннон</a:t>
            </a:r>
            <a:r>
              <a:rPr lang="ru-RU" sz="2800" b="1" dirty="0" smtClean="0">
                <a:solidFill>
                  <a:schemeClr val="tx2"/>
                </a:solidFill>
                <a:latin typeface="Montserrat"/>
                <a:cs typeface="Montserrat"/>
              </a:rPr>
              <a:t> влияние </a:t>
            </a:r>
            <a:r>
              <a:rPr lang="ru-RU" sz="2800" b="1" dirty="0">
                <a:solidFill>
                  <a:schemeClr val="tx2"/>
                </a:solidFill>
                <a:latin typeface="Montserrat"/>
                <a:cs typeface="Montserrat"/>
              </a:rPr>
              <a:t>на работу радиотехнических систем</a:t>
            </a:r>
          </a:p>
        </p:txBody>
      </p:sp>
    </p:spTree>
    <p:extLst>
      <p:ext uri="{BB962C8B-B14F-4D97-AF65-F5344CB8AC3E}">
        <p14:creationId xmlns:p14="http://schemas.microsoft.com/office/powerpoint/2010/main" val="88030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C37C199-6CAA-4757-9B12-7301DB2ED0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2" r="1087" b="9249"/>
          <a:stretch/>
        </p:blipFill>
        <p:spPr>
          <a:xfrm>
            <a:off x="10513005" y="879112"/>
            <a:ext cx="9260085" cy="524701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74701" y="3407242"/>
            <a:ext cx="8802197" cy="964337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5300" dirty="0">
                <a:solidFill>
                  <a:schemeClr val="bg1"/>
                </a:solidFill>
                <a:latin typeface="Montserrat" panose="00000500000000000000" pitchFamily="2" charset="-52"/>
              </a:rPr>
              <a:t>ПРОБЛЕМАТИКА</a:t>
            </a:r>
            <a:endParaRPr lang="en-US" sz="5300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xmlns="" id="{8D633027-37BD-4196-9867-F5768850F942}"/>
              </a:ext>
            </a:extLst>
          </p:cNvPr>
          <p:cNvSpPr/>
          <p:nvPr/>
        </p:nvSpPr>
        <p:spPr>
          <a:xfrm>
            <a:off x="716555" y="1462220"/>
            <a:ext cx="19387545" cy="719827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BF46225-95F5-41A4-BAF8-84A3090531F3}"/>
              </a:ext>
            </a:extLst>
          </p:cNvPr>
          <p:cNvSpPr txBox="1"/>
          <p:nvPr/>
        </p:nvSpPr>
        <p:spPr>
          <a:xfrm>
            <a:off x="324713" y="1749649"/>
            <a:ext cx="4284772" cy="767810"/>
          </a:xfrm>
          <a:prstGeom prst="rect">
            <a:avLst/>
          </a:prstGeom>
          <a:solidFill>
            <a:schemeClr val="bg1"/>
          </a:solidFill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  <a:latin typeface="Montserrat" panose="00000500000000000000" pitchFamily="2" charset="-52"/>
              </a:rPr>
              <a:t>Проблематика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153B544-375C-46C0-8694-E833905DB1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" t="-1" r="3022" b="1217"/>
          <a:stretch/>
        </p:blipFill>
        <p:spPr>
          <a:xfrm>
            <a:off x="10513005" y="6126129"/>
            <a:ext cx="9260085" cy="518322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626B588F-D8E9-4558-8A53-89997D098ACC}"/>
              </a:ext>
            </a:extLst>
          </p:cNvPr>
          <p:cNvSpPr/>
          <p:nvPr/>
        </p:nvSpPr>
        <p:spPr>
          <a:xfrm>
            <a:off x="1103057" y="3615179"/>
            <a:ext cx="10350990" cy="2077271"/>
          </a:xfrm>
          <a:prstGeom prst="rect">
            <a:avLst/>
          </a:prstGeom>
        </p:spPr>
        <p:txBody>
          <a:bodyPr wrap="square" lIns="150785" tIns="75392" rIns="150785" bIns="75392">
            <a:spAutoFit/>
          </a:bodyPr>
          <a:lstStyle/>
          <a:p>
            <a:pPr marL="20942" marR="2052345">
              <a:lnSpc>
                <a:spcPct val="100800"/>
              </a:lnSpc>
              <a:spcBef>
                <a:spcPts val="157"/>
              </a:spcBef>
            </a:pPr>
            <a:r>
              <a:rPr lang="ru-RU" sz="2400" b="1" dirty="0">
                <a:solidFill>
                  <a:schemeClr val="tx2"/>
                </a:solidFill>
                <a:latin typeface="Montserrat"/>
                <a:cs typeface="Montserrat"/>
              </a:rPr>
              <a:t>Использование радионавигационных сигналов ГЛОНАСС/ГНСС </a:t>
            </a:r>
          </a:p>
          <a:p>
            <a:pPr marL="20942" marR="2052345">
              <a:lnSpc>
                <a:spcPct val="100800"/>
              </a:lnSpc>
              <a:spcBef>
                <a:spcPts val="157"/>
              </a:spcBef>
            </a:pPr>
            <a:r>
              <a:rPr lang="ru-RU" sz="2400" b="1" dirty="0">
                <a:solidFill>
                  <a:schemeClr val="tx2"/>
                </a:solidFill>
                <a:latin typeface="Montserrat"/>
                <a:cs typeface="Montserrat"/>
              </a:rPr>
              <a:t>для моделирования, коррекции </a:t>
            </a:r>
          </a:p>
          <a:p>
            <a:pPr marL="20942" marR="2052345">
              <a:lnSpc>
                <a:spcPct val="100800"/>
              </a:lnSpc>
              <a:spcBef>
                <a:spcPts val="157"/>
              </a:spcBef>
            </a:pPr>
            <a:r>
              <a:rPr lang="ru-RU" sz="2400" b="1" dirty="0">
                <a:solidFill>
                  <a:schemeClr val="tx2"/>
                </a:solidFill>
                <a:latin typeface="Montserrat"/>
                <a:cs typeface="Montserrat"/>
              </a:rPr>
              <a:t>и компенсации ионосферы </a:t>
            </a:r>
          </a:p>
          <a:p>
            <a:pPr marL="20942" marR="2052345">
              <a:lnSpc>
                <a:spcPct val="100800"/>
              </a:lnSpc>
              <a:spcBef>
                <a:spcPts val="157"/>
              </a:spcBef>
            </a:pPr>
            <a:r>
              <a:rPr lang="ru-RU" sz="2400" b="1" dirty="0">
                <a:solidFill>
                  <a:schemeClr val="tx2"/>
                </a:solidFill>
                <a:latin typeface="Montserrat"/>
                <a:cs typeface="Montserrat"/>
              </a:rPr>
              <a:t>при определении координат</a:t>
            </a:r>
          </a:p>
        </p:txBody>
      </p:sp>
    </p:spTree>
    <p:extLst>
      <p:ext uri="{BB962C8B-B14F-4D97-AF65-F5344CB8AC3E}">
        <p14:creationId xmlns:p14="http://schemas.microsoft.com/office/powerpoint/2010/main" val="335746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60008" y="155220"/>
            <a:ext cx="19584566" cy="10850753"/>
          </a:xfrm>
          <a:custGeom>
            <a:avLst/>
            <a:gdLst/>
            <a:ahLst/>
            <a:cxnLst/>
            <a:rect l="l" t="t" r="r" b="b"/>
            <a:pathLst>
              <a:path w="19585940" h="10851515">
                <a:moveTo>
                  <a:pt x="19585445" y="0"/>
                </a:moveTo>
                <a:lnTo>
                  <a:pt x="0" y="0"/>
                </a:lnTo>
                <a:lnTo>
                  <a:pt x="0" y="2381351"/>
                </a:lnTo>
                <a:lnTo>
                  <a:pt x="0" y="10851401"/>
                </a:lnTo>
                <a:lnTo>
                  <a:pt x="19585445" y="10851401"/>
                </a:lnTo>
                <a:lnTo>
                  <a:pt x="19585445" y="2381351"/>
                </a:lnTo>
                <a:lnTo>
                  <a:pt x="19585445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pPr defTabSz="914357"/>
            <a:endParaRPr lang="ru-RU" sz="1801" dirty="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9734" y="228962"/>
            <a:ext cx="16656516" cy="1673851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706" y="92611"/>
            <a:ext cx="3444633" cy="2073765"/>
          </a:xfrm>
          <a:custGeom>
            <a:avLst/>
            <a:gdLst/>
            <a:ahLst/>
            <a:cxnLst/>
            <a:rect l="l" t="t" r="r" b="b"/>
            <a:pathLst>
              <a:path w="3444875" h="2073910">
                <a:moveTo>
                  <a:pt x="3444769" y="2073664"/>
                </a:moveTo>
                <a:lnTo>
                  <a:pt x="0" y="2073664"/>
                </a:lnTo>
              </a:path>
              <a:path w="3444875" h="2073910">
                <a:moveTo>
                  <a:pt x="0" y="0"/>
                </a:moveTo>
                <a:lnTo>
                  <a:pt x="2021043" y="0"/>
                </a:lnTo>
                <a:lnTo>
                  <a:pt x="3444769" y="2073664"/>
                </a:lnTo>
              </a:path>
            </a:pathLst>
          </a:custGeom>
          <a:ln w="4340">
            <a:solidFill>
              <a:srgbClr val="0F0F38"/>
            </a:solidFill>
          </a:ln>
        </p:spPr>
        <p:txBody>
          <a:bodyPr wrap="square" lIns="0" tIns="0" rIns="0" bIns="0" rtlCol="0"/>
          <a:lstStyle/>
          <a:p>
            <a:pPr defTabSz="914357"/>
            <a:endParaRPr sz="1801" dirty="0"/>
          </a:p>
        </p:txBody>
      </p:sp>
      <p:sp>
        <p:nvSpPr>
          <p:cNvPr id="6" name="object 6"/>
          <p:cNvSpPr/>
          <p:nvPr/>
        </p:nvSpPr>
        <p:spPr>
          <a:xfrm>
            <a:off x="706" y="402"/>
            <a:ext cx="3444633" cy="2047096"/>
          </a:xfrm>
          <a:custGeom>
            <a:avLst/>
            <a:gdLst/>
            <a:ahLst/>
            <a:cxnLst/>
            <a:rect l="l" t="t" r="r" b="b"/>
            <a:pathLst>
              <a:path w="3444875" h="2047239">
                <a:moveTo>
                  <a:pt x="3444722" y="2046631"/>
                </a:moveTo>
                <a:lnTo>
                  <a:pt x="0" y="2046631"/>
                </a:lnTo>
              </a:path>
              <a:path w="3444875" h="2047239">
                <a:moveTo>
                  <a:pt x="2039556" y="0"/>
                </a:moveTo>
                <a:lnTo>
                  <a:pt x="3444722" y="2046631"/>
                </a:lnTo>
              </a:path>
            </a:pathLst>
          </a:custGeom>
          <a:ln w="4340">
            <a:solidFill>
              <a:srgbClr val="0F0F38"/>
            </a:solidFill>
          </a:ln>
        </p:spPr>
        <p:txBody>
          <a:bodyPr wrap="square" lIns="0" tIns="0" rIns="0" bIns="0" rtlCol="0"/>
          <a:lstStyle/>
          <a:p>
            <a:pPr defTabSz="914357"/>
            <a:endParaRPr sz="1801" dirty="0"/>
          </a:p>
        </p:txBody>
      </p:sp>
      <p:sp>
        <p:nvSpPr>
          <p:cNvPr id="7" name="object 7"/>
          <p:cNvSpPr/>
          <p:nvPr/>
        </p:nvSpPr>
        <p:spPr>
          <a:xfrm>
            <a:off x="706" y="32968"/>
            <a:ext cx="3345580" cy="2073765"/>
          </a:xfrm>
          <a:custGeom>
            <a:avLst/>
            <a:gdLst/>
            <a:ahLst/>
            <a:cxnLst/>
            <a:rect l="l" t="t" r="r" b="b"/>
            <a:pathLst>
              <a:path w="3345815" h="2073910">
                <a:moveTo>
                  <a:pt x="1921627" y="0"/>
                </a:moveTo>
                <a:lnTo>
                  <a:pt x="0" y="0"/>
                </a:lnTo>
                <a:lnTo>
                  <a:pt x="0" y="2073664"/>
                </a:lnTo>
                <a:lnTo>
                  <a:pt x="3345358" y="2073664"/>
                </a:lnTo>
                <a:lnTo>
                  <a:pt x="1921627" y="0"/>
                </a:lnTo>
                <a:close/>
              </a:path>
            </a:pathLst>
          </a:custGeom>
          <a:solidFill>
            <a:srgbClr val="222D61"/>
          </a:solidFill>
        </p:spPr>
        <p:txBody>
          <a:bodyPr wrap="square" lIns="0" tIns="0" rIns="0" bIns="0" rtlCol="0"/>
          <a:lstStyle/>
          <a:p>
            <a:pPr defTabSz="914357"/>
            <a:endParaRPr sz="1801" dirty="0"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0023" y="982808"/>
            <a:ext cx="1832628" cy="443534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282411" y="1252782"/>
            <a:ext cx="610192" cy="15240"/>
          </a:xfrm>
          <a:custGeom>
            <a:avLst/>
            <a:gdLst/>
            <a:ahLst/>
            <a:cxnLst/>
            <a:rect l="l" t="t" r="r" b="b"/>
            <a:pathLst>
              <a:path w="610235" h="15240">
                <a:moveTo>
                  <a:pt x="609740" y="0"/>
                </a:moveTo>
                <a:lnTo>
                  <a:pt x="0" y="0"/>
                </a:lnTo>
                <a:lnTo>
                  <a:pt x="0" y="14648"/>
                </a:lnTo>
                <a:lnTo>
                  <a:pt x="609740" y="14648"/>
                </a:lnTo>
                <a:lnTo>
                  <a:pt x="6097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357"/>
            <a:endParaRPr sz="1801" dirty="0"/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9187" y="1250654"/>
            <a:ext cx="8678" cy="19520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891565" y="1252782"/>
            <a:ext cx="3174" cy="15240"/>
          </a:xfrm>
          <a:custGeom>
            <a:avLst/>
            <a:gdLst/>
            <a:ahLst/>
            <a:cxnLst/>
            <a:rect l="l" t="t" r="r" b="b"/>
            <a:pathLst>
              <a:path w="3175" h="15240">
                <a:moveTo>
                  <a:pt x="2711" y="0"/>
                </a:moveTo>
                <a:lnTo>
                  <a:pt x="0" y="0"/>
                </a:lnTo>
                <a:lnTo>
                  <a:pt x="0" y="14648"/>
                </a:lnTo>
                <a:lnTo>
                  <a:pt x="2711" y="14648"/>
                </a:lnTo>
                <a:lnTo>
                  <a:pt x="27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357"/>
            <a:endParaRPr sz="1801" dirty="0"/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97908" y="1250654"/>
            <a:ext cx="620544" cy="19520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1500718" y="1252782"/>
            <a:ext cx="612731" cy="15240"/>
          </a:xfrm>
          <a:custGeom>
            <a:avLst/>
            <a:gdLst/>
            <a:ahLst/>
            <a:cxnLst/>
            <a:rect l="l" t="t" r="r" b="b"/>
            <a:pathLst>
              <a:path w="612775" h="15240">
                <a:moveTo>
                  <a:pt x="612452" y="0"/>
                </a:moveTo>
                <a:lnTo>
                  <a:pt x="0" y="0"/>
                </a:lnTo>
                <a:lnTo>
                  <a:pt x="0" y="14648"/>
                </a:lnTo>
                <a:lnTo>
                  <a:pt x="612452" y="14648"/>
                </a:lnTo>
                <a:lnTo>
                  <a:pt x="6124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357"/>
            <a:endParaRPr sz="1801" dirty="0"/>
          </a:p>
        </p:txBody>
      </p:sp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97917" y="1250654"/>
            <a:ext cx="8677" cy="19520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1500717" y="1252782"/>
            <a:ext cx="3809" cy="15240"/>
          </a:xfrm>
          <a:custGeom>
            <a:avLst/>
            <a:gdLst/>
            <a:ahLst/>
            <a:cxnLst/>
            <a:rect l="l" t="t" r="r" b="b"/>
            <a:pathLst>
              <a:path w="3809" h="15240">
                <a:moveTo>
                  <a:pt x="3256" y="0"/>
                </a:moveTo>
                <a:lnTo>
                  <a:pt x="0" y="0"/>
                </a:lnTo>
                <a:lnTo>
                  <a:pt x="0" y="14648"/>
                </a:lnTo>
                <a:lnTo>
                  <a:pt x="3256" y="14648"/>
                </a:lnTo>
                <a:lnTo>
                  <a:pt x="32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357"/>
            <a:endParaRPr sz="1801" dirty="0"/>
          </a:p>
        </p:txBody>
      </p:sp>
      <p:sp>
        <p:nvSpPr>
          <p:cNvPr id="19" name="object 19"/>
          <p:cNvSpPr txBox="1"/>
          <p:nvPr/>
        </p:nvSpPr>
        <p:spPr>
          <a:xfrm>
            <a:off x="451945" y="2730401"/>
            <a:ext cx="11369543" cy="7891262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 marL="457200" indent="-457200" algn="just">
              <a:buAutoNum type="arabicParenR"/>
            </a:pPr>
            <a:r>
              <a:rPr lang="ru-RU" sz="3200" b="1" dirty="0">
                <a:solidFill>
                  <a:srgbClr val="0000FF"/>
                </a:solidFill>
                <a:latin typeface="Montserrat" panose="020B0604020202020204" charset="-52"/>
              </a:rPr>
              <a:t>Развитие Северного морского пути</a:t>
            </a:r>
            <a:r>
              <a:rPr lang="ru-RU" sz="3200" b="1" dirty="0">
                <a:latin typeface="Montserrat" panose="020B0604020202020204" charset="-52"/>
              </a:rPr>
              <a:t> </a:t>
            </a:r>
            <a:r>
              <a:rPr lang="ru-RU" sz="3200" dirty="0">
                <a:latin typeface="Montserrat" panose="020B0604020202020204" charset="-52"/>
              </a:rPr>
              <a:t>как международного транспортного коридора. Развитие ФАГС и ФСГС в арктической зоне необходимо, чтобы на всем протяжении Севморпути были </a:t>
            </a:r>
            <a:r>
              <a:rPr lang="ru-RU" sz="3200" b="1" dirty="0">
                <a:solidFill>
                  <a:srgbClr val="0000FF"/>
                </a:solidFill>
                <a:latin typeface="Montserrat" panose="020B0604020202020204" charset="-52"/>
              </a:rPr>
              <a:t>опорные пункты</a:t>
            </a:r>
            <a:r>
              <a:rPr lang="ru-RU" sz="3200" dirty="0">
                <a:latin typeface="Montserrat" panose="020B0604020202020204" charset="-52"/>
              </a:rPr>
              <a:t>, обеспечивающие возможность высокоточной навигации, ледовой разведки, снабжения и экстренной помощи. </a:t>
            </a:r>
          </a:p>
          <a:p>
            <a:pPr marL="457200" indent="-457200" algn="just">
              <a:buAutoNum type="arabicParenR"/>
            </a:pPr>
            <a:endParaRPr lang="ru-RU" sz="3200" dirty="0">
              <a:latin typeface="Montserrat" panose="020B0604020202020204" charset="-52"/>
            </a:endParaRPr>
          </a:p>
          <a:p>
            <a:pPr marL="457200" indent="-457200" algn="just">
              <a:buAutoNum type="arabicParenR"/>
            </a:pPr>
            <a:r>
              <a:rPr lang="ru-RU" sz="3200" b="1" dirty="0">
                <a:solidFill>
                  <a:srgbClr val="0000FF"/>
                </a:solidFill>
                <a:latin typeface="Montserrat" panose="020B0604020202020204" charset="-52"/>
              </a:rPr>
              <a:t>Комплексное освоение природных богатств региона</a:t>
            </a:r>
            <a:r>
              <a:rPr lang="ru-RU" sz="3200" dirty="0">
                <a:solidFill>
                  <a:srgbClr val="0000FF"/>
                </a:solidFill>
                <a:latin typeface="Montserrat" panose="020B0604020202020204" charset="-52"/>
              </a:rPr>
              <a:t>.</a:t>
            </a:r>
            <a:r>
              <a:rPr lang="ru-RU" sz="3200" dirty="0">
                <a:latin typeface="Montserrat" panose="020B0604020202020204" charset="-52"/>
              </a:rPr>
              <a:t> В Арктике располагаются перспективные нефтеносные и газоносные провинции. Для этого необходимо выполнять детальное </a:t>
            </a:r>
            <a:r>
              <a:rPr lang="ru-RU" sz="3200" b="1" dirty="0">
                <a:solidFill>
                  <a:srgbClr val="0000FF"/>
                </a:solidFill>
                <a:latin typeface="Montserrat" panose="020B0604020202020204" charset="-52"/>
              </a:rPr>
              <a:t>картографирование территорий</a:t>
            </a:r>
            <a:r>
              <a:rPr lang="ru-RU" sz="3200" dirty="0">
                <a:latin typeface="Montserrat" panose="020B0604020202020204" charset="-52"/>
              </a:rPr>
              <a:t>, что невозможно без стабильных радионавигационных сигналов </a:t>
            </a:r>
            <a:r>
              <a:rPr lang="ru-RU" sz="3200" b="1" dirty="0">
                <a:solidFill>
                  <a:srgbClr val="0000FF"/>
                </a:solidFill>
                <a:latin typeface="Montserrat" panose="020B0604020202020204" charset="-52"/>
              </a:rPr>
              <a:t>ГЛОНАСС</a:t>
            </a:r>
            <a:r>
              <a:rPr lang="ru-RU" sz="3200" dirty="0">
                <a:latin typeface="Montserrat" panose="020B0604020202020204" charset="-52"/>
              </a:rPr>
              <a:t>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82772FE6-B3F6-42C7-917C-CB70E8B0EC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3106" y="2106733"/>
            <a:ext cx="7409049" cy="423374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6BB3E72-95EA-4988-A3A8-FB49ADC765D3}"/>
              </a:ext>
            </a:extLst>
          </p:cNvPr>
          <p:cNvSpPr txBox="1"/>
          <p:nvPr/>
        </p:nvSpPr>
        <p:spPr>
          <a:xfrm>
            <a:off x="3393609" y="374205"/>
            <a:ext cx="11723330" cy="1383363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Impact" panose="020B0806030902050204" pitchFamily="34" charset="0"/>
              </a:rPr>
              <a:t>СПЕКТР ТАКИХ ГОСУДАРСТВЕННЫХ ЗАДАЧ В АРКТИЧЕСКОЙ ЗОНЕ </a:t>
            </a:r>
            <a:endParaRPr lang="en-US" sz="4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29C498D-2C90-4039-ADF2-8FC6B76F18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3106" y="6544395"/>
            <a:ext cx="7409049" cy="43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8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60008" y="155220"/>
            <a:ext cx="19584566" cy="10850753"/>
          </a:xfrm>
          <a:custGeom>
            <a:avLst/>
            <a:gdLst/>
            <a:ahLst/>
            <a:cxnLst/>
            <a:rect l="l" t="t" r="r" b="b"/>
            <a:pathLst>
              <a:path w="19585940" h="10851515">
                <a:moveTo>
                  <a:pt x="19585445" y="0"/>
                </a:moveTo>
                <a:lnTo>
                  <a:pt x="0" y="0"/>
                </a:lnTo>
                <a:lnTo>
                  <a:pt x="0" y="2381351"/>
                </a:lnTo>
                <a:lnTo>
                  <a:pt x="0" y="10851401"/>
                </a:lnTo>
                <a:lnTo>
                  <a:pt x="19585445" y="10851401"/>
                </a:lnTo>
                <a:lnTo>
                  <a:pt x="19585445" y="2381351"/>
                </a:lnTo>
                <a:lnTo>
                  <a:pt x="19585445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pPr defTabSz="914357"/>
            <a:endParaRPr lang="ru-RU" sz="1801" dirty="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9734" y="228962"/>
            <a:ext cx="16656516" cy="1673851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706" y="92611"/>
            <a:ext cx="3444633" cy="2073765"/>
          </a:xfrm>
          <a:custGeom>
            <a:avLst/>
            <a:gdLst/>
            <a:ahLst/>
            <a:cxnLst/>
            <a:rect l="l" t="t" r="r" b="b"/>
            <a:pathLst>
              <a:path w="3444875" h="2073910">
                <a:moveTo>
                  <a:pt x="3444769" y="2073664"/>
                </a:moveTo>
                <a:lnTo>
                  <a:pt x="0" y="2073664"/>
                </a:lnTo>
              </a:path>
              <a:path w="3444875" h="2073910">
                <a:moveTo>
                  <a:pt x="0" y="0"/>
                </a:moveTo>
                <a:lnTo>
                  <a:pt x="2021043" y="0"/>
                </a:lnTo>
                <a:lnTo>
                  <a:pt x="3444769" y="2073664"/>
                </a:lnTo>
              </a:path>
            </a:pathLst>
          </a:custGeom>
          <a:ln w="4340">
            <a:solidFill>
              <a:srgbClr val="0F0F38"/>
            </a:solidFill>
          </a:ln>
        </p:spPr>
        <p:txBody>
          <a:bodyPr wrap="square" lIns="0" tIns="0" rIns="0" bIns="0" rtlCol="0"/>
          <a:lstStyle/>
          <a:p>
            <a:pPr defTabSz="914357"/>
            <a:endParaRPr sz="1801" dirty="0"/>
          </a:p>
        </p:txBody>
      </p:sp>
      <p:sp>
        <p:nvSpPr>
          <p:cNvPr id="6" name="object 6"/>
          <p:cNvSpPr/>
          <p:nvPr/>
        </p:nvSpPr>
        <p:spPr>
          <a:xfrm>
            <a:off x="706" y="402"/>
            <a:ext cx="3444633" cy="2047096"/>
          </a:xfrm>
          <a:custGeom>
            <a:avLst/>
            <a:gdLst/>
            <a:ahLst/>
            <a:cxnLst/>
            <a:rect l="l" t="t" r="r" b="b"/>
            <a:pathLst>
              <a:path w="3444875" h="2047239">
                <a:moveTo>
                  <a:pt x="3444722" y="2046631"/>
                </a:moveTo>
                <a:lnTo>
                  <a:pt x="0" y="2046631"/>
                </a:lnTo>
              </a:path>
              <a:path w="3444875" h="2047239">
                <a:moveTo>
                  <a:pt x="2039556" y="0"/>
                </a:moveTo>
                <a:lnTo>
                  <a:pt x="3444722" y="2046631"/>
                </a:lnTo>
              </a:path>
            </a:pathLst>
          </a:custGeom>
          <a:ln w="4340">
            <a:solidFill>
              <a:srgbClr val="0F0F38"/>
            </a:solidFill>
          </a:ln>
        </p:spPr>
        <p:txBody>
          <a:bodyPr wrap="square" lIns="0" tIns="0" rIns="0" bIns="0" rtlCol="0"/>
          <a:lstStyle/>
          <a:p>
            <a:pPr defTabSz="914357"/>
            <a:endParaRPr sz="1801" dirty="0"/>
          </a:p>
        </p:txBody>
      </p:sp>
      <p:sp>
        <p:nvSpPr>
          <p:cNvPr id="7" name="object 7"/>
          <p:cNvSpPr/>
          <p:nvPr/>
        </p:nvSpPr>
        <p:spPr>
          <a:xfrm>
            <a:off x="706" y="32968"/>
            <a:ext cx="3345580" cy="2073765"/>
          </a:xfrm>
          <a:custGeom>
            <a:avLst/>
            <a:gdLst/>
            <a:ahLst/>
            <a:cxnLst/>
            <a:rect l="l" t="t" r="r" b="b"/>
            <a:pathLst>
              <a:path w="3345815" h="2073910">
                <a:moveTo>
                  <a:pt x="1921627" y="0"/>
                </a:moveTo>
                <a:lnTo>
                  <a:pt x="0" y="0"/>
                </a:lnTo>
                <a:lnTo>
                  <a:pt x="0" y="2073664"/>
                </a:lnTo>
                <a:lnTo>
                  <a:pt x="3345358" y="2073664"/>
                </a:lnTo>
                <a:lnTo>
                  <a:pt x="1921627" y="0"/>
                </a:lnTo>
                <a:close/>
              </a:path>
            </a:pathLst>
          </a:custGeom>
          <a:solidFill>
            <a:srgbClr val="222D61"/>
          </a:solidFill>
        </p:spPr>
        <p:txBody>
          <a:bodyPr wrap="square" lIns="0" tIns="0" rIns="0" bIns="0" rtlCol="0"/>
          <a:lstStyle/>
          <a:p>
            <a:pPr defTabSz="914357"/>
            <a:endParaRPr sz="1801" dirty="0"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0023" y="982808"/>
            <a:ext cx="1832628" cy="443534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282411" y="1252782"/>
            <a:ext cx="610192" cy="15240"/>
          </a:xfrm>
          <a:custGeom>
            <a:avLst/>
            <a:gdLst/>
            <a:ahLst/>
            <a:cxnLst/>
            <a:rect l="l" t="t" r="r" b="b"/>
            <a:pathLst>
              <a:path w="610235" h="15240">
                <a:moveTo>
                  <a:pt x="609740" y="0"/>
                </a:moveTo>
                <a:lnTo>
                  <a:pt x="0" y="0"/>
                </a:lnTo>
                <a:lnTo>
                  <a:pt x="0" y="14648"/>
                </a:lnTo>
                <a:lnTo>
                  <a:pt x="609740" y="14648"/>
                </a:lnTo>
                <a:lnTo>
                  <a:pt x="6097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357"/>
            <a:endParaRPr sz="1801" dirty="0"/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9187" y="1250654"/>
            <a:ext cx="8678" cy="19520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891565" y="1252782"/>
            <a:ext cx="3174" cy="15240"/>
          </a:xfrm>
          <a:custGeom>
            <a:avLst/>
            <a:gdLst/>
            <a:ahLst/>
            <a:cxnLst/>
            <a:rect l="l" t="t" r="r" b="b"/>
            <a:pathLst>
              <a:path w="3175" h="15240">
                <a:moveTo>
                  <a:pt x="2711" y="0"/>
                </a:moveTo>
                <a:lnTo>
                  <a:pt x="0" y="0"/>
                </a:lnTo>
                <a:lnTo>
                  <a:pt x="0" y="14648"/>
                </a:lnTo>
                <a:lnTo>
                  <a:pt x="2711" y="14648"/>
                </a:lnTo>
                <a:lnTo>
                  <a:pt x="27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357"/>
            <a:endParaRPr sz="1801" dirty="0"/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97908" y="1250654"/>
            <a:ext cx="620544" cy="19520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1500718" y="1252782"/>
            <a:ext cx="612731" cy="15240"/>
          </a:xfrm>
          <a:custGeom>
            <a:avLst/>
            <a:gdLst/>
            <a:ahLst/>
            <a:cxnLst/>
            <a:rect l="l" t="t" r="r" b="b"/>
            <a:pathLst>
              <a:path w="612775" h="15240">
                <a:moveTo>
                  <a:pt x="612452" y="0"/>
                </a:moveTo>
                <a:lnTo>
                  <a:pt x="0" y="0"/>
                </a:lnTo>
                <a:lnTo>
                  <a:pt x="0" y="14648"/>
                </a:lnTo>
                <a:lnTo>
                  <a:pt x="612452" y="14648"/>
                </a:lnTo>
                <a:lnTo>
                  <a:pt x="6124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357"/>
            <a:endParaRPr sz="1801" dirty="0"/>
          </a:p>
        </p:txBody>
      </p:sp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97917" y="1250654"/>
            <a:ext cx="8677" cy="19520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1500717" y="1252782"/>
            <a:ext cx="3809" cy="15240"/>
          </a:xfrm>
          <a:custGeom>
            <a:avLst/>
            <a:gdLst/>
            <a:ahLst/>
            <a:cxnLst/>
            <a:rect l="l" t="t" r="r" b="b"/>
            <a:pathLst>
              <a:path w="3809" h="15240">
                <a:moveTo>
                  <a:pt x="3256" y="0"/>
                </a:moveTo>
                <a:lnTo>
                  <a:pt x="0" y="0"/>
                </a:lnTo>
                <a:lnTo>
                  <a:pt x="0" y="14648"/>
                </a:lnTo>
                <a:lnTo>
                  <a:pt x="3256" y="14648"/>
                </a:lnTo>
                <a:lnTo>
                  <a:pt x="32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357"/>
            <a:endParaRPr sz="1801" dirty="0"/>
          </a:p>
        </p:txBody>
      </p:sp>
      <p:sp>
        <p:nvSpPr>
          <p:cNvPr id="19" name="object 19"/>
          <p:cNvSpPr txBox="1"/>
          <p:nvPr/>
        </p:nvSpPr>
        <p:spPr>
          <a:xfrm>
            <a:off x="457318" y="2887286"/>
            <a:ext cx="11369543" cy="6906377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 marL="457200" indent="-457200" algn="just">
              <a:buAutoNum type="arabicParenR"/>
            </a:pPr>
            <a:endParaRPr lang="ru-RU" sz="3200" dirty="0">
              <a:latin typeface="Montserrat" panose="020B0604020202020204" charset="-52"/>
            </a:endParaRPr>
          </a:p>
          <a:p>
            <a:pPr marL="457200" indent="-457200" algn="just">
              <a:buFont typeface="+mj-lt"/>
              <a:buAutoNum type="arabicParenR" startAt="3"/>
            </a:pPr>
            <a:r>
              <a:rPr lang="ru-RU" sz="3200" b="1" dirty="0">
                <a:solidFill>
                  <a:srgbClr val="0000FF"/>
                </a:solidFill>
                <a:latin typeface="Montserrat" panose="020B0604020202020204" charset="-52"/>
              </a:rPr>
              <a:t>Промышленное развитие</a:t>
            </a:r>
            <a:r>
              <a:rPr lang="ru-RU" sz="3200" dirty="0">
                <a:latin typeface="Montserrat" panose="020B0604020202020204" charset="-52"/>
              </a:rPr>
              <a:t>. Всего в Арктической зоне в последние годы начата реализация 715 новых инвестиционных проектов (и сырьевой, и производственной, и инфраструктурной направленности), общим объемом </a:t>
            </a:r>
            <a:r>
              <a:rPr lang="ru-RU" sz="3200" b="1" dirty="0">
                <a:solidFill>
                  <a:srgbClr val="0000FF"/>
                </a:solidFill>
                <a:latin typeface="Montserrat" panose="020B0604020202020204" charset="-52"/>
              </a:rPr>
              <a:t>1,6 трлн</a:t>
            </a:r>
            <a:r>
              <a:rPr lang="ru-RU" sz="3200" b="1" dirty="0">
                <a:latin typeface="Montserrat" panose="020B0604020202020204" charset="-52"/>
              </a:rPr>
              <a:t> </a:t>
            </a:r>
            <a:r>
              <a:rPr lang="ru-RU" sz="3200" dirty="0">
                <a:latin typeface="Montserrat" panose="020B0604020202020204" charset="-52"/>
              </a:rPr>
              <a:t>рублей. </a:t>
            </a:r>
          </a:p>
          <a:p>
            <a:pPr marL="457200" indent="-457200" algn="just">
              <a:buAutoNum type="arabicParenR" startAt="3"/>
            </a:pPr>
            <a:endParaRPr lang="ru-RU" sz="3200" dirty="0">
              <a:latin typeface="Montserrat" panose="020B0604020202020204" charset="-52"/>
            </a:endParaRPr>
          </a:p>
          <a:p>
            <a:pPr marL="457200" indent="-457200" algn="just">
              <a:buAutoNum type="arabicParenR" startAt="3"/>
            </a:pPr>
            <a:r>
              <a:rPr lang="ru-RU" sz="3200" b="1" dirty="0">
                <a:solidFill>
                  <a:srgbClr val="0000FF"/>
                </a:solidFill>
                <a:latin typeface="Montserrat" panose="020B0604020202020204" charset="-52"/>
              </a:rPr>
              <a:t>Оборона Российской Федерации</a:t>
            </a:r>
            <a:r>
              <a:rPr lang="ru-RU" sz="3200" dirty="0">
                <a:latin typeface="Montserrat" panose="020B0604020202020204" charset="-52"/>
              </a:rPr>
              <a:t>. В настоящее время активно продолжает развиваться </a:t>
            </a:r>
            <a:r>
              <a:rPr lang="ru-RU" sz="3200" b="1" dirty="0" err="1">
                <a:solidFill>
                  <a:srgbClr val="0000FF"/>
                </a:solidFill>
                <a:latin typeface="Montserrat" panose="020B0604020202020204" charset="-52"/>
              </a:rPr>
              <a:t>загоризонтная</a:t>
            </a:r>
            <a:r>
              <a:rPr lang="ru-RU" sz="3200" b="1" dirty="0">
                <a:solidFill>
                  <a:srgbClr val="0000FF"/>
                </a:solidFill>
                <a:latin typeface="Montserrat" panose="020B0604020202020204" charset="-52"/>
              </a:rPr>
              <a:t> радиолокация</a:t>
            </a:r>
            <a:r>
              <a:rPr lang="ru-RU" sz="3200" dirty="0">
                <a:solidFill>
                  <a:srgbClr val="0000FF"/>
                </a:solidFill>
                <a:latin typeface="Montserrat" panose="020B0604020202020204" charset="-52"/>
              </a:rPr>
              <a:t>, </a:t>
            </a:r>
            <a:r>
              <a:rPr lang="ru-RU" sz="3200" b="1" dirty="0">
                <a:solidFill>
                  <a:srgbClr val="0000FF"/>
                </a:solidFill>
                <a:latin typeface="Montserrat" panose="020B0604020202020204" charset="-52"/>
              </a:rPr>
              <a:t>технологии спутниковой связи</a:t>
            </a:r>
            <a:r>
              <a:rPr lang="ru-RU" sz="3200" dirty="0">
                <a:latin typeface="Montserrat" panose="020B0604020202020204" charset="-52"/>
              </a:rPr>
              <a:t>, а также внедряются новые технологии, основанные на </a:t>
            </a:r>
            <a:r>
              <a:rPr lang="ru-RU" sz="3200" b="1" dirty="0">
                <a:solidFill>
                  <a:srgbClr val="0000FF"/>
                </a:solidFill>
                <a:latin typeface="Montserrat" panose="020B0604020202020204" charset="-52"/>
              </a:rPr>
              <a:t>высокоточном координатном определении</a:t>
            </a:r>
            <a:r>
              <a:rPr lang="ru-RU" sz="3200" dirty="0">
                <a:latin typeface="Montserrat" panose="020B0604020202020204" charset="-52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6BB3E72-95EA-4988-A3A8-FB49ADC765D3}"/>
              </a:ext>
            </a:extLst>
          </p:cNvPr>
          <p:cNvSpPr txBox="1"/>
          <p:nvPr/>
        </p:nvSpPr>
        <p:spPr>
          <a:xfrm>
            <a:off x="3346450" y="701675"/>
            <a:ext cx="11734800" cy="767810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Impact" panose="020B0806030902050204" pitchFamily="34" charset="0"/>
              </a:rPr>
              <a:t>Освоение арктических территорий</a:t>
            </a:r>
            <a:endParaRPr lang="en-US" sz="4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5C1F3BC3-2DAC-45FF-8A50-733FA72AC5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6352" y="6431105"/>
            <a:ext cx="7435803" cy="460057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A3543B1C-F194-4983-AEF0-FB420EC82E5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9" b="5747"/>
          <a:stretch/>
        </p:blipFill>
        <p:spPr>
          <a:xfrm>
            <a:off x="12211174" y="2197491"/>
            <a:ext cx="7435608" cy="409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3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785</TotalTime>
  <Words>1687</Words>
  <Application>Microsoft Office PowerPoint</Application>
  <PresentationFormat>Произвольный</PresentationFormat>
  <Paragraphs>224</Paragraphs>
  <Slides>44</Slides>
  <Notes>31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5" baseType="lpstr">
      <vt:lpstr>Arial</vt:lpstr>
      <vt:lpstr>Times New Roman</vt:lpstr>
      <vt:lpstr>Wingdings</vt:lpstr>
      <vt:lpstr>Calibri</vt:lpstr>
      <vt:lpstr>Montserrat</vt:lpstr>
      <vt:lpstr>Constantia</vt:lpstr>
      <vt:lpstr>Montserrat Medium</vt:lpstr>
      <vt:lpstr>Impact</vt:lpstr>
      <vt:lpstr>Symbol</vt:lpstr>
      <vt:lpstr>Office Theme</vt:lpstr>
      <vt:lpstr>Document</vt:lpstr>
      <vt:lpstr>Презентация PowerPoint</vt:lpstr>
      <vt:lpstr>Концепция использования дифференциальных геодезических станций для гелиогеофизического обеспечения потребителей в Арктическом регионе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Куприянов Арктика</dc:title>
  <dc:creator>User</dc:creator>
  <cp:lastModifiedBy>Андрей</cp:lastModifiedBy>
  <cp:revision>109</cp:revision>
  <dcterms:created xsi:type="dcterms:W3CDTF">2023-05-13T14:30:46Z</dcterms:created>
  <dcterms:modified xsi:type="dcterms:W3CDTF">2023-10-16T10:08:24Z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2023-05-13T00:00:00Z</vt:filetime>
  </property>
  <property fmtid="{D5CDD505-2E9C-101B-9397-08002B2CF9AE}" pid="3" name="Creator">
    <vt:lpwstr>Adobe Illustrator 26.5 (Windows)</vt:lpwstr>
  </property>
  <property fmtid="{D5CDD505-2E9C-101B-9397-08002B2CF9AE}" pid="4" name="CreatorVersion">
    <vt:lpwstr>21.0.0</vt:lpwstr>
  </property>
  <property fmtid="{D5CDD505-2E9C-101B-9397-08002B2CF9AE}" pid="5" name="LastSaved">
    <vt:filetime>2023-05-13T00:00:00Z</vt:filetime>
  </property>
  <property fmtid="{D5CDD505-2E9C-101B-9397-08002B2CF9AE}" pid="6" name="Producer">
    <vt:lpwstr>Adobe PDF library 16.07</vt:lpwstr>
  </property>
</Properties>
</file>