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8"/>
  </p:notesMasterIdLst>
  <p:sldIdLst>
    <p:sldId id="318" r:id="rId3"/>
    <p:sldId id="408" r:id="rId4"/>
    <p:sldId id="531" r:id="rId5"/>
    <p:sldId id="532" r:id="rId6"/>
    <p:sldId id="533" r:id="rId7"/>
    <p:sldId id="534" r:id="rId8"/>
    <p:sldId id="535" r:id="rId9"/>
    <p:sldId id="536" r:id="rId10"/>
    <p:sldId id="537" r:id="rId11"/>
    <p:sldId id="538" r:id="rId12"/>
    <p:sldId id="539" r:id="rId13"/>
    <p:sldId id="540" r:id="rId14"/>
    <p:sldId id="541" r:id="rId15"/>
    <p:sldId id="542" r:id="rId16"/>
    <p:sldId id="510" r:id="rId17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84959" autoAdjust="0"/>
  </p:normalViewPr>
  <p:slideViewPr>
    <p:cSldViewPr snapToGrid="0">
      <p:cViewPr>
        <p:scale>
          <a:sx n="50" d="100"/>
          <a:sy n="50" d="100"/>
        </p:scale>
        <p:origin x="1476" y="2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5143CD-7972-4E09-A711-3E473CDB93D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6F052-ED4A-4C68-AB10-04BE1A362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249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F052-ED4A-4C68-AB10-04BE1A3622D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380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F052-ED4A-4C68-AB10-04BE1A3622D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927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F052-ED4A-4C68-AB10-04BE1A3622D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208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F052-ED4A-4C68-AB10-04BE1A3622D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650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F052-ED4A-4C68-AB10-04BE1A3622D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362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F052-ED4A-4C68-AB10-04BE1A3622D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7402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F052-ED4A-4C68-AB10-04BE1A3622D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083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F052-ED4A-4C68-AB10-04BE1A3622D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659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F052-ED4A-4C68-AB10-04BE1A3622D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541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F052-ED4A-4C68-AB10-04BE1A3622D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229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F052-ED4A-4C68-AB10-04BE1A3622D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478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F052-ED4A-4C68-AB10-04BE1A3622D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398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F052-ED4A-4C68-AB10-04BE1A3622D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755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F052-ED4A-4C68-AB10-04BE1A3622D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553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F052-ED4A-4C68-AB10-04BE1A3622D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552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6366-7473-4D01-AE2F-B0970B301120}" type="datetime1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754" y="69289"/>
            <a:ext cx="1017494" cy="75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17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F2C48-55BD-4A90-88DD-1D3F06DF04AD}" type="datetime1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240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3132-2F05-4867-8230-E1B028662451}" type="datetime1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823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2F9BA-848E-47AF-A280-BEC36D3208BE}" type="datetime1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81B11-7336-4852-B917-C519AC904D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2927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E6AA8-0F5E-4EF7-9708-EBE3107F5250}" type="datetime1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8E585D-BD69-4BFC-BE18-D1159B7E543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816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247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247" y="2906719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6482B-71FD-4306-801D-B36612D279B9}" type="datetime1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1FC0B4-6312-4109-879F-BCC2FD161C8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5840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2" y="1600205"/>
            <a:ext cx="539261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9784" y="1600205"/>
            <a:ext cx="539261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ACAC-9CA1-46BF-9F95-C9ECE39B4C31}" type="datetime1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911986-30E4-4494-84B2-847919EC5F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0543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75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7" indent="0">
              <a:buNone/>
              <a:defRPr sz="2000" b="1"/>
            </a:lvl2pPr>
            <a:lvl3pPr marL="914235" indent="0">
              <a:buNone/>
              <a:defRPr sz="1800" b="1"/>
            </a:lvl3pPr>
            <a:lvl4pPr marL="1371353" indent="0">
              <a:buNone/>
              <a:defRPr sz="1600" b="1"/>
            </a:lvl4pPr>
            <a:lvl5pPr marL="1828470" indent="0">
              <a:buNone/>
              <a:defRPr sz="1600" b="1"/>
            </a:lvl5pPr>
            <a:lvl6pPr marL="2285588" indent="0">
              <a:buNone/>
              <a:defRPr sz="1600" b="1"/>
            </a:lvl6pPr>
            <a:lvl7pPr marL="2742705" indent="0">
              <a:buNone/>
              <a:defRPr sz="1600" b="1"/>
            </a:lvl7pPr>
            <a:lvl8pPr marL="3199823" indent="0">
              <a:buNone/>
              <a:defRPr sz="1600" b="1"/>
            </a:lvl8pPr>
            <a:lvl9pPr marL="365694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75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698" y="1535113"/>
            <a:ext cx="53887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7" indent="0">
              <a:buNone/>
              <a:defRPr sz="2000" b="1"/>
            </a:lvl2pPr>
            <a:lvl3pPr marL="914235" indent="0">
              <a:buNone/>
              <a:defRPr sz="1800" b="1"/>
            </a:lvl3pPr>
            <a:lvl4pPr marL="1371353" indent="0">
              <a:buNone/>
              <a:defRPr sz="1600" b="1"/>
            </a:lvl4pPr>
            <a:lvl5pPr marL="1828470" indent="0">
              <a:buNone/>
              <a:defRPr sz="1600" b="1"/>
            </a:lvl5pPr>
            <a:lvl6pPr marL="2285588" indent="0">
              <a:buNone/>
              <a:defRPr sz="1600" b="1"/>
            </a:lvl6pPr>
            <a:lvl7pPr marL="2742705" indent="0">
              <a:buNone/>
              <a:defRPr sz="1600" b="1"/>
            </a:lvl7pPr>
            <a:lvl8pPr marL="3199823" indent="0">
              <a:buNone/>
              <a:defRPr sz="1600" b="1"/>
            </a:lvl8pPr>
            <a:lvl9pPr marL="365694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698" y="2174875"/>
            <a:ext cx="53887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101CC-8E76-4F35-A12D-A7FA4E581345}" type="datetime1">
              <a:rPr lang="ru-RU" smtClean="0"/>
              <a:t>16.10.2023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CDA467-FCED-4C6A-9373-8829B96AA38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9405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CA893-DD02-4E3E-AF6D-63DE2AD3DAE1}" type="datetime1">
              <a:rPr lang="ru-RU" smtClean="0"/>
              <a:t>16.10.2023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CD640F-95B6-4E41-A0F2-46D7915AC05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9667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321BE-88F0-423E-894E-F181532E49A6}" type="datetime1">
              <a:rPr lang="ru-RU" smtClean="0"/>
              <a:t>16.10.2023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CF1E19-0FFB-484F-80C9-BEF03E9EFC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4441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24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7384" y="273053"/>
            <a:ext cx="681501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24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7" indent="0">
              <a:buNone/>
              <a:defRPr sz="1200"/>
            </a:lvl2pPr>
            <a:lvl3pPr marL="914235" indent="0">
              <a:buNone/>
              <a:defRPr sz="1000"/>
            </a:lvl3pPr>
            <a:lvl4pPr marL="1371353" indent="0">
              <a:buNone/>
              <a:defRPr sz="900"/>
            </a:lvl4pPr>
            <a:lvl5pPr marL="1828470" indent="0">
              <a:buNone/>
              <a:defRPr sz="900"/>
            </a:lvl5pPr>
            <a:lvl6pPr marL="2285588" indent="0">
              <a:buNone/>
              <a:defRPr sz="900"/>
            </a:lvl6pPr>
            <a:lvl7pPr marL="2742705" indent="0">
              <a:buNone/>
              <a:defRPr sz="900"/>
            </a:lvl7pPr>
            <a:lvl8pPr marL="3199823" indent="0">
              <a:buNone/>
              <a:defRPr sz="900"/>
            </a:lvl8pPr>
            <a:lvl9pPr marL="365694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93E1A-8E07-499A-B520-5CC8968D2C75}" type="datetime1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CED619-945D-466C-8D3C-2551202F3D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2667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6622-FF10-4735-84CA-08337F356F6F}" type="datetime1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74" y="0"/>
            <a:ext cx="1742147" cy="129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43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554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554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17" indent="0">
              <a:buNone/>
              <a:defRPr sz="2800"/>
            </a:lvl2pPr>
            <a:lvl3pPr marL="914235" indent="0">
              <a:buNone/>
              <a:defRPr sz="2400"/>
            </a:lvl3pPr>
            <a:lvl4pPr marL="1371353" indent="0">
              <a:buNone/>
              <a:defRPr sz="2000"/>
            </a:lvl4pPr>
            <a:lvl5pPr marL="1828470" indent="0">
              <a:buNone/>
              <a:defRPr sz="2000"/>
            </a:lvl5pPr>
            <a:lvl6pPr marL="2285588" indent="0">
              <a:buNone/>
              <a:defRPr sz="2000"/>
            </a:lvl6pPr>
            <a:lvl7pPr marL="2742705" indent="0">
              <a:buNone/>
              <a:defRPr sz="2000"/>
            </a:lvl7pPr>
            <a:lvl8pPr marL="3199823" indent="0">
              <a:buNone/>
              <a:defRPr sz="2000"/>
            </a:lvl8pPr>
            <a:lvl9pPr marL="365694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554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17" indent="0">
              <a:buNone/>
              <a:defRPr sz="1200"/>
            </a:lvl2pPr>
            <a:lvl3pPr marL="914235" indent="0">
              <a:buNone/>
              <a:defRPr sz="1000"/>
            </a:lvl3pPr>
            <a:lvl4pPr marL="1371353" indent="0">
              <a:buNone/>
              <a:defRPr sz="900"/>
            </a:lvl4pPr>
            <a:lvl5pPr marL="1828470" indent="0">
              <a:buNone/>
              <a:defRPr sz="900"/>
            </a:lvl5pPr>
            <a:lvl6pPr marL="2285588" indent="0">
              <a:buNone/>
              <a:defRPr sz="900"/>
            </a:lvl6pPr>
            <a:lvl7pPr marL="2742705" indent="0">
              <a:buNone/>
              <a:defRPr sz="900"/>
            </a:lvl7pPr>
            <a:lvl8pPr marL="3199823" indent="0">
              <a:buNone/>
              <a:defRPr sz="900"/>
            </a:lvl8pPr>
            <a:lvl9pPr marL="365694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6A592-E118-4D32-B606-5FF6B9A532EC}" type="datetime1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1B7E27-0D69-49F6-9F37-00E14DB6196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5686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6D45A-67B2-4B35-8D64-33AA227146F5}" type="datetime1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FCF52-4BBE-4CCD-8310-FE9B66030FE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94844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42031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57CC6-B12D-40E5-91A1-2E55A4A3A78D}" type="datetime1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27E42-1499-4846-AA4D-30B1C8E88D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8372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55CD9-F77F-48D3-BC5E-3C877AE60DBC}" type="datetime1">
              <a:rPr lang="ru-RU" smtClean="0"/>
              <a:t>16.10.2023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B708D-85F8-4DD4-95F2-DF6F312326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9416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185D3-95E3-4518-A768-DCEA82EB2445}" type="datetime1">
              <a:rPr lang="ru-RU" smtClean="0"/>
              <a:t>16.10.2023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418FE-3F4D-4E34-99A0-172D27881B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34467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B0F0-85B2-4B1A-94A3-B9B42F8068F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9F14-558C-45C2-A9CC-B8F83F424C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9580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FA0A6-D2A9-4FCA-853E-5A19DEAC9A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9F14-558C-45C2-A9CC-B8F83F424C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76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5A3A2-3798-4BE9-9C7C-19617B99FC3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6A48-9141-4D0F-A3D8-D14E8A6A9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848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815413" y="68629"/>
            <a:ext cx="10871200" cy="775243"/>
          </a:xfrm>
        </p:spPr>
        <p:txBody>
          <a:bodyPr/>
          <a:lstStyle/>
          <a:p>
            <a:pPr eaLnBrk="1" latinLnBrk="0" hangingPunct="1"/>
            <a:r>
              <a:rPr lang="ru-RU"/>
              <a:t>Образец заголовка</a:t>
            </a:r>
            <a:endParaRPr dirty="0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>
          <a:xfrm>
            <a:off x="8141175" y="6280012"/>
            <a:ext cx="3556000" cy="365125"/>
          </a:xfrm>
        </p:spPr>
        <p:txBody>
          <a:bodyPr/>
          <a:lstStyle/>
          <a:p>
            <a:fld id="{042A51F0-A79D-4817-B676-B4D14EC5898C}" type="datetime1">
              <a:rPr lang="ru-RU" smtClean="0"/>
              <a:t>16.10.2023</a:t>
            </a:fld>
            <a:endParaRPr kumimoji="0" lang="ru-RU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825975" y="1564800"/>
            <a:ext cx="10871200" cy="4608000"/>
          </a:xfrm>
        </p:spPr>
        <p:txBody>
          <a:bodyPr/>
          <a:lstStyle>
            <a:lvl1pPr marL="0" indent="0">
              <a:buNone/>
              <a:defRPr/>
            </a:lvl1pPr>
            <a:lvl2pPr marL="396230" indent="0">
              <a:buNone/>
              <a:defRPr/>
            </a:lvl2pPr>
            <a:lvl3pPr marL="742931" indent="0">
              <a:buNone/>
              <a:defRPr/>
            </a:lvl3pPr>
            <a:lvl4pPr marL="1238219" indent="0">
              <a:buNone/>
              <a:defRPr/>
            </a:lvl4pPr>
            <a:lvl5pPr marL="1733507" indent="0">
              <a:buNone/>
              <a:defRPr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dirty="0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932723"/>
            <a:ext cx="711200" cy="244476"/>
          </a:xfrm>
          <a:prstGeom prst="rect">
            <a:avLst/>
          </a:prstGeom>
          <a:noFill/>
        </p:spPr>
        <p:txBody>
          <a:bodyPr vert="horz" anchor="ctr" anchorCtr="0">
            <a:noAutofit/>
          </a:bodyPr>
          <a:lstStyle>
            <a:lvl1pPr algn="ctr" eaLnBrk="1" latinLnBrk="0" hangingPunct="1">
              <a:defRPr kumimoji="0" lang="ru-RU" sz="1517" b="1">
                <a:solidFill>
                  <a:srgbClr val="FFFFFF"/>
                </a:solidFill>
                <a:latin typeface="+mn-lt"/>
                <a:cs typeface="Arial" panose="020B0604020202020204" pitchFamily="34" charset="0"/>
              </a:defRPr>
            </a:lvl1pPr>
            <a:extLst/>
          </a:lstStyle>
          <a:p>
            <a:fld id="{8F82E0A0-C266-4798-8C8F-B9F91E9DA37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18372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815413" y="68629"/>
            <a:ext cx="10871200" cy="775243"/>
          </a:xfrm>
        </p:spPr>
        <p:txBody>
          <a:bodyPr/>
          <a:lstStyle/>
          <a:p>
            <a:pPr eaLnBrk="1" latinLnBrk="0" hangingPunct="1"/>
            <a:r>
              <a:rPr lang="ru-RU"/>
              <a:t>Образец заголовка</a:t>
            </a:r>
            <a:endParaRPr dirty="0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>
          <a:xfrm>
            <a:off x="8141175" y="6280012"/>
            <a:ext cx="3556000" cy="365125"/>
          </a:xfrm>
        </p:spPr>
        <p:txBody>
          <a:bodyPr/>
          <a:lstStyle/>
          <a:p>
            <a:fld id="{BFE1883D-2DD9-4387-9BD6-83E7823E760C}" type="datetime1">
              <a:rPr lang="ru-RU" smtClean="0"/>
              <a:t>16.10.2023</a:t>
            </a:fld>
            <a:endParaRPr kumimoji="0" lang="ru-RU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825975" y="1564800"/>
            <a:ext cx="10871200" cy="4608000"/>
          </a:xfrm>
        </p:spPr>
        <p:txBody>
          <a:bodyPr/>
          <a:lstStyle>
            <a:lvl1pPr marL="0" indent="0">
              <a:buNone/>
              <a:defRPr/>
            </a:lvl1pPr>
            <a:lvl2pPr marL="396230" indent="0">
              <a:buNone/>
              <a:defRPr/>
            </a:lvl2pPr>
            <a:lvl3pPr marL="742931" indent="0">
              <a:buNone/>
              <a:defRPr/>
            </a:lvl3pPr>
            <a:lvl4pPr marL="1238219" indent="0">
              <a:buNone/>
              <a:defRPr/>
            </a:lvl4pPr>
            <a:lvl5pPr marL="1733507" indent="0">
              <a:buNone/>
              <a:defRPr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dirty="0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932723"/>
            <a:ext cx="711200" cy="244476"/>
          </a:xfrm>
          <a:prstGeom prst="rect">
            <a:avLst/>
          </a:prstGeom>
          <a:noFill/>
        </p:spPr>
        <p:txBody>
          <a:bodyPr vert="horz" anchor="ctr" anchorCtr="0">
            <a:noAutofit/>
          </a:bodyPr>
          <a:lstStyle>
            <a:lvl1pPr algn="ctr" eaLnBrk="1" latinLnBrk="0" hangingPunct="1">
              <a:defRPr kumimoji="0" lang="ru-RU" sz="1517" b="1">
                <a:solidFill>
                  <a:srgbClr val="FFFFFF"/>
                </a:solidFill>
                <a:latin typeface="+mn-lt"/>
                <a:cs typeface="Arial" panose="020B0604020202020204" pitchFamily="34" charset="0"/>
              </a:defRPr>
            </a:lvl1pPr>
            <a:extLst/>
          </a:lstStyle>
          <a:p>
            <a:fld id="{8F82E0A0-C266-4798-8C8F-B9F91E9DA37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7681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38FC1-C3C3-42CF-BB41-FFDF3B8E5F1D}" type="datetime1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754" y="69289"/>
            <a:ext cx="1017494" cy="75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65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815413" y="68629"/>
            <a:ext cx="10871200" cy="775243"/>
          </a:xfrm>
        </p:spPr>
        <p:txBody>
          <a:bodyPr/>
          <a:lstStyle/>
          <a:p>
            <a:pPr eaLnBrk="1" latinLnBrk="0" hangingPunct="1"/>
            <a:r>
              <a:rPr lang="ru-RU"/>
              <a:t>Образец заголовка</a:t>
            </a:r>
            <a:endParaRPr dirty="0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>
          <a:xfrm>
            <a:off x="8141175" y="6280012"/>
            <a:ext cx="3556000" cy="365125"/>
          </a:xfrm>
        </p:spPr>
        <p:txBody>
          <a:bodyPr/>
          <a:lstStyle/>
          <a:p>
            <a:fld id="{626605C8-46AB-4B8B-9AF0-64CBA8E16088}" type="datetime1">
              <a:rPr lang="ru-RU" smtClean="0"/>
              <a:t>16.10.2023</a:t>
            </a:fld>
            <a:endParaRPr kumimoji="0" lang="ru-RU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825975" y="1564800"/>
            <a:ext cx="10871200" cy="4608000"/>
          </a:xfrm>
        </p:spPr>
        <p:txBody>
          <a:bodyPr/>
          <a:lstStyle>
            <a:lvl1pPr marL="0" indent="0">
              <a:buNone/>
              <a:defRPr/>
            </a:lvl1pPr>
            <a:lvl2pPr marL="396230" indent="0">
              <a:buNone/>
              <a:defRPr/>
            </a:lvl2pPr>
            <a:lvl3pPr marL="742931" indent="0">
              <a:buNone/>
              <a:defRPr/>
            </a:lvl3pPr>
            <a:lvl4pPr marL="1238219" indent="0">
              <a:buNone/>
              <a:defRPr/>
            </a:lvl4pPr>
            <a:lvl5pPr marL="1733507" indent="0">
              <a:buNone/>
              <a:defRPr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dirty="0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932723"/>
            <a:ext cx="711200" cy="244476"/>
          </a:xfrm>
          <a:prstGeom prst="rect">
            <a:avLst/>
          </a:prstGeom>
          <a:noFill/>
        </p:spPr>
        <p:txBody>
          <a:bodyPr vert="horz" anchor="ctr" anchorCtr="0">
            <a:noAutofit/>
          </a:bodyPr>
          <a:lstStyle>
            <a:lvl1pPr algn="ctr" eaLnBrk="1" latinLnBrk="0" hangingPunct="1">
              <a:defRPr kumimoji="0" lang="ru-RU" sz="1517" b="1">
                <a:solidFill>
                  <a:srgbClr val="FFFFFF"/>
                </a:solidFill>
                <a:latin typeface="+mn-lt"/>
                <a:cs typeface="Arial" panose="020B0604020202020204" pitchFamily="34" charset="0"/>
              </a:defRPr>
            </a:lvl1pPr>
            <a:extLst/>
          </a:lstStyle>
          <a:p>
            <a:fld id="{8F82E0A0-C266-4798-8C8F-B9F91E9DA37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829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C28-6F46-4BE8-A567-E79044D8F7D1}" type="datetime1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420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AE9B3-F6D9-46B4-ACF3-7BE255DB8516}" type="datetime1">
              <a:rPr lang="ru-RU" smtClean="0"/>
              <a:t>16.10.2023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826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A674-B31E-4751-9247-A264925F28BB}" type="datetime1">
              <a:rPr lang="ru-RU" smtClean="0"/>
              <a:t>16.10.2023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322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A8171-BA85-4B3B-A7E6-DA808BEF5154}" type="datetime1">
              <a:rPr lang="ru-RU" smtClean="0"/>
              <a:t>16.10.2023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052A5C4-D0CF-4FE9-A9A9-F9AA4828D2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450" y="0"/>
            <a:ext cx="957496" cy="70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23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9089D-DEDB-42F6-BBC7-5F770A97507E}" type="datetime1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428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AB4B-2282-470D-8D25-25E8548B0D2D}" type="datetime1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697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7B2FC-7E72-4EAB-B3B5-88406475B8AE}" type="datetime1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5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3" tIns="45712" rIns="91423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l" defTabSz="91423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A4882CD-8B13-46A2-B94E-E78D62176BC0}" type="datetime1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ctr" defTabSz="91423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wrap="square" lIns="91423" tIns="45712" rIns="91423" bIns="4571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C46C3C1-4FEF-4458-B3FA-1A50BB6683E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428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</p:sldLayoutIdLst>
  <p:hf sldNum="0"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47" indent="-228559" algn="l" defTabSz="9142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64" indent="-228559" algn="l" defTabSz="9142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82" indent="-228559" algn="l" defTabSz="9142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99" indent="-228559" algn="l" defTabSz="9142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7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5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3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0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88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05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23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40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38 Marcador de contenido"/>
          <p:cNvSpPr txBox="1">
            <a:spLocks/>
          </p:cNvSpPr>
          <p:nvPr/>
        </p:nvSpPr>
        <p:spPr>
          <a:xfrm>
            <a:off x="2407742" y="2277247"/>
            <a:ext cx="7620178" cy="2115139"/>
          </a:xfrm>
          <a:prstGeom prst="rect">
            <a:avLst/>
          </a:prstGeom>
          <a:solidFill>
            <a:srgbClr val="5B9BD5">
              <a:alpha val="65098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7925" tIns="38963" rIns="77925" bIns="38963"/>
          <a:lstStyle>
            <a:lvl1pPr defTabSz="779252">
              <a:spcBef>
                <a:spcPct val="0"/>
              </a:spcBef>
              <a:buNone/>
              <a:defRPr sz="24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ru-RU" sz="3200" dirty="0">
                <a:latin typeface="+mn-lt"/>
              </a:rPr>
              <a:t>О СОСТОЯНИИ И РАЗВИТИИ РОССИЙСКОЙ ГОСУДАРСТВЕННОЙ КОСМИЧЕСКОЙ СИСТЕМЫ ДИСТАНЦИОННОГО ЗОНДИРОВАНИЯ ЗЕМЛИ</a:t>
            </a:r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90258" y="6049335"/>
            <a:ext cx="11160127" cy="694236"/>
          </a:xfrm>
          <a:prstGeom prst="rect">
            <a:avLst/>
          </a:prstGeom>
          <a:solidFill>
            <a:srgbClr val="5B9BD5">
              <a:alpha val="65098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77921" tIns="38961" rIns="77921" bIns="38961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a typeface="Cambria Math" pitchFamily="18" charset="0"/>
              </a:rPr>
              <a:t>Докладчик: Заичко Валерий Александрович, заместитель директора Департамента автоматических космических комплексов, систем навигации и ДЗЗ  Госкорпорации «Роскосмос»</a:t>
            </a:r>
          </a:p>
        </p:txBody>
      </p:sp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1379914" y="284913"/>
            <a:ext cx="9435346" cy="63268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77921" tIns="38961" rIns="77921" bIns="38961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a typeface="Cambria Math" pitchFamily="18" charset="0"/>
              </a:rPr>
              <a:t>III Совместная международная научно-техническая конференция «ЦИФРОВАЯ РЕАЛЬНОСТЬ: космические и пространственные данные, технологии обработки»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0799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A4EAB6D-4F13-349B-8ED6-94C3FE93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834" y="6297191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400" smtClean="0">
                <a:solidFill>
                  <a:schemeClr val="bg1">
                    <a:lumMod val="50000"/>
                  </a:schemeClr>
                </a:solidFill>
              </a:rPr>
              <a:t>10</a:t>
            </a:fld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740A0-143E-6DD1-9F4F-C3839575310A}"/>
              </a:ext>
            </a:extLst>
          </p:cNvPr>
          <p:cNvSpPr txBox="1"/>
          <p:nvPr/>
        </p:nvSpPr>
        <p:spPr>
          <a:xfrm>
            <a:off x="881739" y="123890"/>
            <a:ext cx="10246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СОСТАВ СИСТЕМЫ ВАЛИДАЦИИ ДАННЫХ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D4A4AA-3794-FEBE-DA37-9762D76DAE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32" t="16107" r="16282" b="20856"/>
          <a:stretch/>
        </p:blipFill>
        <p:spPr bwMode="auto">
          <a:xfrm>
            <a:off x="1624629" y="1269761"/>
            <a:ext cx="9021805" cy="48318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50393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A4EAB6D-4F13-349B-8ED6-94C3FE93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834" y="6297191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400" smtClean="0">
                <a:solidFill>
                  <a:schemeClr val="bg1">
                    <a:lumMod val="50000"/>
                  </a:schemeClr>
                </a:solidFill>
              </a:rPr>
              <a:t>11</a:t>
            </a:fld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740A0-143E-6DD1-9F4F-C3839575310A}"/>
              </a:ext>
            </a:extLst>
          </p:cNvPr>
          <p:cNvSpPr txBox="1"/>
          <p:nvPr/>
        </p:nvSpPr>
        <p:spPr>
          <a:xfrm>
            <a:off x="881739" y="123890"/>
            <a:ext cx="102467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КАРТА-СХЕМА РАЗМЕЩЕНИЯ ЭЛЕМЕНТОВ СИСТЕМЫ ВАЛИДАЦИИ ДАННЫХ ДЛЯ КОСМИЧЕСКИХ КОМПЛЕКСОВ ДЗЗ ПРИРОДОРЕСУРСНОГО, КАРТОГРАФИЧЕСКОГО НАЗНАЧЕНИЯ 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И МОНИТОРИНГА ЧРЕЗВЫЧАЙНЫХ СИТУАЦИЙ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50BB7F-B4DB-A41C-29D3-605A630011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308" y="1947868"/>
            <a:ext cx="7959383" cy="47589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8636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A4EAB6D-4F13-349B-8ED6-94C3FE93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834" y="6297191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400" smtClean="0">
                <a:solidFill>
                  <a:schemeClr val="bg1">
                    <a:lumMod val="50000"/>
                  </a:schemeClr>
                </a:solidFill>
              </a:rPr>
              <a:t>12</a:t>
            </a:fld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740A0-143E-6DD1-9F4F-C3839575310A}"/>
              </a:ext>
            </a:extLst>
          </p:cNvPr>
          <p:cNvSpPr txBox="1"/>
          <p:nvPr/>
        </p:nvSpPr>
        <p:spPr>
          <a:xfrm>
            <a:off x="881739" y="123890"/>
            <a:ext cx="102467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КАРТА-СХЕМА РАЗМЕЩЕНИЯ ЭЛЕМЕНТОВ СИСТЕМЫ ВАЛИДАЦИИ ДАННЫХ ДЛЯ СИСТЕМЫ ДЗЗ ГИДРОМЕТЕОРОЛОГИЧЕСКОГО НАБЛЮДЕНИЯ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3CE65E-D94E-5667-8BBD-2D66EF1415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1" b="8811"/>
          <a:stretch/>
        </p:blipFill>
        <p:spPr bwMode="auto">
          <a:xfrm>
            <a:off x="1567272" y="1625933"/>
            <a:ext cx="9057457" cy="49857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8688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A4EAB6D-4F13-349B-8ED6-94C3FE93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834" y="6297191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400" smtClean="0">
                <a:solidFill>
                  <a:schemeClr val="bg1">
                    <a:lumMod val="50000"/>
                  </a:schemeClr>
                </a:solidFill>
              </a:rPr>
              <a:t>13</a:t>
            </a:fld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740A0-143E-6DD1-9F4F-C3839575310A}"/>
              </a:ext>
            </a:extLst>
          </p:cNvPr>
          <p:cNvSpPr txBox="1"/>
          <p:nvPr/>
        </p:nvSpPr>
        <p:spPr>
          <a:xfrm>
            <a:off x="881739" y="123890"/>
            <a:ext cx="102467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СОСТАВ СИСТЕМЫ ДОБРОВОЛЬНОЙ </a:t>
            </a:r>
            <a:b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СЕРТИФИКАЦИИ ДАННЫХ ДЗЗ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CF4D7D-1120-E2C8-9B83-CC2DB0A5EA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48"/>
          <a:stretch/>
        </p:blipFill>
        <p:spPr bwMode="auto">
          <a:xfrm>
            <a:off x="830678" y="1615970"/>
            <a:ext cx="10530644" cy="47169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23929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A4EAB6D-4F13-349B-8ED6-94C3FE93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834" y="6297191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400" smtClean="0">
                <a:solidFill>
                  <a:schemeClr val="bg1">
                    <a:lumMod val="50000"/>
                  </a:schemeClr>
                </a:solidFill>
              </a:rPr>
              <a:t>14</a:t>
            </a:fld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740A0-143E-6DD1-9F4F-C3839575310A}"/>
              </a:ext>
            </a:extLst>
          </p:cNvPr>
          <p:cNvSpPr txBox="1"/>
          <p:nvPr/>
        </p:nvSpPr>
        <p:spPr>
          <a:xfrm>
            <a:off x="881739" y="123890"/>
            <a:ext cx="10246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ОБРАЗЕЦ СЕРТИФИКАТА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29AD6F-034E-5AB4-B304-007FC0F10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173" y="1047968"/>
            <a:ext cx="3817560" cy="540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76CF8C-4072-B053-9512-E98BA5239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047968"/>
            <a:ext cx="381756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97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1166" y="3418952"/>
            <a:ext cx="68997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24693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A4EAB6D-4F13-349B-8ED6-94C3FE93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834" y="6297191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40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740A0-143E-6DD1-9F4F-C3839575310A}"/>
              </a:ext>
            </a:extLst>
          </p:cNvPr>
          <p:cNvSpPr txBox="1"/>
          <p:nvPr/>
        </p:nvSpPr>
        <p:spPr>
          <a:xfrm>
            <a:off x="881739" y="123890"/>
            <a:ext cx="10246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СОСТАВ ДАННЫХ ДЗЗ ИЗ КОСМОСА И СЕРВИСОВ НА ИХ ОСНОВЕ</a:t>
            </a:r>
          </a:p>
        </p:txBody>
      </p:sp>
      <p:sp>
        <p:nvSpPr>
          <p:cNvPr id="3" name="Скругленный прямоугольник 64">
            <a:extLst>
              <a:ext uri="{FF2B5EF4-FFF2-40B4-BE49-F238E27FC236}">
                <a16:creationId xmlns:a16="http://schemas.microsoft.com/office/drawing/2014/main" id="{32377973-9DD2-8733-2DD2-A7ACFB88E3AE}"/>
              </a:ext>
            </a:extLst>
          </p:cNvPr>
          <p:cNvSpPr/>
          <p:nvPr/>
        </p:nvSpPr>
        <p:spPr>
          <a:xfrm>
            <a:off x="7090598" y="2029527"/>
            <a:ext cx="4063358" cy="33388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Сервисы на основе данных ДЗЗ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…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825379C-8DC6-5C28-4605-A5BF89BBD2E7}"/>
              </a:ext>
            </a:extLst>
          </p:cNvPr>
          <p:cNvSpPr/>
          <p:nvPr/>
        </p:nvSpPr>
        <p:spPr>
          <a:xfrm>
            <a:off x="776373" y="1141915"/>
            <a:ext cx="5814928" cy="52897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Данные дистанционного зондирования Земли из космоса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6EABEDD-33F0-58F4-3B1C-E46D8526486F}"/>
              </a:ext>
            </a:extLst>
          </p:cNvPr>
          <p:cNvSpPr/>
          <p:nvPr/>
        </p:nvSpPr>
        <p:spPr>
          <a:xfrm>
            <a:off x="3188873" y="1789161"/>
            <a:ext cx="3204669" cy="7655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Космическая съемка</a:t>
            </a:r>
          </a:p>
          <a:p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(файл-поток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Параллелограмм 6">
            <a:extLst>
              <a:ext uri="{FF2B5EF4-FFF2-40B4-BE49-F238E27FC236}">
                <a16:creationId xmlns:a16="http://schemas.microsoft.com/office/drawing/2014/main" id="{C4BF2EA3-9338-B5A2-AA2F-EA5042026474}"/>
              </a:ext>
            </a:extLst>
          </p:cNvPr>
          <p:cNvSpPr/>
          <p:nvPr/>
        </p:nvSpPr>
        <p:spPr>
          <a:xfrm>
            <a:off x="3741636" y="2767349"/>
            <a:ext cx="2099144" cy="425646"/>
          </a:xfrm>
          <a:prstGeom prst="parallelogram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>
                <a:solidFill>
                  <a:schemeClr val="accent5">
                    <a:lumMod val="75000"/>
                  </a:schemeClr>
                </a:solidFill>
              </a:rPr>
              <a:t>Обработка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E6F6358-9B92-7452-0BAA-E05A08B3B630}"/>
              </a:ext>
            </a:extLst>
          </p:cNvPr>
          <p:cNvSpPr/>
          <p:nvPr/>
        </p:nvSpPr>
        <p:spPr>
          <a:xfrm>
            <a:off x="3916216" y="3457672"/>
            <a:ext cx="1642064" cy="48689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Продукты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BA2B78D-25F7-3268-436D-C4F4904E5AA7}"/>
              </a:ext>
            </a:extLst>
          </p:cNvPr>
          <p:cNvSpPr/>
          <p:nvPr/>
        </p:nvSpPr>
        <p:spPr>
          <a:xfrm>
            <a:off x="3856003" y="5669859"/>
            <a:ext cx="1766476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Тематические</a:t>
            </a:r>
            <a:br>
              <a:rPr lang="ru-RU" sz="11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(уровень обработки 4)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535027C-1C3D-5682-C303-2B89914A05BF}"/>
              </a:ext>
            </a:extLst>
          </p:cNvPr>
          <p:cNvSpPr/>
          <p:nvPr/>
        </p:nvSpPr>
        <p:spPr>
          <a:xfrm>
            <a:off x="7376185" y="2828139"/>
            <a:ext cx="1369170" cy="3937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Лес-контроль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431ABF0-A91C-16CA-D8E8-EFBDEFC910AA}"/>
              </a:ext>
            </a:extLst>
          </p:cNvPr>
          <p:cNvSpPr/>
          <p:nvPr/>
        </p:nvSpPr>
        <p:spPr>
          <a:xfrm>
            <a:off x="9469016" y="2828139"/>
            <a:ext cx="1369170" cy="3937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Эко-мониторинг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EB3A2D9-1ADB-055F-4AEB-C0FCAF4C866F}"/>
              </a:ext>
            </a:extLst>
          </p:cNvPr>
          <p:cNvSpPr/>
          <p:nvPr/>
        </p:nvSpPr>
        <p:spPr>
          <a:xfrm>
            <a:off x="7376185" y="3345337"/>
            <a:ext cx="1369170" cy="3937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Карьеры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93325B5-D920-455A-D5E9-E14EA77A8BCC}"/>
              </a:ext>
            </a:extLst>
          </p:cNvPr>
          <p:cNvSpPr/>
          <p:nvPr/>
        </p:nvSpPr>
        <p:spPr>
          <a:xfrm>
            <a:off x="9469016" y="3345337"/>
            <a:ext cx="1369170" cy="3937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Строй-контроль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4B658B5-FF0A-577C-7AF5-CAEC845D2399}"/>
              </a:ext>
            </a:extLst>
          </p:cNvPr>
          <p:cNvSpPr/>
          <p:nvPr/>
        </p:nvSpPr>
        <p:spPr>
          <a:xfrm>
            <a:off x="7376185" y="3862535"/>
            <a:ext cx="1369170" cy="3937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Сельхоз-мониторинг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6A54D74-8BA5-735D-E9FB-FEB20942D186}"/>
              </a:ext>
            </a:extLst>
          </p:cNvPr>
          <p:cNvSpPr/>
          <p:nvPr/>
        </p:nvSpPr>
        <p:spPr>
          <a:xfrm>
            <a:off x="9469016" y="3862535"/>
            <a:ext cx="1369170" cy="3937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Чрезвычайные ситуации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7C63E2C-63B7-8EE6-1B54-8D8EC3161B00}"/>
              </a:ext>
            </a:extLst>
          </p:cNvPr>
          <p:cNvSpPr/>
          <p:nvPr/>
        </p:nvSpPr>
        <p:spPr>
          <a:xfrm>
            <a:off x="8412635" y="4379733"/>
            <a:ext cx="1369170" cy="3937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Нарушенные земли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E2A090-AEC7-ED3F-F871-25F04E8F5F63}"/>
              </a:ext>
            </a:extLst>
          </p:cNvPr>
          <p:cNvSpPr txBox="1"/>
          <p:nvPr/>
        </p:nvSpPr>
        <p:spPr>
          <a:xfrm>
            <a:off x="7153519" y="5007595"/>
            <a:ext cx="39799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000" dirty="0">
                <a:solidFill>
                  <a:schemeClr val="accent5">
                    <a:lumMod val="75000"/>
                  </a:schemeClr>
                </a:solidFill>
              </a:rPr>
              <a:t>* Перечень созданных сервисов по состоянию на июль 2023 года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E5053CCB-69EC-18A0-ADA4-C798FCE1F7CC}"/>
              </a:ext>
            </a:extLst>
          </p:cNvPr>
          <p:cNvCxnSpPr>
            <a:cxnSpLocks/>
          </p:cNvCxnSpPr>
          <p:nvPr/>
        </p:nvCxnSpPr>
        <p:spPr>
          <a:xfrm>
            <a:off x="4737248" y="2563317"/>
            <a:ext cx="0" cy="2126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: уступ 20">
            <a:extLst>
              <a:ext uri="{FF2B5EF4-FFF2-40B4-BE49-F238E27FC236}">
                <a16:creationId xmlns:a16="http://schemas.microsoft.com/office/drawing/2014/main" id="{1379BB97-B6AD-417F-2FE8-9D52ECEBB218}"/>
              </a:ext>
            </a:extLst>
          </p:cNvPr>
          <p:cNvCxnSpPr>
            <a:cxnSpLocks/>
            <a:stCxn id="7" idx="3"/>
            <a:endCxn id="8" idx="0"/>
          </p:cNvCxnSpPr>
          <p:nvPr/>
        </p:nvCxnSpPr>
        <p:spPr>
          <a:xfrm rot="5400000">
            <a:off x="4605287" y="3324956"/>
            <a:ext cx="264677" cy="754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 descr="Изображение выглядит как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5B495394-6468-3D9A-1478-ED240FC804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814" y="2775930"/>
            <a:ext cx="408484" cy="40848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0903182D-94AB-6A8F-94A9-51BC986D01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293" y="2461550"/>
            <a:ext cx="341966" cy="34196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екст, знак,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5B37125A-269C-3F05-58B3-C16F83FA7F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165" y="3489255"/>
            <a:ext cx="622438" cy="432282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20085DB5-2249-2B0E-E275-F5453AF97EA3}"/>
              </a:ext>
            </a:extLst>
          </p:cNvPr>
          <p:cNvGrpSpPr/>
          <p:nvPr/>
        </p:nvGrpSpPr>
        <p:grpSpPr>
          <a:xfrm>
            <a:off x="5549083" y="1881760"/>
            <a:ext cx="583394" cy="597706"/>
            <a:chOff x="7007674" y="831852"/>
            <a:chExt cx="679777" cy="684099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8AF2006-2BDF-6ADD-AFB8-F169E6F1E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667" y="831852"/>
              <a:ext cx="287784" cy="287784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стрела&#10;&#10;Автоматически созданное описание">
              <a:extLst>
                <a:ext uri="{FF2B5EF4-FFF2-40B4-BE49-F238E27FC236}">
                  <a16:creationId xmlns:a16="http://schemas.microsoft.com/office/drawing/2014/main" id="{31F9B77E-F5BF-E1FF-24DE-29BF0448D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7674" y="1071219"/>
              <a:ext cx="444734" cy="44473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263C475-F019-5543-0965-1E07DD922B60}"/>
                </a:ext>
              </a:extLst>
            </p:cNvPr>
            <p:cNvSpPr txBox="1"/>
            <p:nvPr/>
          </p:nvSpPr>
          <p:spPr>
            <a:xfrm rot="19087483">
              <a:off x="7195525" y="1053917"/>
              <a:ext cx="363834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" dirty="0"/>
                <a:t>0110101</a:t>
              </a:r>
            </a:p>
          </p:txBody>
        </p:sp>
      </p:grp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87709A4-D42A-0274-A278-77EA2009E99C}"/>
              </a:ext>
            </a:extLst>
          </p:cNvPr>
          <p:cNvSpPr/>
          <p:nvPr/>
        </p:nvSpPr>
        <p:spPr>
          <a:xfrm>
            <a:off x="3856002" y="4078238"/>
            <a:ext cx="1766477" cy="3965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Первичные</a:t>
            </a:r>
            <a:br>
              <a:rPr lang="ru-RU" sz="11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(уровень обработки 0)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561781F-4CA8-8107-6BCA-7920D89CC473}"/>
              </a:ext>
            </a:extLst>
          </p:cNvPr>
          <p:cNvSpPr/>
          <p:nvPr/>
        </p:nvSpPr>
        <p:spPr>
          <a:xfrm>
            <a:off x="3856002" y="4607911"/>
            <a:ext cx="1766477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Стандартные</a:t>
            </a:r>
            <a:br>
              <a:rPr lang="ru-RU" sz="11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(уровень обработки 1 и 2)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F8F4A7A1-EF74-D19E-A785-308FEFB76E9C}"/>
              </a:ext>
            </a:extLst>
          </p:cNvPr>
          <p:cNvSpPr/>
          <p:nvPr/>
        </p:nvSpPr>
        <p:spPr>
          <a:xfrm>
            <a:off x="3856002" y="5138885"/>
            <a:ext cx="1766477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Производные (базовые)</a:t>
            </a:r>
            <a:br>
              <a:rPr lang="ru-RU" sz="11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(уровень обработки 3)</a:t>
            </a:r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C7417D17-EFF8-29F1-CC7E-616668880D0E}"/>
              </a:ext>
            </a:extLst>
          </p:cNvPr>
          <p:cNvCxnSpPr>
            <a:stCxn id="8" idx="2"/>
            <a:endCxn id="29" idx="0"/>
          </p:cNvCxnSpPr>
          <p:nvPr/>
        </p:nvCxnSpPr>
        <p:spPr>
          <a:xfrm>
            <a:off x="4737248" y="3944567"/>
            <a:ext cx="1993" cy="133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C4050EAC-D2D6-B52C-EC59-6737EC05DAD2}"/>
              </a:ext>
            </a:extLst>
          </p:cNvPr>
          <p:cNvCxnSpPr>
            <a:stCxn id="29" idx="2"/>
            <a:endCxn id="30" idx="0"/>
          </p:cNvCxnSpPr>
          <p:nvPr/>
        </p:nvCxnSpPr>
        <p:spPr>
          <a:xfrm>
            <a:off x="4739241" y="4474800"/>
            <a:ext cx="0" cy="1331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F3AF3EAB-6218-57BE-9BA4-440C1D52D297}"/>
              </a:ext>
            </a:extLst>
          </p:cNvPr>
          <p:cNvCxnSpPr>
            <a:stCxn id="30" idx="2"/>
            <a:endCxn id="31" idx="0"/>
          </p:cNvCxnSpPr>
          <p:nvPr/>
        </p:nvCxnSpPr>
        <p:spPr>
          <a:xfrm>
            <a:off x="4739241" y="5003911"/>
            <a:ext cx="0" cy="134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E0097261-8985-C6A6-2296-FDB704AD5ABB}"/>
              </a:ext>
            </a:extLst>
          </p:cNvPr>
          <p:cNvCxnSpPr>
            <a:stCxn id="31" idx="2"/>
            <a:endCxn id="9" idx="0"/>
          </p:cNvCxnSpPr>
          <p:nvPr/>
        </p:nvCxnSpPr>
        <p:spPr>
          <a:xfrm>
            <a:off x="4739241" y="5534885"/>
            <a:ext cx="0" cy="134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6AA6B68-0B0B-B700-83F9-897745942126}"/>
              </a:ext>
            </a:extLst>
          </p:cNvPr>
          <p:cNvSpPr/>
          <p:nvPr/>
        </p:nvSpPr>
        <p:spPr>
          <a:xfrm>
            <a:off x="846456" y="2002225"/>
            <a:ext cx="2356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ПЕРВИЧНЫЕ ДАННЫЕ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64FB37F9-3ABF-1730-6567-B32A2CD60E2D}"/>
              </a:ext>
            </a:extLst>
          </p:cNvPr>
          <p:cNvSpPr/>
          <p:nvPr/>
        </p:nvSpPr>
        <p:spPr>
          <a:xfrm>
            <a:off x="927711" y="4199401"/>
            <a:ext cx="27929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МАТЕРИАЛЫ ОБРАБОТКИ </a:t>
            </a:r>
          </a:p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ПЕРВИЧНЫХ ДАННЫХ</a:t>
            </a:r>
          </a:p>
        </p:txBody>
      </p:sp>
      <p:sp>
        <p:nvSpPr>
          <p:cNvPr id="38" name="Скругленный прямоугольник 17">
            <a:extLst>
              <a:ext uri="{FF2B5EF4-FFF2-40B4-BE49-F238E27FC236}">
                <a16:creationId xmlns:a16="http://schemas.microsoft.com/office/drawing/2014/main" id="{FDE1304B-3954-CCE8-15D1-3A0EFAA0B21F}"/>
              </a:ext>
            </a:extLst>
          </p:cNvPr>
          <p:cNvSpPr/>
          <p:nvPr/>
        </p:nvSpPr>
        <p:spPr>
          <a:xfrm>
            <a:off x="872334" y="1705569"/>
            <a:ext cx="5623357" cy="899434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6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9" name="Скругленный прямоугольник 59">
            <a:extLst>
              <a:ext uri="{FF2B5EF4-FFF2-40B4-BE49-F238E27FC236}">
                <a16:creationId xmlns:a16="http://schemas.microsoft.com/office/drawing/2014/main" id="{55750B63-0185-0787-B278-706037CFA2B0}"/>
              </a:ext>
            </a:extLst>
          </p:cNvPr>
          <p:cNvSpPr/>
          <p:nvPr/>
        </p:nvSpPr>
        <p:spPr>
          <a:xfrm>
            <a:off x="866265" y="2668213"/>
            <a:ext cx="5629426" cy="3517223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600" b="1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02DAB7C7-62BB-A479-D3EC-743A9475D6F2}"/>
              </a:ext>
            </a:extLst>
          </p:cNvPr>
          <p:cNvCxnSpPr>
            <a:stCxn id="8" idx="3"/>
            <a:endCxn id="3" idx="1"/>
          </p:cNvCxnSpPr>
          <p:nvPr/>
        </p:nvCxnSpPr>
        <p:spPr>
          <a:xfrm flipV="1">
            <a:off x="5558280" y="3698943"/>
            <a:ext cx="1532318" cy="21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494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A4EAB6D-4F13-349B-8ED6-94C3FE93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834" y="6297191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4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740A0-143E-6DD1-9F4F-C3839575310A}"/>
              </a:ext>
            </a:extLst>
          </p:cNvPr>
          <p:cNvSpPr txBox="1"/>
          <p:nvPr/>
        </p:nvSpPr>
        <p:spPr>
          <a:xfrm>
            <a:off x="881739" y="123890"/>
            <a:ext cx="10246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СОСТАВ МИРОВОЙ ОРБИТАЛЬНОЙ ГРУППИРОВКИ КА ДЗЗ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B699F6D-2444-1DC2-DCED-CA8EEFD382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71" t="14316" r="33571" b="3510"/>
          <a:stretch/>
        </p:blipFill>
        <p:spPr>
          <a:xfrm>
            <a:off x="4532811" y="843371"/>
            <a:ext cx="3735977" cy="587338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A6B4D9E-271A-9A5C-1FD5-0D95FFACAC18}"/>
              </a:ext>
            </a:extLst>
          </p:cNvPr>
          <p:cNvSpPr txBox="1"/>
          <p:nvPr/>
        </p:nvSpPr>
        <p:spPr>
          <a:xfrm>
            <a:off x="173966" y="5198982"/>
            <a:ext cx="24097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200" b="0" i="0" u="none" strike="noStrike" dirty="0">
                <a:solidFill>
                  <a:schemeClr val="bg1"/>
                </a:solidFill>
                <a:latin typeface="Calibri" panose="020F0502020204030204" pitchFamily="34" charset="0"/>
              </a:rPr>
              <a:t>Использованы материалы сайтов: www.space.oscar.wmo.int, www.directory.eoportal.org, www.head-aerospace.eu,</a:t>
            </a:r>
          </a:p>
          <a:p>
            <a:pPr algn="l"/>
            <a:r>
              <a:rPr lang="ru-RU" sz="1200" b="0" i="0" u="none" strike="noStrike" dirty="0">
                <a:solidFill>
                  <a:schemeClr val="bg1"/>
                </a:solidFill>
                <a:latin typeface="Calibri" panose="020F0502020204030204" pitchFamily="34" charset="0"/>
              </a:rPr>
              <a:t>www.space.skyrocket.de, www.n2yo.com, www.eohandbook.com и др.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543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A4EAB6D-4F13-349B-8ED6-94C3FE93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834" y="6297191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400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740A0-143E-6DD1-9F4F-C3839575310A}"/>
              </a:ext>
            </a:extLst>
          </p:cNvPr>
          <p:cNvSpPr txBox="1"/>
          <p:nvPr/>
        </p:nvSpPr>
        <p:spPr>
          <a:xfrm>
            <a:off x="881739" y="123890"/>
            <a:ext cx="10246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СОСТАВ МИРОВОЙ ОРБИТАЛЬНОЙ ГРУППИРОВКИ КА ДЗЗ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F65D60-3DCC-2CB6-8EB6-64880252A2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80" t="16326" r="15758" b="22608"/>
          <a:stretch/>
        </p:blipFill>
        <p:spPr>
          <a:xfrm>
            <a:off x="2518687" y="1171111"/>
            <a:ext cx="7154627" cy="45157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161791-546C-7E6B-3862-2B767076C6EA}"/>
              </a:ext>
            </a:extLst>
          </p:cNvPr>
          <p:cNvSpPr txBox="1"/>
          <p:nvPr/>
        </p:nvSpPr>
        <p:spPr>
          <a:xfrm>
            <a:off x="173966" y="5198982"/>
            <a:ext cx="24097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200" b="0" i="0" u="none" strike="noStrike" dirty="0">
                <a:solidFill>
                  <a:schemeClr val="bg1"/>
                </a:solidFill>
                <a:latin typeface="Calibri" panose="020F0502020204030204" pitchFamily="34" charset="0"/>
              </a:rPr>
              <a:t>Использованы материалы сайтов: www.space.oscar.wmo.int, www.directory.eoportal.org, www.head-aerospace.eu,</a:t>
            </a:r>
          </a:p>
          <a:p>
            <a:pPr algn="l"/>
            <a:r>
              <a:rPr lang="ru-RU" sz="1200" b="0" i="0" u="none" strike="noStrike" dirty="0">
                <a:solidFill>
                  <a:schemeClr val="bg1"/>
                </a:solidFill>
                <a:latin typeface="Calibri" panose="020F0502020204030204" pitchFamily="34" charset="0"/>
              </a:rPr>
              <a:t>www.space.skyrocket.de, www.n2yo.com, www.eohandbook.com и др.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338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A4EAB6D-4F13-349B-8ED6-94C3FE93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834" y="6297191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400" smtClean="0">
                <a:solidFill>
                  <a:schemeClr val="bg1">
                    <a:lumMod val="50000"/>
                  </a:schemeClr>
                </a:solidFill>
              </a:rPr>
              <a:t>5</a:t>
            </a:fld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740A0-143E-6DD1-9F4F-C3839575310A}"/>
              </a:ext>
            </a:extLst>
          </p:cNvPr>
          <p:cNvSpPr txBox="1"/>
          <p:nvPr/>
        </p:nvSpPr>
        <p:spPr>
          <a:xfrm>
            <a:off x="881739" y="123890"/>
            <a:ext cx="102467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РОССИЙСКАЯ ГОСУДАРСТВЕННАЯ КОСМИЧЕСКАЯ СИСТЕМА ДИСТАНЦИОННОГО ЗОНДИРОВАНИЯ ЗЕМЛИ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4FBCF75-2D60-BFB6-7880-4091EE950CAF}"/>
              </a:ext>
            </a:extLst>
          </p:cNvPr>
          <p:cNvSpPr/>
          <p:nvPr/>
        </p:nvSpPr>
        <p:spPr>
          <a:xfrm>
            <a:off x="6164731" y="3135701"/>
            <a:ext cx="2584663" cy="10247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accent5">
                    <a:lumMod val="75000"/>
                  </a:schemeClr>
                </a:solidFill>
              </a:rPr>
              <a:t>Единая территориально распределенная система ДЗЗ из космоса</a:t>
            </a:r>
          </a:p>
        </p:txBody>
      </p:sp>
      <p:sp>
        <p:nvSpPr>
          <p:cNvPr id="7" name="Скругленный прямоугольник 13">
            <a:extLst>
              <a:ext uri="{FF2B5EF4-FFF2-40B4-BE49-F238E27FC236}">
                <a16:creationId xmlns:a16="http://schemas.microsoft.com/office/drawing/2014/main" id="{A71AE1F0-0A26-7058-12AA-E89AF7C0BC28}"/>
              </a:ext>
            </a:extLst>
          </p:cNvPr>
          <p:cNvSpPr/>
          <p:nvPr/>
        </p:nvSpPr>
        <p:spPr>
          <a:xfrm>
            <a:off x="271115" y="2325013"/>
            <a:ext cx="4261609" cy="9748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Орбитальный сегмент (орбитальная группировка КА ДЗЗ)</a:t>
            </a:r>
          </a:p>
        </p:txBody>
      </p:sp>
      <p:sp>
        <p:nvSpPr>
          <p:cNvPr id="8" name="Скругленный прямоугольник 14">
            <a:extLst>
              <a:ext uri="{FF2B5EF4-FFF2-40B4-BE49-F238E27FC236}">
                <a16:creationId xmlns:a16="http://schemas.microsoft.com/office/drawing/2014/main" id="{7D824AC8-EE24-FC8E-5CD7-BB62094B25B4}"/>
              </a:ext>
            </a:extLst>
          </p:cNvPr>
          <p:cNvSpPr/>
          <p:nvPr/>
        </p:nvSpPr>
        <p:spPr>
          <a:xfrm>
            <a:off x="6730964" y="2326580"/>
            <a:ext cx="4443120" cy="6483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Наземный сегмент (наземная космическая инфраструктура ДЗЗ)</a:t>
            </a:r>
          </a:p>
        </p:txBody>
      </p:sp>
      <p:cxnSp>
        <p:nvCxnSpPr>
          <p:cNvPr id="9" name="Соединительная линия уступом 33">
            <a:extLst>
              <a:ext uri="{FF2B5EF4-FFF2-40B4-BE49-F238E27FC236}">
                <a16:creationId xmlns:a16="http://schemas.microsoft.com/office/drawing/2014/main" id="{CC8F9823-B09A-1CC9-4EB7-90C51E8D3626}"/>
              </a:ext>
            </a:extLst>
          </p:cNvPr>
          <p:cNvCxnSpPr>
            <a:stCxn id="17" idx="2"/>
            <a:endCxn id="7" idx="0"/>
          </p:cNvCxnSpPr>
          <p:nvPr/>
        </p:nvCxnSpPr>
        <p:spPr>
          <a:xfrm rot="5400000">
            <a:off x="3908407" y="487215"/>
            <a:ext cx="331311" cy="3344284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оединительная линия уступом 35">
            <a:extLst>
              <a:ext uri="{FF2B5EF4-FFF2-40B4-BE49-F238E27FC236}">
                <a16:creationId xmlns:a16="http://schemas.microsoft.com/office/drawing/2014/main" id="{5633F481-8A19-80D5-0F16-D9AD303A1247}"/>
              </a:ext>
            </a:extLst>
          </p:cNvPr>
          <p:cNvCxnSpPr>
            <a:stCxn id="17" idx="2"/>
            <a:endCxn id="8" idx="0"/>
          </p:cNvCxnSpPr>
          <p:nvPr/>
        </p:nvCxnSpPr>
        <p:spPr>
          <a:xfrm rot="16200000" flipH="1">
            <a:off x="7182925" y="556981"/>
            <a:ext cx="332878" cy="3206320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A3BA708-6B9B-69AB-E620-D4DBA3A0745A}"/>
              </a:ext>
            </a:extLst>
          </p:cNvPr>
          <p:cNvSpPr/>
          <p:nvPr/>
        </p:nvSpPr>
        <p:spPr>
          <a:xfrm>
            <a:off x="6164731" y="4288997"/>
            <a:ext cx="2584663" cy="90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accent5">
                    <a:lumMod val="75000"/>
                  </a:schemeClr>
                </a:solidFill>
              </a:rPr>
              <a:t>Система валидационных подспутниковых наблюдений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A319FCF-B6F4-367E-7DD0-71742DF497C6}"/>
              </a:ext>
            </a:extLst>
          </p:cNvPr>
          <p:cNvSpPr/>
          <p:nvPr/>
        </p:nvSpPr>
        <p:spPr>
          <a:xfrm>
            <a:off x="9152078" y="4288997"/>
            <a:ext cx="2592237" cy="90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accent5">
                    <a:lumMod val="75000"/>
                  </a:schemeClr>
                </a:solidFill>
              </a:rPr>
              <a:t>Система сертификации данных </a:t>
            </a:r>
            <a:br>
              <a:rPr lang="ru-RU" sz="13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300" dirty="0">
                <a:solidFill>
                  <a:schemeClr val="accent5">
                    <a:lumMod val="75000"/>
                  </a:schemeClr>
                </a:solidFill>
              </a:rPr>
              <a:t>и продуктов, создаваемых на их основе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FF976E1-092E-5C77-7293-551DFCFAEE82}"/>
              </a:ext>
            </a:extLst>
          </p:cNvPr>
          <p:cNvSpPr/>
          <p:nvPr/>
        </p:nvSpPr>
        <p:spPr>
          <a:xfrm>
            <a:off x="9152078" y="3135700"/>
            <a:ext cx="2661961" cy="10247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accent5">
                    <a:lumMod val="75000"/>
                  </a:schemeClr>
                </a:solidFill>
              </a:rPr>
              <a:t>Методы и технологии обработки, хранения и распространения (предоставления) данных, создания продуктов и сервисов </a:t>
            </a:r>
            <a:br>
              <a:rPr lang="ru-RU" sz="13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300" dirty="0">
                <a:solidFill>
                  <a:schemeClr val="accent5">
                    <a:lumMod val="75000"/>
                  </a:schemeClr>
                </a:solidFill>
              </a:rPr>
              <a:t>и оказания услуг</a:t>
            </a:r>
          </a:p>
        </p:txBody>
      </p:sp>
      <p:cxnSp>
        <p:nvCxnSpPr>
          <p:cNvPr id="14" name="Соединительная линия уступом 43">
            <a:extLst>
              <a:ext uri="{FF2B5EF4-FFF2-40B4-BE49-F238E27FC236}">
                <a16:creationId xmlns:a16="http://schemas.microsoft.com/office/drawing/2014/main" id="{951402A1-874C-F767-9754-CE05C5B0E244}"/>
              </a:ext>
            </a:extLst>
          </p:cNvPr>
          <p:cNvCxnSpPr>
            <a:stCxn id="8" idx="2"/>
            <a:endCxn id="11" idx="3"/>
          </p:cNvCxnSpPr>
          <p:nvPr/>
        </p:nvCxnSpPr>
        <p:spPr>
          <a:xfrm rot="5400000">
            <a:off x="7968947" y="3755420"/>
            <a:ext cx="1764024" cy="203130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оединительная линия уступом 48">
            <a:extLst>
              <a:ext uri="{FF2B5EF4-FFF2-40B4-BE49-F238E27FC236}">
                <a16:creationId xmlns:a16="http://schemas.microsoft.com/office/drawing/2014/main" id="{02F20517-80F7-B1D3-B7EF-D83C859F925C}"/>
              </a:ext>
            </a:extLst>
          </p:cNvPr>
          <p:cNvCxnSpPr>
            <a:stCxn id="8" idx="2"/>
            <a:endCxn id="3" idx="3"/>
          </p:cNvCxnSpPr>
          <p:nvPr/>
        </p:nvCxnSpPr>
        <p:spPr>
          <a:xfrm rot="5400000">
            <a:off x="8514413" y="3209954"/>
            <a:ext cx="673092" cy="203130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ная линия уступом 50">
            <a:extLst>
              <a:ext uri="{FF2B5EF4-FFF2-40B4-BE49-F238E27FC236}">
                <a16:creationId xmlns:a16="http://schemas.microsoft.com/office/drawing/2014/main" id="{0ACF3AE3-08D4-F9E4-7D76-C42BB0A82404}"/>
              </a:ext>
            </a:extLst>
          </p:cNvPr>
          <p:cNvCxnSpPr>
            <a:stCxn id="8" idx="2"/>
            <a:endCxn id="12" idx="1"/>
          </p:cNvCxnSpPr>
          <p:nvPr/>
        </p:nvCxnSpPr>
        <p:spPr>
          <a:xfrm rot="16200000" flipH="1">
            <a:off x="8170289" y="3757208"/>
            <a:ext cx="1764024" cy="199554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63">
            <a:extLst>
              <a:ext uri="{FF2B5EF4-FFF2-40B4-BE49-F238E27FC236}">
                <a16:creationId xmlns:a16="http://schemas.microsoft.com/office/drawing/2014/main" id="{E6E0BC37-338F-6A4A-689F-E685E9A294FF}"/>
              </a:ext>
            </a:extLst>
          </p:cNvPr>
          <p:cNvSpPr/>
          <p:nvPr/>
        </p:nvSpPr>
        <p:spPr>
          <a:xfrm>
            <a:off x="3352543" y="1345309"/>
            <a:ext cx="4787322" cy="64839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Российская государственная космическая система ДЗЗ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8" name="Соединительная линия уступом 32">
            <a:extLst>
              <a:ext uri="{FF2B5EF4-FFF2-40B4-BE49-F238E27FC236}">
                <a16:creationId xmlns:a16="http://schemas.microsoft.com/office/drawing/2014/main" id="{19DCC665-2BAF-8F9F-A616-23EE51766DAF}"/>
              </a:ext>
            </a:extLst>
          </p:cNvPr>
          <p:cNvCxnSpPr>
            <a:stCxn id="8" idx="2"/>
            <a:endCxn id="13" idx="1"/>
          </p:cNvCxnSpPr>
          <p:nvPr/>
        </p:nvCxnSpPr>
        <p:spPr>
          <a:xfrm rot="16200000" flipH="1">
            <a:off x="8715755" y="3211742"/>
            <a:ext cx="673092" cy="199554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11E65B0E-890F-08A1-14E8-768666696CC2}"/>
              </a:ext>
            </a:extLst>
          </p:cNvPr>
          <p:cNvCxnSpPr>
            <a:stCxn id="8" idx="2"/>
            <a:endCxn id="20" idx="1"/>
          </p:cNvCxnSpPr>
          <p:nvPr/>
        </p:nvCxnSpPr>
        <p:spPr>
          <a:xfrm flipH="1">
            <a:off x="8951409" y="2974973"/>
            <a:ext cx="1115" cy="23476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араллелограмм 19">
            <a:extLst>
              <a:ext uri="{FF2B5EF4-FFF2-40B4-BE49-F238E27FC236}">
                <a16:creationId xmlns:a16="http://schemas.microsoft.com/office/drawing/2014/main" id="{BBFE8016-A371-47BC-8E00-E7C602EFD583}"/>
              </a:ext>
            </a:extLst>
          </p:cNvPr>
          <p:cNvSpPr/>
          <p:nvPr/>
        </p:nvSpPr>
        <p:spPr>
          <a:xfrm>
            <a:off x="7160934" y="5322663"/>
            <a:ext cx="3304724" cy="1104900"/>
          </a:xfrm>
          <a:prstGeom prst="parallelogram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accent5">
                    <a:lumMod val="75000"/>
                  </a:schemeClr>
                </a:solidFill>
              </a:rPr>
              <a:t>Привлекаемые средства наземного автоматизированного комплекса управления КА научного и социально-экономического назначения</a:t>
            </a:r>
          </a:p>
        </p:txBody>
      </p:sp>
    </p:spTree>
    <p:extLst>
      <p:ext uri="{BB962C8B-B14F-4D97-AF65-F5344CB8AC3E}">
        <p14:creationId xmlns:p14="http://schemas.microsoft.com/office/powerpoint/2010/main" val="374300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A4EAB6D-4F13-349B-8ED6-94C3FE93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834" y="6297191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400" smtClean="0">
                <a:solidFill>
                  <a:schemeClr val="bg1">
                    <a:lumMod val="50000"/>
                  </a:schemeClr>
                </a:solidFill>
              </a:rPr>
              <a:t>6</a:t>
            </a:fld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740A0-143E-6DD1-9F4F-C3839575310A}"/>
              </a:ext>
            </a:extLst>
          </p:cNvPr>
          <p:cNvSpPr txBox="1"/>
          <p:nvPr/>
        </p:nvSpPr>
        <p:spPr>
          <a:xfrm>
            <a:off x="881739" y="123890"/>
            <a:ext cx="10246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НАЦИОНАЛЬНЫЙ ЦЕНТР ДЗЗ ИЗ КОСМОСА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6A9ADC-5B69-2626-891F-621A36B072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316" y="1135082"/>
            <a:ext cx="8119367" cy="5357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1610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A4EAB6D-4F13-349B-8ED6-94C3FE93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834" y="6297191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400" smtClean="0">
                <a:solidFill>
                  <a:schemeClr val="bg1">
                    <a:lumMod val="50000"/>
                  </a:schemeClr>
                </a:solidFill>
              </a:rPr>
              <a:t>7</a:t>
            </a:fld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740A0-143E-6DD1-9F4F-C3839575310A}"/>
              </a:ext>
            </a:extLst>
          </p:cNvPr>
          <p:cNvSpPr txBox="1"/>
          <p:nvPr/>
        </p:nvSpPr>
        <p:spPr>
          <a:xfrm>
            <a:off x="881739" y="123890"/>
            <a:ext cx="10246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ТЕКУЩИЙ СОСТАВ ОГ КА ДЗЗ</a:t>
            </a:r>
          </a:p>
        </p:txBody>
      </p:sp>
      <p:sp>
        <p:nvSpPr>
          <p:cNvPr id="103" name="Прямоугольник: скругленные углы 5">
            <a:extLst>
              <a:ext uri="{FF2B5EF4-FFF2-40B4-BE49-F238E27FC236}">
                <a16:creationId xmlns:a16="http://schemas.microsoft.com/office/drawing/2014/main" id="{5B645251-E875-FA40-20BE-3A14D24727F4}"/>
              </a:ext>
            </a:extLst>
          </p:cNvPr>
          <p:cNvSpPr/>
          <p:nvPr/>
        </p:nvSpPr>
        <p:spPr>
          <a:xfrm>
            <a:off x="448347" y="696053"/>
            <a:ext cx="11295306" cy="5966263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61938" algn="just"/>
            <a:endParaRPr lang="ru-RU" sz="2400" dirty="0">
              <a:solidFill>
                <a:schemeClr val="bg1"/>
              </a:solidFill>
            </a:endParaRPr>
          </a:p>
        </p:txBody>
      </p:sp>
      <p:grpSp>
        <p:nvGrpSpPr>
          <p:cNvPr id="104" name="Полилиния 42">
            <a:extLst>
              <a:ext uri="{FF2B5EF4-FFF2-40B4-BE49-F238E27FC236}">
                <a16:creationId xmlns:a16="http://schemas.microsoft.com/office/drawing/2014/main" id="{99A03C82-F420-9966-ED5F-1AF605503626}"/>
              </a:ext>
            </a:extLst>
          </p:cNvPr>
          <p:cNvGrpSpPr>
            <a:grpSpLocks/>
          </p:cNvGrpSpPr>
          <p:nvPr/>
        </p:nvGrpSpPr>
        <p:grpSpPr bwMode="auto">
          <a:xfrm>
            <a:off x="5335504" y="2148662"/>
            <a:ext cx="1748204" cy="2545039"/>
            <a:chOff x="4041648" y="1857364"/>
            <a:chExt cx="1749552" cy="2546520"/>
          </a:xfrm>
        </p:grpSpPr>
        <p:pic>
          <p:nvPicPr>
            <p:cNvPr id="105" name="Полилиния 42">
              <a:extLst>
                <a:ext uri="{FF2B5EF4-FFF2-40B4-BE49-F238E27FC236}">
                  <a16:creationId xmlns:a16="http://schemas.microsoft.com/office/drawing/2014/main" id="{D6EF6D94-39D0-3531-0539-D67DC5849DD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41648" y="1993392"/>
              <a:ext cx="1749552" cy="2292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" name="Text Box 74">
              <a:extLst>
                <a:ext uri="{FF2B5EF4-FFF2-40B4-BE49-F238E27FC236}">
                  <a16:creationId xmlns:a16="http://schemas.microsoft.com/office/drawing/2014/main" id="{B75CA03C-F2A0-80BC-E031-B40C33A02C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3290960">
              <a:off x="3662103" y="2785060"/>
              <a:ext cx="2546520" cy="691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107" name="Полилиния 23">
            <a:extLst>
              <a:ext uri="{FF2B5EF4-FFF2-40B4-BE49-F238E27FC236}">
                <a16:creationId xmlns:a16="http://schemas.microsoft.com/office/drawing/2014/main" id="{00B7B503-BB83-6A8A-670B-70B9366DC899}"/>
              </a:ext>
            </a:extLst>
          </p:cNvPr>
          <p:cNvSpPr/>
          <p:nvPr/>
        </p:nvSpPr>
        <p:spPr bwMode="auto">
          <a:xfrm>
            <a:off x="3885770" y="3129338"/>
            <a:ext cx="4134196" cy="1173895"/>
          </a:xfrm>
          <a:custGeom>
            <a:avLst/>
            <a:gdLst>
              <a:gd name="connsiteX0" fmla="*/ 0 w 4929222"/>
              <a:gd name="connsiteY0" fmla="*/ 678661 h 1357322"/>
              <a:gd name="connsiteX1" fmla="*/ 1810305 w 4929222"/>
              <a:gd name="connsiteY1" fmla="*/ 24356 h 1357322"/>
              <a:gd name="connsiteX2" fmla="*/ 2464612 w 4929222"/>
              <a:gd name="connsiteY2" fmla="*/ 3 h 1357322"/>
              <a:gd name="connsiteX3" fmla="*/ 3118921 w 4929222"/>
              <a:gd name="connsiteY3" fmla="*/ 24356 h 1357322"/>
              <a:gd name="connsiteX4" fmla="*/ 4929222 w 4929222"/>
              <a:gd name="connsiteY4" fmla="*/ 678668 h 1357322"/>
              <a:gd name="connsiteX5" fmla="*/ 3118919 w 4929222"/>
              <a:gd name="connsiteY5" fmla="*/ 1332976 h 1357322"/>
              <a:gd name="connsiteX6" fmla="*/ 2464611 w 4929222"/>
              <a:gd name="connsiteY6" fmla="*/ 1357329 h 1357322"/>
              <a:gd name="connsiteX7" fmla="*/ 1810302 w 4929222"/>
              <a:gd name="connsiteY7" fmla="*/ 1332976 h 1357322"/>
              <a:gd name="connsiteX8" fmla="*/ 0 w 4929222"/>
              <a:gd name="connsiteY8" fmla="*/ 678665 h 1357322"/>
              <a:gd name="connsiteX9" fmla="*/ 0 w 4929222"/>
              <a:gd name="connsiteY9" fmla="*/ 678661 h 1357322"/>
              <a:gd name="connsiteX0" fmla="*/ 2464617 w 4929234"/>
              <a:gd name="connsiteY0" fmla="*/ 0 h 1357326"/>
              <a:gd name="connsiteX1" fmla="*/ 3118926 w 4929234"/>
              <a:gd name="connsiteY1" fmla="*/ 24353 h 1357326"/>
              <a:gd name="connsiteX2" fmla="*/ 4929227 w 4929234"/>
              <a:gd name="connsiteY2" fmla="*/ 678665 h 1357326"/>
              <a:gd name="connsiteX3" fmla="*/ 3118924 w 4929234"/>
              <a:gd name="connsiteY3" fmla="*/ 1332973 h 1357326"/>
              <a:gd name="connsiteX4" fmla="*/ 2464616 w 4929234"/>
              <a:gd name="connsiteY4" fmla="*/ 1357326 h 1357326"/>
              <a:gd name="connsiteX5" fmla="*/ 1810307 w 4929234"/>
              <a:gd name="connsiteY5" fmla="*/ 1332973 h 1357326"/>
              <a:gd name="connsiteX6" fmla="*/ 5 w 4929234"/>
              <a:gd name="connsiteY6" fmla="*/ 678662 h 1357326"/>
              <a:gd name="connsiteX7" fmla="*/ 5 w 4929234"/>
              <a:gd name="connsiteY7" fmla="*/ 678658 h 1357326"/>
              <a:gd name="connsiteX8" fmla="*/ 1810310 w 4929234"/>
              <a:gd name="connsiteY8" fmla="*/ 24353 h 1357326"/>
              <a:gd name="connsiteX9" fmla="*/ 2556057 w 4929234"/>
              <a:gd name="connsiteY9" fmla="*/ 91440 h 1357326"/>
              <a:gd name="connsiteX0" fmla="*/ 2464617 w 4929234"/>
              <a:gd name="connsiteY0" fmla="*/ 0 h 1357326"/>
              <a:gd name="connsiteX1" fmla="*/ 3118926 w 4929234"/>
              <a:gd name="connsiteY1" fmla="*/ 24353 h 1357326"/>
              <a:gd name="connsiteX2" fmla="*/ 4929227 w 4929234"/>
              <a:gd name="connsiteY2" fmla="*/ 678665 h 1357326"/>
              <a:gd name="connsiteX3" fmla="*/ 3118924 w 4929234"/>
              <a:gd name="connsiteY3" fmla="*/ 1332973 h 1357326"/>
              <a:gd name="connsiteX4" fmla="*/ 2464616 w 4929234"/>
              <a:gd name="connsiteY4" fmla="*/ 1357326 h 1357326"/>
              <a:gd name="connsiteX5" fmla="*/ 1810307 w 4929234"/>
              <a:gd name="connsiteY5" fmla="*/ 1332973 h 1357326"/>
              <a:gd name="connsiteX6" fmla="*/ 5 w 4929234"/>
              <a:gd name="connsiteY6" fmla="*/ 678662 h 1357326"/>
              <a:gd name="connsiteX7" fmla="*/ 5 w 4929234"/>
              <a:gd name="connsiteY7" fmla="*/ 678658 h 1357326"/>
              <a:gd name="connsiteX8" fmla="*/ 1810310 w 4929234"/>
              <a:gd name="connsiteY8" fmla="*/ 24353 h 1357326"/>
              <a:gd name="connsiteX9" fmla="*/ 2556057 w 4929234"/>
              <a:gd name="connsiteY9" fmla="*/ 91440 h 1357326"/>
              <a:gd name="connsiteX10" fmla="*/ 2464617 w 4929234"/>
              <a:gd name="connsiteY10" fmla="*/ 0 h 1357326"/>
              <a:gd name="connsiteX0" fmla="*/ 2464617 w 4929234"/>
              <a:gd name="connsiteY0" fmla="*/ 0 h 1357326"/>
              <a:gd name="connsiteX1" fmla="*/ 3118926 w 4929234"/>
              <a:gd name="connsiteY1" fmla="*/ 24353 h 1357326"/>
              <a:gd name="connsiteX2" fmla="*/ 4929227 w 4929234"/>
              <a:gd name="connsiteY2" fmla="*/ 678665 h 1357326"/>
              <a:gd name="connsiteX3" fmla="*/ 3118924 w 4929234"/>
              <a:gd name="connsiteY3" fmla="*/ 1332973 h 1357326"/>
              <a:gd name="connsiteX4" fmla="*/ 2464616 w 4929234"/>
              <a:gd name="connsiteY4" fmla="*/ 1357326 h 1357326"/>
              <a:gd name="connsiteX5" fmla="*/ 1810307 w 4929234"/>
              <a:gd name="connsiteY5" fmla="*/ 1332973 h 1357326"/>
              <a:gd name="connsiteX6" fmla="*/ 5 w 4929234"/>
              <a:gd name="connsiteY6" fmla="*/ 678662 h 1357326"/>
              <a:gd name="connsiteX7" fmla="*/ 5 w 4929234"/>
              <a:gd name="connsiteY7" fmla="*/ 678658 h 1357326"/>
              <a:gd name="connsiteX8" fmla="*/ 1810310 w 4929234"/>
              <a:gd name="connsiteY8" fmla="*/ 24353 h 1357326"/>
              <a:gd name="connsiteX9" fmla="*/ 2647497 w 4929234"/>
              <a:gd name="connsiteY9" fmla="*/ 182880 h 1357326"/>
              <a:gd name="connsiteX0" fmla="*/ 2464617 w 4929234"/>
              <a:gd name="connsiteY0" fmla="*/ 0 h 1357326"/>
              <a:gd name="connsiteX1" fmla="*/ 3118926 w 4929234"/>
              <a:gd name="connsiteY1" fmla="*/ 24353 h 1357326"/>
              <a:gd name="connsiteX2" fmla="*/ 4929227 w 4929234"/>
              <a:gd name="connsiteY2" fmla="*/ 678665 h 1357326"/>
              <a:gd name="connsiteX3" fmla="*/ 3118924 w 4929234"/>
              <a:gd name="connsiteY3" fmla="*/ 1332973 h 1357326"/>
              <a:gd name="connsiteX4" fmla="*/ 2464616 w 4929234"/>
              <a:gd name="connsiteY4" fmla="*/ 1357326 h 1357326"/>
              <a:gd name="connsiteX5" fmla="*/ 1810307 w 4929234"/>
              <a:gd name="connsiteY5" fmla="*/ 1332973 h 1357326"/>
              <a:gd name="connsiteX6" fmla="*/ 5 w 4929234"/>
              <a:gd name="connsiteY6" fmla="*/ 678662 h 1357326"/>
              <a:gd name="connsiteX7" fmla="*/ 5 w 4929234"/>
              <a:gd name="connsiteY7" fmla="*/ 678658 h 1357326"/>
              <a:gd name="connsiteX8" fmla="*/ 1810310 w 4929234"/>
              <a:gd name="connsiteY8" fmla="*/ 24353 h 1357326"/>
              <a:gd name="connsiteX0" fmla="*/ 3118926 w 4929234"/>
              <a:gd name="connsiteY0" fmla="*/ 0 h 1332973"/>
              <a:gd name="connsiteX1" fmla="*/ 4929227 w 4929234"/>
              <a:gd name="connsiteY1" fmla="*/ 654312 h 1332973"/>
              <a:gd name="connsiteX2" fmla="*/ 3118924 w 4929234"/>
              <a:gd name="connsiteY2" fmla="*/ 1308620 h 1332973"/>
              <a:gd name="connsiteX3" fmla="*/ 2464616 w 4929234"/>
              <a:gd name="connsiteY3" fmla="*/ 1332973 h 1332973"/>
              <a:gd name="connsiteX4" fmla="*/ 1810307 w 4929234"/>
              <a:gd name="connsiteY4" fmla="*/ 1308620 h 1332973"/>
              <a:gd name="connsiteX5" fmla="*/ 5 w 4929234"/>
              <a:gd name="connsiteY5" fmla="*/ 654309 h 1332973"/>
              <a:gd name="connsiteX6" fmla="*/ 5 w 4929234"/>
              <a:gd name="connsiteY6" fmla="*/ 654305 h 1332973"/>
              <a:gd name="connsiteX7" fmla="*/ 1810310 w 4929234"/>
              <a:gd name="connsiteY7" fmla="*/ 0 h 1332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29234" h="1332973">
                <a:moveTo>
                  <a:pt x="3118926" y="0"/>
                </a:moveTo>
                <a:cubicBezTo>
                  <a:pt x="4188305" y="81085"/>
                  <a:pt x="4929234" y="348886"/>
                  <a:pt x="4929227" y="654312"/>
                </a:cubicBezTo>
                <a:cubicBezTo>
                  <a:pt x="4929227" y="959737"/>
                  <a:pt x="4188298" y="1227535"/>
                  <a:pt x="3118924" y="1308620"/>
                </a:cubicBezTo>
                <a:cubicBezTo>
                  <a:pt x="2905775" y="1324782"/>
                  <a:pt x="2685698" y="1332973"/>
                  <a:pt x="2464616" y="1332973"/>
                </a:cubicBezTo>
                <a:cubicBezTo>
                  <a:pt x="2243534" y="1332973"/>
                  <a:pt x="2023456" y="1324782"/>
                  <a:pt x="1810307" y="1308620"/>
                </a:cubicBezTo>
                <a:cubicBezTo>
                  <a:pt x="740930" y="1227535"/>
                  <a:pt x="0" y="959735"/>
                  <a:pt x="5" y="654309"/>
                </a:cubicBezTo>
                <a:lnTo>
                  <a:pt x="5" y="654305"/>
                </a:lnTo>
                <a:cubicBezTo>
                  <a:pt x="10" y="348881"/>
                  <a:pt x="740939" y="81084"/>
                  <a:pt x="1810310" y="0"/>
                </a:cubicBezTo>
              </a:path>
            </a:pathLst>
          </a:custGeom>
          <a:ln w="38100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latin typeface="Arial" pitchFamily="34" charset="0"/>
            </a:endParaRPr>
          </a:p>
        </p:txBody>
      </p:sp>
      <p:cxnSp>
        <p:nvCxnSpPr>
          <p:cNvPr id="108" name="Прямая соединительная линия 104">
            <a:extLst>
              <a:ext uri="{FF2B5EF4-FFF2-40B4-BE49-F238E27FC236}">
                <a16:creationId xmlns:a16="http://schemas.microsoft.com/office/drawing/2014/main" id="{3D71086D-6B60-FE22-5846-002E5ACB456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448134" y="4134697"/>
            <a:ext cx="88295" cy="150745"/>
          </a:xfrm>
          <a:prstGeom prst="line">
            <a:avLst/>
          </a:prstGeom>
          <a:noFill/>
          <a:ln w="6350" algn="ctr">
            <a:solidFill>
              <a:srgbClr val="F69240"/>
            </a:solidFill>
            <a:prstDash val="sysDot"/>
            <a:round/>
            <a:headEnd/>
            <a:tailEnd/>
          </a:ln>
        </p:spPr>
      </p:cxnSp>
      <p:cxnSp>
        <p:nvCxnSpPr>
          <p:cNvPr id="109" name="Прямая соединительная линия 104">
            <a:extLst>
              <a:ext uri="{FF2B5EF4-FFF2-40B4-BE49-F238E27FC236}">
                <a16:creationId xmlns:a16="http://schemas.microsoft.com/office/drawing/2014/main" id="{B70B62B8-5608-7621-4126-45029EB0623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740037" y="4240142"/>
            <a:ext cx="88295" cy="150745"/>
          </a:xfrm>
          <a:prstGeom prst="line">
            <a:avLst/>
          </a:prstGeom>
          <a:noFill/>
          <a:ln w="6350" algn="ctr">
            <a:solidFill>
              <a:srgbClr val="F69240"/>
            </a:solidFill>
            <a:prstDash val="sysDot"/>
            <a:round/>
            <a:headEnd/>
            <a:tailEnd/>
          </a:ln>
        </p:spPr>
      </p:cxnSp>
      <p:cxnSp>
        <p:nvCxnSpPr>
          <p:cNvPr id="110" name="Прямая соединительная линия 65">
            <a:extLst>
              <a:ext uri="{FF2B5EF4-FFF2-40B4-BE49-F238E27FC236}">
                <a16:creationId xmlns:a16="http://schemas.microsoft.com/office/drawing/2014/main" id="{49539C9E-2183-C796-4D5B-5C23621302D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982224" y="3522904"/>
            <a:ext cx="1260231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111" name="Прямая соединительная линия 49">
            <a:extLst>
              <a:ext uri="{FF2B5EF4-FFF2-40B4-BE49-F238E27FC236}">
                <a16:creationId xmlns:a16="http://schemas.microsoft.com/office/drawing/2014/main" id="{F0860C16-8FD5-7C74-663C-CA836AB33C0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398394" y="4029302"/>
            <a:ext cx="1261697" cy="6351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112" name="Прямая соединительная линия 50">
            <a:extLst>
              <a:ext uri="{FF2B5EF4-FFF2-40B4-BE49-F238E27FC236}">
                <a16:creationId xmlns:a16="http://schemas.microsoft.com/office/drawing/2014/main" id="{2D67BA03-8A8F-620D-076E-8F8E457C1F2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219617" y="3967391"/>
            <a:ext cx="1261697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113" name="Прямая соединительная линия 51">
            <a:extLst>
              <a:ext uri="{FF2B5EF4-FFF2-40B4-BE49-F238E27FC236}">
                <a16:creationId xmlns:a16="http://schemas.microsoft.com/office/drawing/2014/main" id="{D158BB38-6E75-6A3B-4F44-A28FDFB5CEF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578636" y="4092802"/>
            <a:ext cx="1260231" cy="6351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114" name="Прямая соединительная линия 52">
            <a:extLst>
              <a:ext uri="{FF2B5EF4-FFF2-40B4-BE49-F238E27FC236}">
                <a16:creationId xmlns:a16="http://schemas.microsoft.com/office/drawing/2014/main" id="{23C61CBB-8D56-8A34-D904-B1410828E83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876113" y="4156302"/>
            <a:ext cx="1261697" cy="6351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115" name="Прямая соединительная линия 53">
            <a:extLst>
              <a:ext uri="{FF2B5EF4-FFF2-40B4-BE49-F238E27FC236}">
                <a16:creationId xmlns:a16="http://schemas.microsoft.com/office/drawing/2014/main" id="{E28B54DA-C8FE-F1E8-D339-53768FDFA6C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822947" y="4144054"/>
            <a:ext cx="1261697" cy="6351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116" name="Прямая соединительная линия 54">
            <a:extLst>
              <a:ext uri="{FF2B5EF4-FFF2-40B4-BE49-F238E27FC236}">
                <a16:creationId xmlns:a16="http://schemas.microsoft.com/office/drawing/2014/main" id="{D073ACB2-93C7-090E-F5C1-57AE7BCD52D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061808" y="4080554"/>
            <a:ext cx="1260231" cy="6351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117" name="Прямая соединительная линия 55">
            <a:extLst>
              <a:ext uri="{FF2B5EF4-FFF2-40B4-BE49-F238E27FC236}">
                <a16:creationId xmlns:a16="http://schemas.microsoft.com/office/drawing/2014/main" id="{91F565D5-9445-8316-7E95-CD404449E30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878626" y="4017054"/>
            <a:ext cx="1623647" cy="6351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118" name="Прямая соединительная линия 56">
            <a:extLst>
              <a:ext uri="{FF2B5EF4-FFF2-40B4-BE49-F238E27FC236}">
                <a16:creationId xmlns:a16="http://schemas.microsoft.com/office/drawing/2014/main" id="{C3B87439-C331-0855-58B3-2E5B48575DF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698396" y="3955143"/>
            <a:ext cx="1982665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119" name="Прямая соединительная линия 57">
            <a:extLst>
              <a:ext uri="{FF2B5EF4-FFF2-40B4-BE49-F238E27FC236}">
                <a16:creationId xmlns:a16="http://schemas.microsoft.com/office/drawing/2014/main" id="{262BD3C9-33C6-3FBF-C8FA-8FEFBE8A697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485907" y="3828145"/>
            <a:ext cx="2373923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120" name="Прямая соединительная линия 58">
            <a:extLst>
              <a:ext uri="{FF2B5EF4-FFF2-40B4-BE49-F238E27FC236}">
                <a16:creationId xmlns:a16="http://schemas.microsoft.com/office/drawing/2014/main" id="{01567417-8D91-5EF9-BB67-E8F7863C94A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576767" y="3891640"/>
            <a:ext cx="2222989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121" name="Прямая соединительная линия 61">
            <a:extLst>
              <a:ext uri="{FF2B5EF4-FFF2-40B4-BE49-F238E27FC236}">
                <a16:creationId xmlns:a16="http://schemas.microsoft.com/office/drawing/2014/main" id="{DA9D6367-93F2-DC41-A27E-DB35BF8E481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108247" y="3911825"/>
            <a:ext cx="1261697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122" name="Прямая соединительная линия 62">
            <a:extLst>
              <a:ext uri="{FF2B5EF4-FFF2-40B4-BE49-F238E27FC236}">
                <a16:creationId xmlns:a16="http://schemas.microsoft.com/office/drawing/2014/main" id="{2E57C627-C623-1461-FCDE-D8DF6E3B9CE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040841" y="3840393"/>
            <a:ext cx="1261697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123" name="Прямая соединительная линия 64">
            <a:extLst>
              <a:ext uri="{FF2B5EF4-FFF2-40B4-BE49-F238E27FC236}">
                <a16:creationId xmlns:a16="http://schemas.microsoft.com/office/drawing/2014/main" id="{037D0D25-25ED-2002-3614-14196AE1935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942666" y="3713404"/>
            <a:ext cx="1291003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124" name="Прямая соединительная линия 63">
            <a:extLst>
              <a:ext uri="{FF2B5EF4-FFF2-40B4-BE49-F238E27FC236}">
                <a16:creationId xmlns:a16="http://schemas.microsoft.com/office/drawing/2014/main" id="{C8DEA413-DCDA-B9FD-C551-A64B9237FE7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973427" y="3776904"/>
            <a:ext cx="1411167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125" name="Прямая соединительная линия 83">
            <a:extLst>
              <a:ext uri="{FF2B5EF4-FFF2-40B4-BE49-F238E27FC236}">
                <a16:creationId xmlns:a16="http://schemas.microsoft.com/office/drawing/2014/main" id="{531F1BE2-B8EF-2994-5542-C46B6925732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98976" y="2395639"/>
            <a:ext cx="118696" cy="506412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126" name="Прямая соединительная линия 84">
            <a:extLst>
              <a:ext uri="{FF2B5EF4-FFF2-40B4-BE49-F238E27FC236}">
                <a16:creationId xmlns:a16="http://schemas.microsoft.com/office/drawing/2014/main" id="{48A1D172-0CF0-4E00-7DFB-D3F5442DC7A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40205" y="2436422"/>
            <a:ext cx="150935" cy="601663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127" name="Прямая соединительная линия 87">
            <a:extLst>
              <a:ext uri="{FF2B5EF4-FFF2-40B4-BE49-F238E27FC236}">
                <a16:creationId xmlns:a16="http://schemas.microsoft.com/office/drawing/2014/main" id="{52D26FDC-3A71-5378-7F37-5446606C50B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84471" y="2488302"/>
            <a:ext cx="454269" cy="1827213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128" name="Прямая соединительная линия 87">
            <a:extLst>
              <a:ext uri="{FF2B5EF4-FFF2-40B4-BE49-F238E27FC236}">
                <a16:creationId xmlns:a16="http://schemas.microsoft.com/office/drawing/2014/main" id="{43B884EB-224D-816D-18DB-5B8A8E56424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10808" y="2540078"/>
            <a:ext cx="454269" cy="1827213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129" name="Прямая соединительная линия 87">
            <a:extLst>
              <a:ext uri="{FF2B5EF4-FFF2-40B4-BE49-F238E27FC236}">
                <a16:creationId xmlns:a16="http://schemas.microsoft.com/office/drawing/2014/main" id="{F260D3D1-C39B-BC7F-5BC7-B92816E3C91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59160" y="2655909"/>
            <a:ext cx="438898" cy="1779415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130" name="Прямая соединительная линия 83">
            <a:extLst>
              <a:ext uri="{FF2B5EF4-FFF2-40B4-BE49-F238E27FC236}">
                <a16:creationId xmlns:a16="http://schemas.microsoft.com/office/drawing/2014/main" id="{58FE986D-7043-4279-0BDC-16A5E0988EF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80416" y="2386365"/>
            <a:ext cx="118696" cy="506412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131" name="Прямая соединительная линия 83">
            <a:extLst>
              <a:ext uri="{FF2B5EF4-FFF2-40B4-BE49-F238E27FC236}">
                <a16:creationId xmlns:a16="http://schemas.microsoft.com/office/drawing/2014/main" id="{17A5685F-6A9D-459B-CD3B-705A9E436CA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63423" y="2419584"/>
            <a:ext cx="118696" cy="506412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132" name="Прямая соединительная линия 83">
            <a:extLst>
              <a:ext uri="{FF2B5EF4-FFF2-40B4-BE49-F238E27FC236}">
                <a16:creationId xmlns:a16="http://schemas.microsoft.com/office/drawing/2014/main" id="{D872F2D4-D1D6-680B-6254-7F053308BDF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41055" y="2429195"/>
            <a:ext cx="118696" cy="506412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133" name="Прямая соединительная линия 83">
            <a:extLst>
              <a:ext uri="{FF2B5EF4-FFF2-40B4-BE49-F238E27FC236}">
                <a16:creationId xmlns:a16="http://schemas.microsoft.com/office/drawing/2014/main" id="{A0CB8943-8459-C887-4F59-DF473C7D01B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32596" y="2486648"/>
            <a:ext cx="118696" cy="506412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134" name="Прямая соединительная линия 83">
            <a:extLst>
              <a:ext uri="{FF2B5EF4-FFF2-40B4-BE49-F238E27FC236}">
                <a16:creationId xmlns:a16="http://schemas.microsoft.com/office/drawing/2014/main" id="{8D609D40-22EB-8EF9-8F3D-46DB3E77CDF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34832" y="2556193"/>
            <a:ext cx="118696" cy="506412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135" name="Прямая соединительная линия 83">
            <a:extLst>
              <a:ext uri="{FF2B5EF4-FFF2-40B4-BE49-F238E27FC236}">
                <a16:creationId xmlns:a16="http://schemas.microsoft.com/office/drawing/2014/main" id="{0833A701-9A9B-74EC-6B04-F48A9861572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40070" y="2654673"/>
            <a:ext cx="118696" cy="506412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136" name="Прямая соединительная линия 45">
            <a:extLst>
              <a:ext uri="{FF2B5EF4-FFF2-40B4-BE49-F238E27FC236}">
                <a16:creationId xmlns:a16="http://schemas.microsoft.com/office/drawing/2014/main" id="{6073DB60-AD31-929D-D8C7-A92DE556687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38695" y="4062640"/>
            <a:ext cx="99647" cy="223839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137" name="Прямая соединительная линия 46">
            <a:extLst>
              <a:ext uri="{FF2B5EF4-FFF2-40B4-BE49-F238E27FC236}">
                <a16:creationId xmlns:a16="http://schemas.microsoft.com/office/drawing/2014/main" id="{2F524117-0327-DEBE-ED1D-B877D88FBFE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81543" y="4099153"/>
            <a:ext cx="99647" cy="288925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138" name="Прямая соединительная линия 72">
            <a:extLst>
              <a:ext uri="{FF2B5EF4-FFF2-40B4-BE49-F238E27FC236}">
                <a16:creationId xmlns:a16="http://schemas.microsoft.com/office/drawing/2014/main" id="{A536319A-59A8-EBF5-D666-F8F2B668742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16314" y="4188052"/>
            <a:ext cx="87923" cy="350837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139" name="Прямая соединительная линия 75">
            <a:extLst>
              <a:ext uri="{FF2B5EF4-FFF2-40B4-BE49-F238E27FC236}">
                <a16:creationId xmlns:a16="http://schemas.microsoft.com/office/drawing/2014/main" id="{C543734F-B4F9-1484-D620-5F7674ED603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9836" y="4188052"/>
            <a:ext cx="71804" cy="347663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140" name="Прямая соединительная линия 76">
            <a:extLst>
              <a:ext uri="{FF2B5EF4-FFF2-40B4-BE49-F238E27FC236}">
                <a16:creationId xmlns:a16="http://schemas.microsoft.com/office/drawing/2014/main" id="{A8A4C0BE-A9D1-0347-7716-67DED186568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71653" y="4159477"/>
            <a:ext cx="71803" cy="346075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141" name="Прямая соединительная линия 78">
            <a:extLst>
              <a:ext uri="{FF2B5EF4-FFF2-40B4-BE49-F238E27FC236}">
                <a16:creationId xmlns:a16="http://schemas.microsoft.com/office/drawing/2014/main" id="{EA9A96C9-E7AA-85F9-08EE-8AF4873852A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43444" y="4124552"/>
            <a:ext cx="71804" cy="347663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142" name="Прямая соединительная линия 85">
            <a:extLst>
              <a:ext uri="{FF2B5EF4-FFF2-40B4-BE49-F238E27FC236}">
                <a16:creationId xmlns:a16="http://schemas.microsoft.com/office/drawing/2014/main" id="{C6851652-7BFC-3591-C654-C5767D105E8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29852" y="4124559"/>
            <a:ext cx="86459" cy="414337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cxnSp>
        <p:nvCxnSpPr>
          <p:cNvPr id="143" name="Прямая соединительная линия 86">
            <a:extLst>
              <a:ext uri="{FF2B5EF4-FFF2-40B4-BE49-F238E27FC236}">
                <a16:creationId xmlns:a16="http://schemas.microsoft.com/office/drawing/2014/main" id="{5D2B59E1-8B55-C60C-A200-44F324E107B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09690" y="3935647"/>
            <a:ext cx="120163" cy="569913"/>
          </a:xfrm>
          <a:prstGeom prst="line">
            <a:avLst/>
          </a:prstGeom>
          <a:noFill/>
          <a:ln w="3175" algn="ctr">
            <a:solidFill>
              <a:srgbClr val="98B954"/>
            </a:solidFill>
            <a:prstDash val="sysDot"/>
            <a:round/>
            <a:headEnd/>
            <a:tailEnd/>
          </a:ln>
        </p:spPr>
      </p:cxnSp>
      <p:pic>
        <p:nvPicPr>
          <p:cNvPr id="145" name="Picture 26" descr="Компоновка 1">
            <a:extLst>
              <a:ext uri="{FF2B5EF4-FFF2-40B4-BE49-F238E27FC236}">
                <a16:creationId xmlns:a16="http://schemas.microsoft.com/office/drawing/2014/main" id="{344B68A1-A9A0-EC2F-0A9C-1B77100ED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77262">
            <a:off x="4793909" y="1268361"/>
            <a:ext cx="953967" cy="85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" name="Picture 27" descr="Электро2">
            <a:extLst>
              <a:ext uri="{FF2B5EF4-FFF2-40B4-BE49-F238E27FC236}">
                <a16:creationId xmlns:a16="http://schemas.microsoft.com/office/drawing/2014/main" id="{DA243591-DF97-1AC7-367F-FF285034E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4911808" flipH="1" flipV="1">
            <a:off x="9107978" y="3198227"/>
            <a:ext cx="923629" cy="98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" name="Rectangle 58">
            <a:extLst>
              <a:ext uri="{FF2B5EF4-FFF2-40B4-BE49-F238E27FC236}">
                <a16:creationId xmlns:a16="http://schemas.microsoft.com/office/drawing/2014/main" id="{9DAB28A5-6D99-111A-1FF3-9208B2BBF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4220" y="3100068"/>
            <a:ext cx="184714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5" rIns="91432" bIns="45715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ru-RU" sz="1200">
              <a:solidFill>
                <a:srgbClr val="3333FF"/>
              </a:solidFill>
              <a:cs typeface="Arial" charset="0"/>
            </a:endParaRPr>
          </a:p>
        </p:txBody>
      </p:sp>
      <p:sp>
        <p:nvSpPr>
          <p:cNvPr id="148" name="Text Box 50">
            <a:extLst>
              <a:ext uri="{FF2B5EF4-FFF2-40B4-BE49-F238E27FC236}">
                <a16:creationId xmlns:a16="http://schemas.microsoft.com/office/drawing/2014/main" id="{FC4AC896-BD19-D193-E776-DE0637C50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3532" y="1026888"/>
            <a:ext cx="3960935" cy="26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1100" u="sng" dirty="0" err="1">
                <a:solidFill>
                  <a:srgbClr val="EA0000"/>
                </a:solidFill>
                <a:cs typeface="Arial" charset="0"/>
              </a:rPr>
              <a:t>Среднеорбитальная</a:t>
            </a:r>
            <a:r>
              <a:rPr lang="ru-RU" sz="1100" u="sng" dirty="0">
                <a:solidFill>
                  <a:srgbClr val="EA0000"/>
                </a:solidFill>
                <a:cs typeface="Arial" charset="0"/>
              </a:rPr>
              <a:t> КС гидрометеорологического назначения</a:t>
            </a:r>
          </a:p>
        </p:txBody>
      </p:sp>
      <p:sp>
        <p:nvSpPr>
          <p:cNvPr id="149" name="Line 41">
            <a:extLst>
              <a:ext uri="{FF2B5EF4-FFF2-40B4-BE49-F238E27FC236}">
                <a16:creationId xmlns:a16="http://schemas.microsoft.com/office/drawing/2014/main" id="{ED41C914-B17B-8F18-E4BB-C7052CE30F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41550" y="3513952"/>
            <a:ext cx="3601093" cy="1643632"/>
          </a:xfrm>
          <a:prstGeom prst="line">
            <a:avLst/>
          </a:prstGeom>
          <a:ln>
            <a:solidFill>
              <a:srgbClr val="EA0000"/>
            </a:solidFill>
            <a:prstDash val="lgDash"/>
            <a:headEnd/>
            <a:tailEnd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lIns="91432" tIns="45715" rIns="91432" bIns="45715"/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50" name="Line 44">
            <a:extLst>
              <a:ext uri="{FF2B5EF4-FFF2-40B4-BE49-F238E27FC236}">
                <a16:creationId xmlns:a16="http://schemas.microsoft.com/office/drawing/2014/main" id="{B40B2A8F-F67B-A5FE-9974-E81762E60DC1}"/>
              </a:ext>
            </a:extLst>
          </p:cNvPr>
          <p:cNvSpPr>
            <a:spLocks noChangeShapeType="1"/>
          </p:cNvSpPr>
          <p:nvPr/>
        </p:nvSpPr>
        <p:spPr bwMode="auto">
          <a:xfrm>
            <a:off x="7359408" y="4196313"/>
            <a:ext cx="2719667" cy="1844103"/>
          </a:xfrm>
          <a:prstGeom prst="line">
            <a:avLst/>
          </a:prstGeom>
          <a:ln>
            <a:solidFill>
              <a:srgbClr val="EA0000"/>
            </a:solidFill>
            <a:prstDash val="lgDash"/>
            <a:headEnd/>
            <a:tailEnd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lIns="91432" tIns="45715" rIns="91432" bIns="45715"/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51" name="Text Box 50">
            <a:extLst>
              <a:ext uri="{FF2B5EF4-FFF2-40B4-BE49-F238E27FC236}">
                <a16:creationId xmlns:a16="http://schemas.microsoft.com/office/drawing/2014/main" id="{534D17FF-7269-6B71-ED2C-4788C576A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4135" y="2864922"/>
            <a:ext cx="3143251" cy="43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1100" u="sng" dirty="0">
                <a:solidFill>
                  <a:srgbClr val="EA0000"/>
                </a:solidFill>
                <a:cs typeface="Arial" charset="0"/>
              </a:rPr>
              <a:t>Высокоорбитальная КС гидрометеорологического назначения</a:t>
            </a:r>
          </a:p>
        </p:txBody>
      </p:sp>
      <p:pic>
        <p:nvPicPr>
          <p:cNvPr id="152" name="Picture 10">
            <a:extLst>
              <a:ext uri="{FF2B5EF4-FFF2-40B4-BE49-F238E27FC236}">
                <a16:creationId xmlns:a16="http://schemas.microsoft.com/office/drawing/2014/main" id="{BCCFE378-C647-2023-35A9-2AB30E59A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666" y="4539183"/>
            <a:ext cx="1071196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" name="Line 41">
            <a:extLst>
              <a:ext uri="{FF2B5EF4-FFF2-40B4-BE49-F238E27FC236}">
                <a16:creationId xmlns:a16="http://schemas.microsoft.com/office/drawing/2014/main" id="{1214CC27-405F-D1F0-AD54-20879D02EF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38482" y="1245291"/>
            <a:ext cx="3424988" cy="1686579"/>
          </a:xfrm>
          <a:prstGeom prst="line">
            <a:avLst/>
          </a:prstGeom>
          <a:ln>
            <a:solidFill>
              <a:srgbClr val="EA0000"/>
            </a:solidFill>
            <a:prstDash val="lgDash"/>
            <a:headEnd/>
            <a:tailEnd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lIns="91432" tIns="45715" rIns="91432" bIns="45715"/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154" name="Таблица 112">
            <a:extLst>
              <a:ext uri="{FF2B5EF4-FFF2-40B4-BE49-F238E27FC236}">
                <a16:creationId xmlns:a16="http://schemas.microsoft.com/office/drawing/2014/main" id="{15FC5F9E-873E-49A2-933D-22C328169A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231045"/>
              </p:ext>
            </p:extLst>
          </p:nvPr>
        </p:nvGraphicFramePr>
        <p:xfrm>
          <a:off x="8780601" y="4009407"/>
          <a:ext cx="2494085" cy="1225668"/>
        </p:xfrm>
        <a:graphic>
          <a:graphicData uri="http://schemas.openxmlformats.org/drawingml/2006/table">
            <a:tbl>
              <a:tblPr/>
              <a:tblGrid>
                <a:gridCol w="1701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90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Название КА</a:t>
                      </a:r>
                    </a:p>
                  </a:txBody>
                  <a:tcPr marL="84455" marR="8445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Запуск</a:t>
                      </a:r>
                    </a:p>
                  </a:txBody>
                  <a:tcPr marL="84455" marR="8445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1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«Электро – Л» №2</a:t>
                      </a:r>
                    </a:p>
                  </a:txBody>
                  <a:tcPr marL="84455" marR="8445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2015</a:t>
                      </a:r>
                    </a:p>
                  </a:txBody>
                  <a:tcPr marL="84455" marR="8445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1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«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Электро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 - Л» №3</a:t>
                      </a:r>
                    </a:p>
                  </a:txBody>
                  <a:tcPr marL="84455" marR="8445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2019</a:t>
                      </a:r>
                    </a:p>
                  </a:txBody>
                  <a:tcPr marL="84455" marR="8445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245061"/>
                  </a:ext>
                </a:extLst>
              </a:tr>
              <a:tr h="3221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«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Электро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 - Л» №4</a:t>
                      </a:r>
                    </a:p>
                  </a:txBody>
                  <a:tcPr marL="84455" marR="8445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2023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4455" marR="8445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5704825"/>
                  </a:ext>
                </a:extLst>
              </a:tr>
            </a:tbl>
          </a:graphicData>
        </a:graphic>
      </p:graphicFrame>
      <p:graphicFrame>
        <p:nvGraphicFramePr>
          <p:cNvPr id="155" name="Таблица 114">
            <a:extLst>
              <a:ext uri="{FF2B5EF4-FFF2-40B4-BE49-F238E27FC236}">
                <a16:creationId xmlns:a16="http://schemas.microsoft.com/office/drawing/2014/main" id="{0D4C4C98-1A95-B6D5-88E7-CB0DFCF772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607039"/>
              </p:ext>
            </p:extLst>
          </p:nvPr>
        </p:nvGraphicFramePr>
        <p:xfrm>
          <a:off x="5894820" y="1373388"/>
          <a:ext cx="2416419" cy="920750"/>
        </p:xfrm>
        <a:graphic>
          <a:graphicData uri="http://schemas.openxmlformats.org/drawingml/2006/table">
            <a:tbl>
              <a:tblPr/>
              <a:tblGrid>
                <a:gridCol w="156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4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Название КА</a:t>
                      </a:r>
                    </a:p>
                  </a:txBody>
                  <a:tcPr marL="84412" marR="84412" marT="45579" marB="4557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Запуск</a:t>
                      </a:r>
                    </a:p>
                  </a:txBody>
                  <a:tcPr marL="84412" marR="84412" marT="45579" marB="4557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«Метеор-М» №2</a:t>
                      </a:r>
                    </a:p>
                  </a:txBody>
                  <a:tcPr marL="84412" marR="84412" marT="45579" marB="4557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2014</a:t>
                      </a:r>
                    </a:p>
                  </a:txBody>
                  <a:tcPr marL="84412" marR="84412" marT="45579" marB="4557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«Метеор-М» №2-2</a:t>
                      </a:r>
                    </a:p>
                  </a:txBody>
                  <a:tcPr marL="84412" marR="84412" marT="45579" marB="4557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2019</a:t>
                      </a:r>
                    </a:p>
                  </a:txBody>
                  <a:tcPr marL="84412" marR="84412" marT="45579" marB="4557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949538"/>
                  </a:ext>
                </a:extLst>
              </a:tr>
            </a:tbl>
          </a:graphicData>
        </a:graphic>
      </p:graphicFrame>
      <p:pic>
        <p:nvPicPr>
          <p:cNvPr id="156" name="Рисунок 48" descr="З-2.JPG">
            <a:extLst>
              <a:ext uri="{FF2B5EF4-FFF2-40B4-BE49-F238E27FC236}">
                <a16:creationId xmlns:a16="http://schemas.microsoft.com/office/drawing/2014/main" id="{667DF3A4-6986-6A0A-030C-D38936F1F4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</a:blip>
          <a:srcRect/>
          <a:stretch>
            <a:fillRect/>
          </a:stretch>
        </p:blipFill>
        <p:spPr bwMode="auto">
          <a:xfrm>
            <a:off x="4929752" y="2680602"/>
            <a:ext cx="2067657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7" name="Прямая соединительная линия 113">
            <a:extLst>
              <a:ext uri="{FF2B5EF4-FFF2-40B4-BE49-F238E27FC236}">
                <a16:creationId xmlns:a16="http://schemas.microsoft.com/office/drawing/2014/main" id="{E842BB96-B192-F147-61AC-1E0C3D3177D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572770" y="3205390"/>
            <a:ext cx="660888" cy="6351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158" name="Прямая соединительная линия 112">
            <a:extLst>
              <a:ext uri="{FF2B5EF4-FFF2-40B4-BE49-F238E27FC236}">
                <a16:creationId xmlns:a16="http://schemas.microsoft.com/office/drawing/2014/main" id="{181648B6-24D5-DB64-79B4-8D854E801DC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392538" y="3268890"/>
            <a:ext cx="841131" cy="6351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159" name="Прямая соединительная линия 111">
            <a:extLst>
              <a:ext uri="{FF2B5EF4-FFF2-40B4-BE49-F238E27FC236}">
                <a16:creationId xmlns:a16="http://schemas.microsoft.com/office/drawing/2014/main" id="{FD2605A1-CF4F-EB89-AFF8-25FA62326BE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215216" y="3332390"/>
            <a:ext cx="990600" cy="6351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160" name="Прямая соединительная линия 110">
            <a:extLst>
              <a:ext uri="{FF2B5EF4-FFF2-40B4-BE49-F238E27FC236}">
                <a16:creationId xmlns:a16="http://schemas.microsoft.com/office/drawing/2014/main" id="{934DC785-C8A7-A99F-55A4-F18120EBC7A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100916" y="3395904"/>
            <a:ext cx="1052147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161" name="Прямая соединительная линия 59">
            <a:extLst>
              <a:ext uri="{FF2B5EF4-FFF2-40B4-BE49-F238E27FC236}">
                <a16:creationId xmlns:a16="http://schemas.microsoft.com/office/drawing/2014/main" id="{55CF09A0-AD61-4761-B99F-C956CF2F340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631844" y="3764656"/>
            <a:ext cx="1260231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162" name="Прямая соединительная линия 60">
            <a:extLst>
              <a:ext uri="{FF2B5EF4-FFF2-40B4-BE49-F238E27FC236}">
                <a16:creationId xmlns:a16="http://schemas.microsoft.com/office/drawing/2014/main" id="{99EDB7EA-CD59-F346-53D2-430DA4CDD1B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658217" y="3701156"/>
            <a:ext cx="1260231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163" name="Прямая соединительная линия 66">
            <a:extLst>
              <a:ext uri="{FF2B5EF4-FFF2-40B4-BE49-F238E27FC236}">
                <a16:creationId xmlns:a16="http://schemas.microsoft.com/office/drawing/2014/main" id="{F121C376-42F5-FA67-45ED-3F3DC7E3FAE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681667" y="3637656"/>
            <a:ext cx="1261697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164" name="Прямая соединительная линия 67">
            <a:extLst>
              <a:ext uri="{FF2B5EF4-FFF2-40B4-BE49-F238E27FC236}">
                <a16:creationId xmlns:a16="http://schemas.microsoft.com/office/drawing/2014/main" id="{F85B1B7A-1901-07AD-B52B-A79F52790AE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623042" y="3129642"/>
            <a:ext cx="444012" cy="6351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165" name="Прямая соединительная линия 68">
            <a:extLst>
              <a:ext uri="{FF2B5EF4-FFF2-40B4-BE49-F238E27FC236}">
                <a16:creationId xmlns:a16="http://schemas.microsoft.com/office/drawing/2014/main" id="{315EBB66-FF40-EFF7-E550-CBE3B5F2EDC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661147" y="3193142"/>
            <a:ext cx="600808" cy="6351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166" name="Прямая соединительная линия 69">
            <a:extLst>
              <a:ext uri="{FF2B5EF4-FFF2-40B4-BE49-F238E27FC236}">
                <a16:creationId xmlns:a16="http://schemas.microsoft.com/office/drawing/2014/main" id="{EB256FAA-E9C2-76FB-6FD2-72B2651BFC0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680204" y="3256642"/>
            <a:ext cx="782515" cy="6351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167" name="Прямая соединительная линия 70">
            <a:extLst>
              <a:ext uri="{FF2B5EF4-FFF2-40B4-BE49-F238E27FC236}">
                <a16:creationId xmlns:a16="http://schemas.microsoft.com/office/drawing/2014/main" id="{F990E38F-AC57-93CF-5F7F-E37A7797E97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659689" y="3320142"/>
            <a:ext cx="962757" cy="6351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168" name="Прямая соединительная линия 96">
            <a:extLst>
              <a:ext uri="{FF2B5EF4-FFF2-40B4-BE49-F238E27FC236}">
                <a16:creationId xmlns:a16="http://schemas.microsoft.com/office/drawing/2014/main" id="{1E7FBAF5-F180-EE1E-65D1-937B53424AE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434731" y="2343269"/>
            <a:ext cx="420567" cy="606425"/>
          </a:xfrm>
          <a:prstGeom prst="line">
            <a:avLst/>
          </a:prstGeom>
          <a:noFill/>
          <a:ln w="6350" algn="ctr">
            <a:solidFill>
              <a:srgbClr val="F69240"/>
            </a:solidFill>
            <a:prstDash val="sysDot"/>
            <a:round/>
            <a:headEnd/>
            <a:tailEnd/>
          </a:ln>
        </p:spPr>
      </p:cxnSp>
      <p:cxnSp>
        <p:nvCxnSpPr>
          <p:cNvPr id="169" name="Прямая соединительная линия 97">
            <a:extLst>
              <a:ext uri="{FF2B5EF4-FFF2-40B4-BE49-F238E27FC236}">
                <a16:creationId xmlns:a16="http://schemas.microsoft.com/office/drawing/2014/main" id="{96517035-640D-E46A-D380-5B40B1DD4A7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374650" y="2395639"/>
            <a:ext cx="361951" cy="506412"/>
          </a:xfrm>
          <a:prstGeom prst="line">
            <a:avLst/>
          </a:prstGeom>
          <a:noFill/>
          <a:ln w="6350" algn="ctr">
            <a:solidFill>
              <a:srgbClr val="F69240"/>
            </a:solidFill>
            <a:prstDash val="sysDot"/>
            <a:round/>
            <a:headEnd/>
            <a:tailEnd/>
          </a:ln>
        </p:spPr>
      </p:cxnSp>
      <p:cxnSp>
        <p:nvCxnSpPr>
          <p:cNvPr id="170" name="Прямая соединительная линия 98">
            <a:extLst>
              <a:ext uri="{FF2B5EF4-FFF2-40B4-BE49-F238E27FC236}">
                <a16:creationId xmlns:a16="http://schemas.microsoft.com/office/drawing/2014/main" id="{4071E262-0435-88E8-4305-C648D37A49D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314570" y="2572569"/>
            <a:ext cx="206633" cy="300925"/>
          </a:xfrm>
          <a:prstGeom prst="line">
            <a:avLst/>
          </a:prstGeom>
          <a:noFill/>
          <a:ln w="6350" algn="ctr">
            <a:solidFill>
              <a:srgbClr val="F69240"/>
            </a:solidFill>
            <a:prstDash val="sysDot"/>
            <a:round/>
            <a:headEnd/>
            <a:tailEnd/>
          </a:ln>
        </p:spPr>
      </p:cxnSp>
      <p:cxnSp>
        <p:nvCxnSpPr>
          <p:cNvPr id="171" name="Прямая соединительная линия 104">
            <a:extLst>
              <a:ext uri="{FF2B5EF4-FFF2-40B4-BE49-F238E27FC236}">
                <a16:creationId xmlns:a16="http://schemas.microsoft.com/office/drawing/2014/main" id="{92EE7CC0-0CFE-9C48-C743-4848D0D5D55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573964" y="4274188"/>
            <a:ext cx="88295" cy="150745"/>
          </a:xfrm>
          <a:prstGeom prst="line">
            <a:avLst/>
          </a:prstGeom>
          <a:noFill/>
          <a:ln w="6350" algn="ctr">
            <a:solidFill>
              <a:srgbClr val="F69240"/>
            </a:solidFill>
            <a:prstDash val="sysDot"/>
            <a:round/>
            <a:headEnd/>
            <a:tailEnd/>
          </a:ln>
        </p:spPr>
      </p:cxnSp>
      <p:cxnSp>
        <p:nvCxnSpPr>
          <p:cNvPr id="172" name="Прямая соединительная линия 105">
            <a:extLst>
              <a:ext uri="{FF2B5EF4-FFF2-40B4-BE49-F238E27FC236}">
                <a16:creationId xmlns:a16="http://schemas.microsoft.com/office/drawing/2014/main" id="{F9C6A4D9-22F9-6479-E574-AC4C4E41236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652060" y="4237860"/>
            <a:ext cx="115765" cy="190500"/>
          </a:xfrm>
          <a:prstGeom prst="line">
            <a:avLst/>
          </a:prstGeom>
          <a:noFill/>
          <a:ln w="6350" algn="ctr">
            <a:solidFill>
              <a:srgbClr val="F69240"/>
            </a:solidFill>
            <a:prstDash val="sysDot"/>
            <a:round/>
            <a:headEnd/>
            <a:tailEnd/>
          </a:ln>
        </p:spPr>
      </p:cxnSp>
      <p:cxnSp>
        <p:nvCxnSpPr>
          <p:cNvPr id="173" name="Прямая соединительная линия 107">
            <a:extLst>
              <a:ext uri="{FF2B5EF4-FFF2-40B4-BE49-F238E27FC236}">
                <a16:creationId xmlns:a16="http://schemas.microsoft.com/office/drawing/2014/main" id="{C36E0962-6E97-BE61-9F7B-D52F03C1849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659678" y="3383656"/>
            <a:ext cx="1050680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174" name="Прямая соединительная линия 108">
            <a:extLst>
              <a:ext uri="{FF2B5EF4-FFF2-40B4-BE49-F238E27FC236}">
                <a16:creationId xmlns:a16="http://schemas.microsoft.com/office/drawing/2014/main" id="{14C0B593-4723-2D85-F7D5-81E6D39D316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699242" y="3447156"/>
            <a:ext cx="1110763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175" name="Прямая соединительная линия 109">
            <a:extLst>
              <a:ext uri="{FF2B5EF4-FFF2-40B4-BE49-F238E27FC236}">
                <a16:creationId xmlns:a16="http://schemas.microsoft.com/office/drawing/2014/main" id="{0F066E6F-C5DF-000D-8960-2D13161A0CF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062816" y="3459404"/>
            <a:ext cx="1110763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176" name="Прямая соединительная линия 114">
            <a:extLst>
              <a:ext uri="{FF2B5EF4-FFF2-40B4-BE49-F238E27FC236}">
                <a16:creationId xmlns:a16="http://schemas.microsoft.com/office/drawing/2014/main" id="{CFD1E246-9211-92D8-B9E7-A310F916358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876104" y="3141890"/>
            <a:ext cx="420567" cy="6351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177" name="Прямая соединительная линия 115">
            <a:extLst>
              <a:ext uri="{FF2B5EF4-FFF2-40B4-BE49-F238E27FC236}">
                <a16:creationId xmlns:a16="http://schemas.microsoft.com/office/drawing/2014/main" id="{8397E536-B935-F213-2D9C-B932D1D401F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703638" y="3510656"/>
            <a:ext cx="1170843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178" name="Прямая соединительная линия 116">
            <a:extLst>
              <a:ext uri="{FF2B5EF4-FFF2-40B4-BE49-F238E27FC236}">
                <a16:creationId xmlns:a16="http://schemas.microsoft.com/office/drawing/2014/main" id="{4E18BC37-554A-237B-0DE4-5FC33DCED21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710976" y="3574156"/>
            <a:ext cx="1201615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179" name="Прямая соединительная линия 117">
            <a:extLst>
              <a:ext uri="{FF2B5EF4-FFF2-40B4-BE49-F238E27FC236}">
                <a16:creationId xmlns:a16="http://schemas.microsoft.com/office/drawing/2014/main" id="{C29A84F9-7DBD-75CC-7F97-D96C2E7EBEF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922140" y="3586404"/>
            <a:ext cx="1261696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cxnSp>
        <p:nvCxnSpPr>
          <p:cNvPr id="180" name="Прямая соединительная линия 118">
            <a:extLst>
              <a:ext uri="{FF2B5EF4-FFF2-40B4-BE49-F238E27FC236}">
                <a16:creationId xmlns:a16="http://schemas.microsoft.com/office/drawing/2014/main" id="{E33BABE7-564C-3041-8CAC-EBC2C7B6980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922140" y="3649904"/>
            <a:ext cx="1261696" cy="4763"/>
          </a:xfrm>
          <a:prstGeom prst="line">
            <a:avLst/>
          </a:prstGeom>
          <a:noFill/>
          <a:ln w="3175" algn="ctr">
            <a:solidFill>
              <a:srgbClr val="BE4B48"/>
            </a:solidFill>
            <a:prstDash val="sysDot"/>
            <a:round/>
            <a:headEnd/>
            <a:tailEnd/>
          </a:ln>
        </p:spPr>
      </p:cxnSp>
      <p:sp>
        <p:nvSpPr>
          <p:cNvPr id="181" name="Овал 27">
            <a:extLst>
              <a:ext uri="{FF2B5EF4-FFF2-40B4-BE49-F238E27FC236}">
                <a16:creationId xmlns:a16="http://schemas.microsoft.com/office/drawing/2014/main" id="{31DF486A-1B0A-3C20-490E-99771CD259D7}"/>
              </a:ext>
            </a:extLst>
          </p:cNvPr>
          <p:cNvSpPr/>
          <p:nvPr/>
        </p:nvSpPr>
        <p:spPr bwMode="auto">
          <a:xfrm rot="20689788">
            <a:off x="5305684" y="2340494"/>
            <a:ext cx="1188556" cy="2238891"/>
          </a:xfrm>
          <a:prstGeom prst="ellipse">
            <a:avLst/>
          </a:prstGeom>
          <a:noFill/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latin typeface="Arial" pitchFamily="34" charset="0"/>
            </a:endParaRPr>
          </a:p>
        </p:txBody>
      </p:sp>
      <p:graphicFrame>
        <p:nvGraphicFramePr>
          <p:cNvPr id="182" name="Таблица 112">
            <a:extLst>
              <a:ext uri="{FF2B5EF4-FFF2-40B4-BE49-F238E27FC236}">
                <a16:creationId xmlns:a16="http://schemas.microsoft.com/office/drawing/2014/main" id="{E98D63F3-CDD0-26FD-82F4-C9EFD741E7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307497"/>
              </p:ext>
            </p:extLst>
          </p:nvPr>
        </p:nvGraphicFramePr>
        <p:xfrm>
          <a:off x="6113157" y="4809298"/>
          <a:ext cx="2198082" cy="1672892"/>
        </p:xfrm>
        <a:graphic>
          <a:graphicData uri="http://schemas.openxmlformats.org/drawingml/2006/table">
            <a:tbl>
              <a:tblPr/>
              <a:tblGrid>
                <a:gridCol w="1458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9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01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Название КА</a:t>
                      </a:r>
                    </a:p>
                  </a:txBody>
                  <a:tcPr marL="84449" marR="8444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Запуск</a:t>
                      </a:r>
                    </a:p>
                  </a:txBody>
                  <a:tcPr marL="84449" marR="8444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«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Канопус-В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» №2-ИК</a:t>
                      </a:r>
                    </a:p>
                  </a:txBody>
                  <a:tcPr marL="84449" marR="8444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2017</a:t>
                      </a:r>
                    </a:p>
                  </a:txBody>
                  <a:tcPr marL="84449" marR="8444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«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Канопус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-В» №3</a:t>
                      </a:r>
                    </a:p>
                  </a:txBody>
                  <a:tcPr marL="84449" marR="8444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2018</a:t>
                      </a:r>
                    </a:p>
                  </a:txBody>
                  <a:tcPr marL="84449" marR="8444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«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Канопус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-В» №4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4449" marR="8444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2018</a:t>
                      </a:r>
                    </a:p>
                  </a:txBody>
                  <a:tcPr marL="84449" marR="8444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«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Канопус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-В» №5</a:t>
                      </a:r>
                    </a:p>
                  </a:txBody>
                  <a:tcPr marL="84449" marR="8444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2019</a:t>
                      </a:r>
                    </a:p>
                  </a:txBody>
                  <a:tcPr marL="84449" marR="8444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855484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«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Канопус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-В» №6</a:t>
                      </a:r>
                    </a:p>
                  </a:txBody>
                  <a:tcPr marL="84449" marR="8444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2019</a:t>
                      </a:r>
                    </a:p>
                  </a:txBody>
                  <a:tcPr marL="84449" marR="8444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193170"/>
                  </a:ext>
                </a:extLst>
              </a:tr>
            </a:tbl>
          </a:graphicData>
        </a:graphic>
      </p:graphicFrame>
      <p:pic>
        <p:nvPicPr>
          <p:cNvPr id="183" name="Picture 26" descr="Компоновка 1">
            <a:extLst>
              <a:ext uri="{FF2B5EF4-FFF2-40B4-BE49-F238E27FC236}">
                <a16:creationId xmlns:a16="http://schemas.microsoft.com/office/drawing/2014/main" id="{1A5DDF6F-D907-7554-660C-6CD90B5C8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77262">
            <a:off x="4572524" y="1545727"/>
            <a:ext cx="953967" cy="85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" name="Picture 10">
            <a:extLst>
              <a:ext uri="{FF2B5EF4-FFF2-40B4-BE49-F238E27FC236}">
                <a16:creationId xmlns:a16="http://schemas.microsoft.com/office/drawing/2014/main" id="{E2C8260F-69F4-345C-E5B6-682AA04B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4906" y="4909819"/>
            <a:ext cx="1071196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" name="Picture 10">
            <a:extLst>
              <a:ext uri="{FF2B5EF4-FFF2-40B4-BE49-F238E27FC236}">
                <a16:creationId xmlns:a16="http://schemas.microsoft.com/office/drawing/2014/main" id="{40078275-5E3F-E96F-4666-83A61C44E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90990" y="5370950"/>
            <a:ext cx="1071196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" name="Picture 10">
            <a:extLst>
              <a:ext uri="{FF2B5EF4-FFF2-40B4-BE49-F238E27FC236}">
                <a16:creationId xmlns:a16="http://schemas.microsoft.com/office/drawing/2014/main" id="{FCF9A879-497C-51FE-1F91-B1DB44B63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20293" y="5697454"/>
            <a:ext cx="1071196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" name="Picture 10">
            <a:extLst>
              <a:ext uri="{FF2B5EF4-FFF2-40B4-BE49-F238E27FC236}">
                <a16:creationId xmlns:a16="http://schemas.microsoft.com/office/drawing/2014/main" id="{5834A97D-5E71-B614-1C84-84B664090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75749" y="6032668"/>
            <a:ext cx="1071196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" name="Picture 27" descr="Электро2">
            <a:extLst>
              <a:ext uri="{FF2B5EF4-FFF2-40B4-BE49-F238E27FC236}">
                <a16:creationId xmlns:a16="http://schemas.microsoft.com/office/drawing/2014/main" id="{0E965AC6-5112-387E-80FA-38EFEB469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4911808" flipH="1" flipV="1">
            <a:off x="9752429" y="3140026"/>
            <a:ext cx="923629" cy="98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" name="Line 41">
            <a:extLst>
              <a:ext uri="{FF2B5EF4-FFF2-40B4-BE49-F238E27FC236}">
                <a16:creationId xmlns:a16="http://schemas.microsoft.com/office/drawing/2014/main" id="{0E02AF44-08BC-6D2E-5209-02B02CB9F3FC}"/>
              </a:ext>
            </a:extLst>
          </p:cNvPr>
          <p:cNvSpPr>
            <a:spLocks noChangeShapeType="1"/>
          </p:cNvSpPr>
          <p:nvPr/>
        </p:nvSpPr>
        <p:spPr bwMode="auto">
          <a:xfrm>
            <a:off x="2315613" y="1091247"/>
            <a:ext cx="3168103" cy="1983481"/>
          </a:xfrm>
          <a:prstGeom prst="line">
            <a:avLst/>
          </a:prstGeom>
          <a:ln>
            <a:solidFill>
              <a:srgbClr val="EA0000"/>
            </a:solidFill>
            <a:prstDash val="lgDash"/>
            <a:headEnd/>
            <a:tailEnd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lIns="91432" tIns="45715" rIns="91432" bIns="45715"/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190" name="Таблица 112">
            <a:extLst>
              <a:ext uri="{FF2B5EF4-FFF2-40B4-BE49-F238E27FC236}">
                <a16:creationId xmlns:a16="http://schemas.microsoft.com/office/drawing/2014/main" id="{F4DABF10-3212-C5B6-EA9F-D368A7C385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402137"/>
              </p:ext>
            </p:extLst>
          </p:nvPr>
        </p:nvGraphicFramePr>
        <p:xfrm>
          <a:off x="1031207" y="3225885"/>
          <a:ext cx="2494085" cy="581276"/>
        </p:xfrm>
        <a:graphic>
          <a:graphicData uri="http://schemas.openxmlformats.org/drawingml/2006/table">
            <a:tbl>
              <a:tblPr/>
              <a:tblGrid>
                <a:gridCol w="1701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90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Название КА</a:t>
                      </a:r>
                    </a:p>
                  </a:txBody>
                  <a:tcPr marL="84455" marR="8445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Запуск</a:t>
                      </a:r>
                    </a:p>
                  </a:txBody>
                  <a:tcPr marL="84455" marR="8445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1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«Арктика-М» №1</a:t>
                      </a:r>
                    </a:p>
                  </a:txBody>
                  <a:tcPr marL="84455" marR="8445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2021</a:t>
                      </a:r>
                    </a:p>
                  </a:txBody>
                  <a:tcPr marL="84455" marR="8445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91" name="Picture 4" descr="G:\презентация ТЭК\спутники для Кати\арктика.png">
            <a:extLst>
              <a:ext uri="{FF2B5EF4-FFF2-40B4-BE49-F238E27FC236}">
                <a16:creationId xmlns:a16="http://schemas.microsoft.com/office/drawing/2014/main" id="{B9F41E50-23D7-4704-15C9-860BF0F71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2750">
            <a:off x="2404526" y="2528795"/>
            <a:ext cx="1239199" cy="55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Text Box 50">
            <a:extLst>
              <a:ext uri="{FF2B5EF4-FFF2-40B4-BE49-F238E27FC236}">
                <a16:creationId xmlns:a16="http://schemas.microsoft.com/office/drawing/2014/main" id="{5311871B-2FFB-A75A-7C41-7EE1687FC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026" y="2028130"/>
            <a:ext cx="3960935" cy="43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1100" u="sng" dirty="0" err="1">
                <a:solidFill>
                  <a:srgbClr val="EA0000"/>
                </a:solidFill>
                <a:cs typeface="Arial" charset="0"/>
              </a:rPr>
              <a:t>Высокоэлептическая</a:t>
            </a:r>
            <a:br>
              <a:rPr lang="ru-RU" sz="1100" u="sng" dirty="0">
                <a:solidFill>
                  <a:srgbClr val="EA0000"/>
                </a:solidFill>
                <a:cs typeface="Arial" charset="0"/>
              </a:rPr>
            </a:br>
            <a:r>
              <a:rPr lang="ru-RU" sz="1100" u="sng" dirty="0">
                <a:solidFill>
                  <a:srgbClr val="EA0000"/>
                </a:solidFill>
                <a:cs typeface="Arial" charset="0"/>
              </a:rPr>
              <a:t> КС гидрометеорологического назначения</a:t>
            </a:r>
          </a:p>
        </p:txBody>
      </p:sp>
      <p:cxnSp>
        <p:nvCxnSpPr>
          <p:cNvPr id="193" name="Прямая соединительная линия 96">
            <a:extLst>
              <a:ext uri="{FF2B5EF4-FFF2-40B4-BE49-F238E27FC236}">
                <a16:creationId xmlns:a16="http://schemas.microsoft.com/office/drawing/2014/main" id="{0FCD6009-BA47-8488-5758-980D9B9183F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507653" y="2379015"/>
            <a:ext cx="412132" cy="589665"/>
          </a:xfrm>
          <a:prstGeom prst="line">
            <a:avLst/>
          </a:prstGeom>
          <a:noFill/>
          <a:ln w="6350" algn="ctr">
            <a:solidFill>
              <a:srgbClr val="F69240"/>
            </a:solidFill>
            <a:prstDash val="sysDot"/>
            <a:round/>
            <a:headEnd/>
            <a:tailEnd/>
          </a:ln>
        </p:spPr>
      </p:cxnSp>
      <p:cxnSp>
        <p:nvCxnSpPr>
          <p:cNvPr id="194" name="Прямая соединительная линия 96">
            <a:extLst>
              <a:ext uri="{FF2B5EF4-FFF2-40B4-BE49-F238E27FC236}">
                <a16:creationId xmlns:a16="http://schemas.microsoft.com/office/drawing/2014/main" id="{2B94A448-662D-1B54-4451-2CFB4B00B2D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574177" y="2413025"/>
            <a:ext cx="420567" cy="606425"/>
          </a:xfrm>
          <a:prstGeom prst="line">
            <a:avLst/>
          </a:prstGeom>
          <a:noFill/>
          <a:ln w="6350" algn="ctr">
            <a:solidFill>
              <a:srgbClr val="F69240"/>
            </a:solidFill>
            <a:prstDash val="sysDot"/>
            <a:round/>
            <a:headEnd/>
            <a:tailEnd/>
          </a:ln>
        </p:spPr>
      </p:cxnSp>
      <p:cxnSp>
        <p:nvCxnSpPr>
          <p:cNvPr id="195" name="Прямая соединительная линия 96">
            <a:extLst>
              <a:ext uri="{FF2B5EF4-FFF2-40B4-BE49-F238E27FC236}">
                <a16:creationId xmlns:a16="http://schemas.microsoft.com/office/drawing/2014/main" id="{07F4B9E3-8907-FDBF-25CA-045616417B3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584849" y="2529527"/>
            <a:ext cx="420567" cy="606425"/>
          </a:xfrm>
          <a:prstGeom prst="line">
            <a:avLst/>
          </a:prstGeom>
          <a:noFill/>
          <a:ln w="6350" algn="ctr">
            <a:solidFill>
              <a:srgbClr val="F69240"/>
            </a:solidFill>
            <a:prstDash val="sysDot"/>
            <a:round/>
            <a:headEnd/>
            <a:tailEnd/>
          </a:ln>
        </p:spPr>
      </p:cxnSp>
      <p:cxnSp>
        <p:nvCxnSpPr>
          <p:cNvPr id="196" name="Прямая соединительная линия 98">
            <a:extLst>
              <a:ext uri="{FF2B5EF4-FFF2-40B4-BE49-F238E27FC236}">
                <a16:creationId xmlns:a16="http://schemas.microsoft.com/office/drawing/2014/main" id="{2ED12869-EB2E-B44F-0D53-39CE87CB49A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676527" y="2863200"/>
            <a:ext cx="206633" cy="300925"/>
          </a:xfrm>
          <a:prstGeom prst="line">
            <a:avLst/>
          </a:prstGeom>
          <a:noFill/>
          <a:ln w="6350" algn="ctr">
            <a:solidFill>
              <a:srgbClr val="F69240"/>
            </a:solidFill>
            <a:prstDash val="sysDot"/>
            <a:round/>
            <a:headEnd/>
            <a:tailEnd/>
          </a:ln>
        </p:spPr>
      </p:cxnSp>
      <p:cxnSp>
        <p:nvCxnSpPr>
          <p:cNvPr id="197" name="Прямая соединительная линия 104">
            <a:extLst>
              <a:ext uri="{FF2B5EF4-FFF2-40B4-BE49-F238E27FC236}">
                <a16:creationId xmlns:a16="http://schemas.microsoft.com/office/drawing/2014/main" id="{46CCA316-BCC7-DEF8-0735-D85D577A603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513734" y="4262465"/>
            <a:ext cx="88295" cy="150745"/>
          </a:xfrm>
          <a:prstGeom prst="line">
            <a:avLst/>
          </a:prstGeom>
          <a:noFill/>
          <a:ln w="6350" algn="ctr">
            <a:solidFill>
              <a:srgbClr val="F69240"/>
            </a:solidFill>
            <a:prstDash val="sysDot"/>
            <a:round/>
            <a:headEnd/>
            <a:tailEnd/>
          </a:ln>
        </p:spPr>
      </p:cxnSp>
      <p:cxnSp>
        <p:nvCxnSpPr>
          <p:cNvPr id="198" name="Прямая соединительная линия 104">
            <a:extLst>
              <a:ext uri="{FF2B5EF4-FFF2-40B4-BE49-F238E27FC236}">
                <a16:creationId xmlns:a16="http://schemas.microsoft.com/office/drawing/2014/main" id="{A246F61A-4BAA-93A6-159F-55B3A05B7C2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473966" y="4208656"/>
            <a:ext cx="88295" cy="150745"/>
          </a:xfrm>
          <a:prstGeom prst="line">
            <a:avLst/>
          </a:prstGeom>
          <a:noFill/>
          <a:ln w="6350" algn="ctr">
            <a:solidFill>
              <a:srgbClr val="F69240"/>
            </a:solidFill>
            <a:prstDash val="sysDot"/>
            <a:round/>
            <a:headEnd/>
            <a:tailEnd/>
          </a:ln>
        </p:spPr>
      </p:cxnSp>
      <p:sp>
        <p:nvSpPr>
          <p:cNvPr id="199" name="Овал 105">
            <a:extLst>
              <a:ext uri="{FF2B5EF4-FFF2-40B4-BE49-F238E27FC236}">
                <a16:creationId xmlns:a16="http://schemas.microsoft.com/office/drawing/2014/main" id="{D93D3059-0965-E958-AFF5-9843DDF6DF75}"/>
              </a:ext>
            </a:extLst>
          </p:cNvPr>
          <p:cNvSpPr/>
          <p:nvPr/>
        </p:nvSpPr>
        <p:spPr bwMode="auto">
          <a:xfrm>
            <a:off x="5057994" y="2773219"/>
            <a:ext cx="1686415" cy="1622509"/>
          </a:xfrm>
          <a:prstGeom prst="ellipse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0" name="Полилиния 68">
            <a:extLst>
              <a:ext uri="{FF2B5EF4-FFF2-40B4-BE49-F238E27FC236}">
                <a16:creationId xmlns:a16="http://schemas.microsoft.com/office/drawing/2014/main" id="{E8150954-C284-8283-1664-ED4D75EA6B5D}"/>
              </a:ext>
            </a:extLst>
          </p:cNvPr>
          <p:cNvSpPr/>
          <p:nvPr/>
        </p:nvSpPr>
        <p:spPr>
          <a:xfrm rot="151421">
            <a:off x="5949831" y="3342474"/>
            <a:ext cx="709426" cy="947791"/>
          </a:xfrm>
          <a:custGeom>
            <a:avLst/>
            <a:gdLst>
              <a:gd name="connsiteX0" fmla="*/ 854765 w 854765"/>
              <a:gd name="connsiteY0" fmla="*/ 0 h 1083365"/>
              <a:gd name="connsiteX1" fmla="*/ 496956 w 854765"/>
              <a:gd name="connsiteY1" fmla="*/ 546652 h 1083365"/>
              <a:gd name="connsiteX2" fmla="*/ 248478 w 854765"/>
              <a:gd name="connsiteY2" fmla="*/ 854765 h 1083365"/>
              <a:gd name="connsiteX3" fmla="*/ 0 w 854765"/>
              <a:gd name="connsiteY3" fmla="*/ 1083365 h 1083365"/>
              <a:gd name="connsiteX4" fmla="*/ 0 w 854765"/>
              <a:gd name="connsiteY4" fmla="*/ 1083365 h 1083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765" h="1083365">
                <a:moveTo>
                  <a:pt x="854765" y="0"/>
                </a:moveTo>
                <a:cubicBezTo>
                  <a:pt x="726384" y="202095"/>
                  <a:pt x="598004" y="404191"/>
                  <a:pt x="496956" y="546652"/>
                </a:cubicBezTo>
                <a:cubicBezTo>
                  <a:pt x="395908" y="689113"/>
                  <a:pt x="331304" y="765313"/>
                  <a:pt x="248478" y="854765"/>
                </a:cubicBezTo>
                <a:cubicBezTo>
                  <a:pt x="165652" y="944217"/>
                  <a:pt x="0" y="1083365"/>
                  <a:pt x="0" y="1083365"/>
                </a:cubicBezTo>
                <a:lnTo>
                  <a:pt x="0" y="1083365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1" name="Text Box 60">
            <a:extLst>
              <a:ext uri="{FF2B5EF4-FFF2-40B4-BE49-F238E27FC236}">
                <a16:creationId xmlns:a16="http://schemas.microsoft.com/office/drawing/2014/main" id="{A5658ED0-6AC1-0C3E-DDD8-B7BDEC11D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0549" y="4618131"/>
            <a:ext cx="2072054" cy="60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1100" u="sng" dirty="0">
                <a:solidFill>
                  <a:srgbClr val="EA0000"/>
                </a:solidFill>
                <a:cs typeface="Arial" charset="0"/>
              </a:rPr>
              <a:t>КС </a:t>
            </a:r>
            <a:r>
              <a:rPr lang="ru-RU" sz="1100" u="sng" dirty="0" err="1">
                <a:solidFill>
                  <a:srgbClr val="EA0000"/>
                </a:solidFill>
                <a:cs typeface="Arial" charset="0"/>
              </a:rPr>
              <a:t>природоресурсного</a:t>
            </a:r>
            <a:r>
              <a:rPr lang="ru-RU" sz="1100" u="sng" dirty="0">
                <a:solidFill>
                  <a:srgbClr val="EA0000"/>
                </a:solidFill>
                <a:cs typeface="Arial" charset="0"/>
              </a:rPr>
              <a:t> назначения и видового наблюдения</a:t>
            </a:r>
          </a:p>
        </p:txBody>
      </p:sp>
    </p:spTree>
    <p:extLst>
      <p:ext uri="{BB962C8B-B14F-4D97-AF65-F5344CB8AC3E}">
        <p14:creationId xmlns:p14="http://schemas.microsoft.com/office/powerpoint/2010/main" val="1937809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A4EAB6D-4F13-349B-8ED6-94C3FE93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834" y="6297191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400" smtClean="0">
                <a:solidFill>
                  <a:schemeClr val="bg1">
                    <a:lumMod val="50000"/>
                  </a:schemeClr>
                </a:solidFill>
              </a:rPr>
              <a:t>8</a:t>
            </a:fld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740A0-143E-6DD1-9F4F-C3839575310A}"/>
              </a:ext>
            </a:extLst>
          </p:cNvPr>
          <p:cNvSpPr txBox="1"/>
          <p:nvPr/>
        </p:nvSpPr>
        <p:spPr>
          <a:xfrm>
            <a:off x="881739" y="123890"/>
            <a:ext cx="10246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СОСТАВ ЕТРИС ДЗЗ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FE22D2-F0D2-C387-944C-3CFF720F68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78" y="849938"/>
            <a:ext cx="10309442" cy="54147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6632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A4EAB6D-4F13-349B-8ED6-94C3FE93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834" y="6297191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400" smtClean="0">
                <a:solidFill>
                  <a:schemeClr val="bg1">
                    <a:lumMod val="50000"/>
                  </a:schemeClr>
                </a:solidFill>
              </a:rPr>
              <a:t>9</a:t>
            </a:fld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740A0-143E-6DD1-9F4F-C3839575310A}"/>
              </a:ext>
            </a:extLst>
          </p:cNvPr>
          <p:cNvSpPr txBox="1"/>
          <p:nvPr/>
        </p:nvSpPr>
        <p:spPr>
          <a:xfrm>
            <a:off x="881739" y="123890"/>
            <a:ext cx="10246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СОСТАВ НАКУ КА НСЭН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284B34-43F7-509B-DAF6-285AB9869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258" y="731452"/>
            <a:ext cx="8457484" cy="59726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9166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11393</TotalTime>
  <Words>526</Words>
  <Application>Microsoft Office PowerPoint</Application>
  <PresentationFormat>Широкоэкранный</PresentationFormat>
  <Paragraphs>126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Trebuchet MS</vt:lpstr>
      <vt:lpstr>Тема Office</vt:lpstr>
      <vt:lpstr>2_Специальное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OAO OPKK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Азарнова Мария Александровна</dc:creator>
  <cp:lastModifiedBy>1</cp:lastModifiedBy>
  <cp:revision>400</cp:revision>
  <cp:lastPrinted>2023-10-11T05:58:49Z</cp:lastPrinted>
  <dcterms:created xsi:type="dcterms:W3CDTF">2020-01-13T09:54:07Z</dcterms:created>
  <dcterms:modified xsi:type="dcterms:W3CDTF">2023-10-16T09:40:29Z</dcterms:modified>
</cp:coreProperties>
</file>