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301" r:id="rId4"/>
    <p:sldId id="305" r:id="rId5"/>
    <p:sldId id="306" r:id="rId6"/>
    <p:sldId id="315" r:id="rId7"/>
    <p:sldId id="312" r:id="rId8"/>
    <p:sldId id="307" r:id="rId9"/>
    <p:sldId id="310" r:id="rId10"/>
    <p:sldId id="311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DCC-D1AC-442D-9D60-FF99A6378450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A5EA-3844-4110-9D1D-C064B89F3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ABFE-C8DB-4CCF-A2BC-A974D35494C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789" y="2322976"/>
            <a:ext cx="7064750" cy="3360372"/>
          </a:xfrm>
        </p:spPr>
        <p:txBody>
          <a:bodyPr anchor="t">
            <a:normAutofit fontScale="90000"/>
          </a:bodyPr>
          <a:lstStyle/>
          <a:p>
            <a:pPr indent="450215">
              <a:lnSpc>
                <a:spcPct val="107000"/>
              </a:lnSpc>
            </a:pPr>
            <a:r>
              <a:rPr lang="ru-RU" sz="27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Нормативно-техническое и методическое обеспечение оперативного обновления цифровых и электронных карт Национальной системы пространственных данных</a:t>
            </a:r>
            <a:r>
              <a:rPr lang="ru-RU" sz="27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Бровко Е.А.- руководитель направления ЦНТР</a:t>
            </a:r>
            <a:br>
              <a:rPr lang="ru-RU" sz="2200" b="1" dirty="0" smtClean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АО «Роскартография», к.т.н.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96" y="175552"/>
            <a:ext cx="3399843" cy="669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4" y="365126"/>
            <a:ext cx="4336868" cy="6015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23" y="1045029"/>
            <a:ext cx="11127377" cy="51319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Федерации № 400 от 2 июля 2021 года «О Стратегии национальной безопасности Российской Федерации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http://publication.pravo.gov.ru/Document/View/0001202107030001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ГОСТ Р 70175–2022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«Картография. Процессы создания и обновления цифровых топографических карт масштабов 1:25 000, 1:50 000, 1:100 000. Общие требования»  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Бровко Е. А., Софинов Р. Э.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пространственных данных методом государственного топографического мониторинга в целях реализации государственной программы Российской Федерации «Национальная система пространственных данных»: проблемы и решения//Геодезия и картография. – 2022. –№ 3.– С.14–22. 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ГОСТ Р 58571-2019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пространственных данных. Требования к информационному обеспечению. https://allgosts.ru/35/240/gost_r_58571-2019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Карутин С.Н., Малышев В.В., Лысенко В.В.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Болкунов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А.И.,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Рейтор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К.И.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научно-методологических основ комплексной оценки эффективности навигационных систем//Полет. Общероссийский научно-технический журнал. – 2021. –№ 8.– С.8–24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33" y="133649"/>
            <a:ext cx="384690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1" y="1097280"/>
            <a:ext cx="10593644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5" y="140677"/>
            <a:ext cx="4354286" cy="582531"/>
          </a:xfrm>
        </p:spPr>
        <p:txBody>
          <a:bodyPr>
            <a:noAutofit/>
          </a:bodyPr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проблемы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590204"/>
            <a:ext cx="11087794" cy="6184670"/>
          </a:xfrm>
        </p:spPr>
        <p:txBody>
          <a:bodyPr>
            <a:no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в данной предметной области обусловлена: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недостаточностью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современной нормативной базы, регламентирующей технологические процессы оперативного обновления цифровых и электронных карт, в том числе единой электронной картографической основы (ЕЭКО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-недостаточно эффективное применение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 российских  геоинформационных  технологий, средств и методов обработки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пространственных данных (ПД), в том числе материалов </a:t>
            </a:r>
            <a:r>
              <a:rPr lang="ru-RU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аэро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и космической съемки;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-отсутствием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отечественной цифровой </a:t>
            </a:r>
            <a:r>
              <a:rPr lang="ru-RU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геоплатформы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, объединяющей сведения и данные, содержащиеся в различных государственных информационных ресурсах – источниках разнородных, не структурированных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ПД;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необходимостью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процесса </a:t>
            </a:r>
            <a:r>
              <a:rPr lang="ru-RU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геоинформационного пространства страны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-устарелостью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(физической и моральной) государственных топографических и навигационных карт – основы федерального фонда пространственных данных (ФФПД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-необходимостью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оперативного картографического, топографо-геодезического и навигационного обеспечения современными, точными и качественными пространственными данными отраслей экономики, регионального управления, национальной, в том числе экологической безопасности 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страны; 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необходимостью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модернизации системы обновления государственных топографических карт и мониторинга за изменениями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местности.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96" y="175552"/>
            <a:ext cx="3399843" cy="6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73" y="140677"/>
            <a:ext cx="4720047" cy="556009"/>
          </a:xfrm>
        </p:spPr>
        <p:txBody>
          <a:bodyPr>
            <a:noAutofit/>
          </a:bodyPr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исследования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6224954"/>
          </a:xfrm>
        </p:spPr>
        <p:txBody>
          <a:bodyPr>
            <a:noAutofit/>
          </a:bodyPr>
          <a:lstStyle/>
          <a:p>
            <a:pPr marL="0"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и защиты национальных интересов Российской Федерации за счет «консолидации усилий и ресурсов…», ориентированных в том числе на научно-технологическое развитие страны в сфере актуализации пространственных данных,  в соответствии с п. 26 раздела 3 Стратегии национальной безопасности Российской </a:t>
            </a: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разработка новых и </a:t>
            </a:r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нормативно-технических и научно-методических документов в области геодезии, </a:t>
            </a:r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картографии, пространственных данных </a:t>
            </a: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кадастра недвижимости </a:t>
            </a:r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национальной системы пространственных данных (НСПД) на основе современных цифровых и электронных карт. </a:t>
            </a:r>
            <a:endParaRPr lang="ru-RU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«Роскартография» продолжает </a:t>
            </a: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 </a:t>
            </a:r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по совершенствованию системы национальной стандартизации в данной предметной </a:t>
            </a: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96" y="175552"/>
            <a:ext cx="3399843" cy="6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87086"/>
            <a:ext cx="7524207" cy="609600"/>
          </a:xfrm>
        </p:spPr>
        <p:txBody>
          <a:bodyPr>
            <a:noAutofit/>
          </a:bodyPr>
          <a:lstStyle/>
          <a:p>
            <a:pPr indent="457200"/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наименование национальных стандартов, разработанных </a:t>
            </a: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20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Роскартография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Программе национальной стандартизации (</a:t>
            </a: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ПНС – 2021)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19139"/>
              </p:ext>
            </p:extLst>
          </p:nvPr>
        </p:nvGraphicFramePr>
        <p:xfrm>
          <a:off x="174171" y="808781"/>
          <a:ext cx="11843658" cy="610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396">
                  <a:extLst>
                    <a:ext uri="{9D8B030D-6E8A-4147-A177-3AD203B41FA5}">
                      <a16:colId xmlns:a16="http://schemas.microsoft.com/office/drawing/2014/main" val="337743697"/>
                    </a:ext>
                  </a:extLst>
                </a:gridCol>
                <a:gridCol w="5283930">
                  <a:extLst>
                    <a:ext uri="{9D8B030D-6E8A-4147-A177-3AD203B41FA5}">
                      <a16:colId xmlns:a16="http://schemas.microsoft.com/office/drawing/2014/main" val="2033715612"/>
                    </a:ext>
                  </a:extLst>
                </a:gridCol>
                <a:gridCol w="2013160">
                  <a:extLst>
                    <a:ext uri="{9D8B030D-6E8A-4147-A177-3AD203B41FA5}">
                      <a16:colId xmlns:a16="http://schemas.microsoft.com/office/drawing/2014/main" val="1788904752"/>
                    </a:ext>
                  </a:extLst>
                </a:gridCol>
                <a:gridCol w="3939172">
                  <a:extLst>
                    <a:ext uri="{9D8B030D-6E8A-4147-A177-3AD203B41FA5}">
                      <a16:colId xmlns:a16="http://schemas.microsoft.com/office/drawing/2014/main" val="1800948542"/>
                    </a:ext>
                  </a:extLst>
                </a:gridCol>
              </a:tblGrid>
              <a:tr h="545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 п</a:t>
                      </a:r>
                      <a:r>
                        <a:rPr lang="en-US" sz="1600">
                          <a:effectLst/>
                        </a:rPr>
                        <a:t>/</a:t>
                      </a:r>
                      <a:r>
                        <a:rPr lang="ru-RU" sz="1600">
                          <a:effectLst/>
                        </a:rPr>
                        <a:t>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</a:rPr>
                        <a:t>ГОСТ </a:t>
                      </a:r>
                      <a:r>
                        <a:rPr lang="ru-RU" sz="1600" dirty="0">
                          <a:effectLst/>
                        </a:rPr>
                        <a:t>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Шифр темы ПНС–2021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</a:t>
                      </a:r>
                      <a:r>
                        <a:rPr lang="ru-RU" sz="1600" dirty="0" err="1">
                          <a:effectLst/>
                        </a:rPr>
                        <a:t>Росстандарта</a:t>
                      </a:r>
                      <a:r>
                        <a:rPr lang="ru-RU" sz="1600" dirty="0">
                          <a:effectLst/>
                        </a:rPr>
                        <a:t>, №, дата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2378936566"/>
                  </a:ext>
                </a:extLst>
              </a:tr>
              <a:tr h="7204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70077–2022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 космической съемки для создания и обновления государственных топографических карт. Оценка качества. Основные требования.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3.7.404-1.017.21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 № 246-ст от 28 апреля 2022 г. с датой введения в действие 1 июля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114404258"/>
                  </a:ext>
                </a:extLst>
              </a:tr>
              <a:tr h="904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70171–2022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«Картография цифровая. Требования к отображению государственной границы Российской Федерации и границ между субъектами Российской Федерации на цифровых топографических картах и планах»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3.12.404-1.020.21      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510-ст от 22 июня 2022 г., с датой введения в действие 1 декабря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3140408924"/>
                  </a:ext>
                </a:extLst>
              </a:tr>
              <a:tr h="635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70170–2022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Картография. Картографические издания. Выходные сведения. Основные требования»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3.12.404-1.021.21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509-ст от 22 июня 2022 г., с датой введения в действие 1 декабря 2022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3153487676"/>
                  </a:ext>
                </a:extLst>
              </a:tr>
              <a:tr h="635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70173–2022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«Геодезия и картография. Трехмерные цифровые планы населенных пунктов, масштаба 1:500. Общие требования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3.12.404-1.022.21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512-ст от 22 июня 2022 г., с датой введения в действие 1 декабря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1143242628"/>
                  </a:ext>
                </a:extLst>
              </a:tr>
              <a:tr h="852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70174–2022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«Картография цифровая. Процессы создания элемента содержания «рельеф» цифровых топографических карт масштаба 1:25 000. Общие требования»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3.12.404-1.023.21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513-ст от 22 июня 2022 г., с датой введения в действие 1 декабря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7637042"/>
                  </a:ext>
                </a:extLst>
              </a:tr>
              <a:tr h="675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70172– 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«Геодезия и картография. Требования к техническому контролю геодезической и картографической продукции и процессов ее создания. Основные положения»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3.12.404 -1.025.21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511-ст от 22 июня 2022 г., с датой введения в действие 1 декабря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2683686452"/>
                  </a:ext>
                </a:extLst>
              </a:tr>
              <a:tr h="961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 70175–2022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«Картография. Процессы создания и обновления цифровых топографических карт масштабов 1:25 000, 1:50 000, 1:100 000. Общие требования»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3.12.404-1.026.21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об утверждении национального стандарта № 514-ст от 22 июня 2022 г., с датой введения в действие 1 декабря 2022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103" marR="23103" marT="0" marB="0"/>
                </a:tc>
                <a:extLst>
                  <a:ext uri="{0D108BD9-81ED-4DB2-BD59-A6C34878D82A}">
                    <a16:rowId xmlns:a16="http://schemas.microsoft.com/office/drawing/2014/main" val="125635841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43" y="0"/>
            <a:ext cx="3326386" cy="6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6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" y="0"/>
            <a:ext cx="8368938" cy="69668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системы пространственных данных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(разработка АО «Роскартография» в ПНС –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2022)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70746"/>
              </p:ext>
            </p:extLst>
          </p:nvPr>
        </p:nvGraphicFramePr>
        <p:xfrm>
          <a:off x="209005" y="548642"/>
          <a:ext cx="11843657" cy="6382655"/>
        </p:xfrm>
        <a:graphic>
          <a:graphicData uri="http://schemas.openxmlformats.org/drawingml/2006/table">
            <a:tbl>
              <a:tblPr firstRow="1" firstCol="1" bandRow="1"/>
              <a:tblGrid>
                <a:gridCol w="371968">
                  <a:extLst>
                    <a:ext uri="{9D8B030D-6E8A-4147-A177-3AD203B41FA5}">
                      <a16:colId xmlns:a16="http://schemas.microsoft.com/office/drawing/2014/main" val="587394980"/>
                    </a:ext>
                  </a:extLst>
                </a:gridCol>
                <a:gridCol w="3668810">
                  <a:extLst>
                    <a:ext uri="{9D8B030D-6E8A-4147-A177-3AD203B41FA5}">
                      <a16:colId xmlns:a16="http://schemas.microsoft.com/office/drawing/2014/main" val="2028575138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75514669"/>
                    </a:ext>
                  </a:extLst>
                </a:gridCol>
                <a:gridCol w="7210696">
                  <a:extLst>
                    <a:ext uri="{9D8B030D-6E8A-4147-A177-3AD203B41FA5}">
                      <a16:colId xmlns:a16="http://schemas.microsoft.com/office/drawing/2014/main" val="4073319160"/>
                    </a:ext>
                  </a:extLst>
                </a:gridCol>
              </a:tblGrid>
              <a:tr h="372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Название ТК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Обоснование для разработки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626111"/>
                  </a:ext>
                </a:extLst>
              </a:tr>
              <a:tr h="9363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____Геодезия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Процессы и методы спутниковых определений при выполнении геодезических работ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ГСК-2011. Основные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 ГОСТ Р устанавливает основные требования к процессам и средствам технологического обеспечения геодезических и топографических работ по определению координат объектов с использованием данных глобальных спутниковых навигационных систем, а также основные требования к методам спутниковых определений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ГСК 2011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22151"/>
                  </a:ext>
                </a:extLst>
              </a:tr>
              <a:tr h="558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____Геодезия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Методы преобразования координат и высот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спутниковых определениях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Национальный стандарт распространяется на методы преобразования координат и высот при выполнении геодезических и топографических работ по определению координат объектов с использованием данных глобальных спутниковых навигационных систем.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800809"/>
                  </a:ext>
                </a:extLst>
              </a:tr>
              <a:tr h="1126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Геодезия и картография.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Общие требования к построению, изложению, оформлению и содержанию технического задания на выполнение геодезических и картографических работ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Документ разрабатывается в целях нормативного регулирования общих требований к ТЗ на выполнение геодезических, топографических и картографических работ (ГКР), которое является неотъемлемой частью контракта (договора), заключаемого между заказчиком ГКР и исполнителем ГКР.  Техническое задание разрабатывают на основе общих технических требований, национальных стандартов в области геодезии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картографии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исходя из условий максимальной эффективности положений ТЗ при выполнении ГКР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7680"/>
                  </a:ext>
                </a:extLst>
              </a:tr>
              <a:tr h="75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______Геодезия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картография.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Процессы создания цифровых топографических планов масштаба          1:2 000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ГОСТ Р устанавливает общие требования к процессам создания цифровых топографических планов масштаба 1:2 000 (ЦТП), создания на их основе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ЦТПоткрытого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пользования (масштаба 1:2 000 (ЦТП ОП), а также требования к содержанию основных этапов технологических процессов, выполняемых при создании ЦТП и ЦТП ОП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08500"/>
                  </a:ext>
                </a:extLst>
              </a:tr>
              <a:tr h="9763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______Геодезия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картография.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входной контроль исходных картографических материалов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Основные требования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ГОСТ Р распространяется на картографические произведения и другие документы с информацией о местности, которые используются для создания, составления или обновления цифровой картографической продукции (исходные картографические материалы).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Стандарт устанавливает основные требования к организации, порядку проведения и оформлению результатов входного контроля исходных картографических материалов.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29353"/>
                  </a:ext>
                </a:extLst>
              </a:tr>
              <a:tr h="1489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______Картография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географических объектов и адреса объектов адресации.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Требования к сбору и употреблению в процессах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создания картографической продукции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ТК 404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ГОСТ Р устанавливает требования к сбору, анализу, употреблению и проверке наименований географических объектов Российской Федерации, географических объектов континентального шельфа и исключительной экономической зоны Российской Федерации, географических объектов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открытых или выделенных российскими исследователями в пределах открытого моря и Антарктики, на русском языке,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 также к сбору, употреблению и проверке адресов объектов адресации Российской Федерации в процессах создания и обновления картографической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продукции.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25" marR="23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1971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43" y="0"/>
            <a:ext cx="332260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0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5" y="-78376"/>
            <a:ext cx="6992981" cy="8297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системы пространственных данных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(предложения АО «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Роскартография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ПНС -2023)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66573"/>
              </p:ext>
            </p:extLst>
          </p:nvPr>
        </p:nvGraphicFramePr>
        <p:xfrm>
          <a:off x="400595" y="921411"/>
          <a:ext cx="11321142" cy="5931049"/>
        </p:xfrm>
        <a:graphic>
          <a:graphicData uri="http://schemas.openxmlformats.org/drawingml/2006/table">
            <a:tbl>
              <a:tblPr firstRow="1" firstCol="1" bandRow="1"/>
              <a:tblGrid>
                <a:gridCol w="380318">
                  <a:extLst>
                    <a:ext uri="{9D8B030D-6E8A-4147-A177-3AD203B41FA5}">
                      <a16:colId xmlns:a16="http://schemas.microsoft.com/office/drawing/2014/main" val="3147590067"/>
                    </a:ext>
                  </a:extLst>
                </a:gridCol>
                <a:gridCol w="3712710">
                  <a:extLst>
                    <a:ext uri="{9D8B030D-6E8A-4147-A177-3AD203B41FA5}">
                      <a16:colId xmlns:a16="http://schemas.microsoft.com/office/drawing/2014/main" val="4221430979"/>
                    </a:ext>
                  </a:extLst>
                </a:gridCol>
                <a:gridCol w="7228114">
                  <a:extLst>
                    <a:ext uri="{9D8B030D-6E8A-4147-A177-3AD203B41FA5}">
                      <a16:colId xmlns:a16="http://schemas.microsoft.com/office/drawing/2014/main" val="1189038609"/>
                    </a:ext>
                  </a:extLst>
                </a:gridCol>
              </a:tblGrid>
              <a:tr h="224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ГОСТ 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Обоснование для разработки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85482"/>
                  </a:ext>
                </a:extLst>
              </a:tr>
              <a:tr h="1129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Р___Национальная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система пространственных данных. Термины и определения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Документ разрабатывается в обеспечение государственной программы Российской Федерации «Национальная система пространственных данных», утвержденной постановлением Правительства Российской Федерации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1 декабря 2021 г. № 2148 «Об утверждении государственной программы Российской Федерации «Национальная система пространственных данных»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07213"/>
                  </a:ext>
                </a:extLst>
              </a:tr>
              <a:tr h="1123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Геодезия и картография. Топографический мониторинг при обновлении цифровых топографических карт. Общие положения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новых нормативных технических документов, регламентирующих процессы оперативного слежения (топографического мониторинга) за изменениями объектов местности по данным ДЗЗ, ГЛОНАСС и отраслевым пространственным данным.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694793"/>
                  </a:ext>
                </a:extLst>
              </a:tr>
              <a:tr h="9037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Р__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Геодезия и картография. Лазерное сканирование. Основные требования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нового нормативно- технического документа на современные методы выполнения работ в топографо-геодезическом производстве, в частности, с применением воздушного и наземного лазерного сканирования и закрепление основных технических требований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96162"/>
                  </a:ext>
                </a:extLst>
              </a:tr>
              <a:tr h="11431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Р__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Геодезия и картография. Топографическое и картографическое обеспечение демаркации государственной границы Российской Федерации. Технические требования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нового нормативно- технического документа, обеспечивающего актуализацию и согласование правил геодезического и картографического обеспечения демаркации государственной границы, что является важнейшим элементом межгосударственного договорного процесса при демаркации границы Российской Федерации с зарубежными государствами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567377"/>
                  </a:ext>
                </a:extLst>
              </a:tr>
              <a:tr h="1363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ГОСТ Р _______ Геодезия и картография. Топографическое и картографическое обеспечение делимитации государственной границы Российской Федерации. Технические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нормативно- технического документа, обеспечивающего, согласование правил и результатов картографического обеспечения делимитации государственной границы. НТД является важнейшим документом межгосударственного договорного процесса при делимитации границы Российской Федерации с зарубежными государствами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4" marR="34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8565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02" y="30019"/>
            <a:ext cx="3322608" cy="627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02" y="0"/>
            <a:ext cx="332260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78377"/>
            <a:ext cx="7985760" cy="73151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АО «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Роскартография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ТК 404 по актуальным направлениям геодезии и картографии в Программы национальной стандартизации на 2024 - 2026 годы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1" y="809896"/>
            <a:ext cx="11867750" cy="6048104"/>
          </a:xfrm>
        </p:spPr>
        <p:txBody>
          <a:bodyPr>
            <a:noAutofit/>
          </a:bodyPr>
          <a:lstStyle/>
          <a:p>
            <a:pPr marL="0" lvl="0" indent="396000" algn="just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геодезии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процессам, методы и технологии обследования и восстановления пунктов государственных геодезических, нивелирных, гравиметрических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технологии выполнения геодезических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работ, термины и определения; 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процессам создания и эксплуатации сетей дифференциальных геодезических станций в составе геодезических сетей специального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обработке материалов нивелирования и к вычислению нивелировок I, II, III и IV классов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данных ДЗЗ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создании и обновлении цифровых топографических карт: 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эталонам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аэро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-и космических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изображений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автоматизированного дешифрирования материалов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ДЗЗ;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актуальности государственных топографических карт на основе автоматизированного анализа разновременных материалов космической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съёмки;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методы дешифрирования материалов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ДЗЗ, используемые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 создании и обновлении цифровой картографической продукции. </a:t>
            </a:r>
          </a:p>
          <a:p>
            <a:pPr marL="0" lvl="0" indent="396000" algn="just">
              <a:spcBef>
                <a:spcPts val="0"/>
              </a:spcBef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ГОСТ Р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данных спутниковой навигации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геодезии и картографии: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методам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спутниковых определений в режиме реального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 процессам и методам топографической съёмки с применением спутниковых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картографии цифровой картографии: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приёмочному контролю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методам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 ЦТК и ЦТП;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ребования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 процессам создания 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обновления цифровых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ортофотокарт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районирование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Российской Федерации по периодичности обновления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ЦТК и ЦТП, электронное мелкомасштабное картографирование;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ЦТК ОП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 элементами специального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содержания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местности. Термины 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Электронное атласное картографирование,  методы и технологии;</a:t>
            </a:r>
          </a:p>
          <a:p>
            <a:pPr marL="0" lvl="0" indent="3960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интерактивное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мультимасштабное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картографирование, процессы и методы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02" y="0"/>
            <a:ext cx="332260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1"/>
            <a:ext cx="7855131" cy="67055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направления развития национальной стандартизации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" y="731520"/>
            <a:ext cx="11153503" cy="612648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сфере нормативно-технического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методического обеспечения технологических решений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методов и технологий оперативного обновления цифровых и электронных карт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базовой составляющей НСПД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является разработка национальных стандартов, регламентирующих требования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наборам пространственных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геопорталам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 сервисам, к метаданным наборов пространственных данных;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общероссийским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классификаторам,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относящихся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пространственным данным и метаданным – для обеспечения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интероперабельности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гармонизации данных, сервисов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обмену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данными и их распространению;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автоматизации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 создания цифровых и электронных карт: в части фотограмметрического производства; обработки материалов космической съемки и данных аэрофотосъемки, в том числе с беспилотного воздушного судна; дешифрирования и векторизации пространственных объектов, составления элементов рельефа; редактирования объектов карты; контроля качества карт; развития методов автоматизированной генерализации;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комплексному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использованию данных спутниковых навигационных систем на этапах обновления карт и актуализации пространственных данных;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-унификации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нормативных-технических и методических документов, регламентирующих технологические процессы оперативного обновления цифровой картографической продукции и актуализации пространственных данных.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76" y="60961"/>
            <a:ext cx="332260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6" y="0"/>
            <a:ext cx="5913120" cy="11408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Нормативно-техническое и методическое обеспечение процессов актуализации пространственных данных 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НСПД методом топографического мониторинга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97" y="1140822"/>
            <a:ext cx="10913806" cy="5564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36" y="6393"/>
            <a:ext cx="3846909" cy="6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5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1816</Words>
  <Application>Microsoft Office PowerPoint</Application>
  <PresentationFormat>Широкоэкранный</PresentationFormat>
  <Paragraphs>158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Roboto</vt:lpstr>
      <vt:lpstr>Times New Roman</vt:lpstr>
      <vt:lpstr>Тема Office</vt:lpstr>
      <vt:lpstr>Нормативно-техническое и методическое обеспечение оперативного обновления цифровых и электронных карт Национальной системы пространственных данных  Бровко Е.А.- руководитель направления ЦНТР АО «Роскартография», к.т.н.   </vt:lpstr>
      <vt:lpstr>Постановка проблемы</vt:lpstr>
      <vt:lpstr>Актуальность исследования</vt:lpstr>
      <vt:lpstr> Состав и наименование национальных стандартов, разработанных  АО «Роскартография по Программе национальной стандартизации (ПНС – 2021) </vt:lpstr>
      <vt:lpstr>   Стандарты Национальной системы пространственных данных (разработка АО «Роскартография» в ПНС –2022)   </vt:lpstr>
      <vt:lpstr> Стандарты Национальной системы пространственных данных (предложения АО «Роскартография» в ПНС -2023)</vt:lpstr>
      <vt:lpstr>Предложения АО «Роскартография» в ТК 404 по актуальным направлениям геодезии и картографии в Программы национальной стандартизации на 2024 - 2026 годы</vt:lpstr>
      <vt:lpstr>Перспективные направления развития национальной стандартизации</vt:lpstr>
      <vt:lpstr>Нормативно-техническое и методическое обеспечение процессов актуализации пространственных данных в НСПД методом топографического мониторинга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ЗАГОЛОВКА ПРИМЕР ЗАГОЛОВКА</dc:title>
  <dc:creator>Ivan</dc:creator>
  <cp:lastModifiedBy>А Б</cp:lastModifiedBy>
  <cp:revision>95</cp:revision>
  <dcterms:created xsi:type="dcterms:W3CDTF">2022-02-28T06:25:48Z</dcterms:created>
  <dcterms:modified xsi:type="dcterms:W3CDTF">2022-09-10T18:27:31Z</dcterms:modified>
</cp:coreProperties>
</file>