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3" r:id="rId1"/>
    <p:sldMasterId id="2147484029" r:id="rId2"/>
  </p:sldMasterIdLst>
  <p:notesMasterIdLst>
    <p:notesMasterId r:id="rId26"/>
  </p:notesMasterIdLst>
  <p:sldIdLst>
    <p:sldId id="2141411397" r:id="rId3"/>
    <p:sldId id="2145707904" r:id="rId4"/>
    <p:sldId id="2145707896" r:id="rId5"/>
    <p:sldId id="2141411424" r:id="rId6"/>
    <p:sldId id="2145707901" r:id="rId7"/>
    <p:sldId id="2145707899" r:id="rId8"/>
    <p:sldId id="2145707903" r:id="rId9"/>
    <p:sldId id="2145707905" r:id="rId10"/>
    <p:sldId id="2145707906" r:id="rId11"/>
    <p:sldId id="2145707907" r:id="rId12"/>
    <p:sldId id="2145707908" r:id="rId13"/>
    <p:sldId id="2145707909" r:id="rId14"/>
    <p:sldId id="2145707910" r:id="rId15"/>
    <p:sldId id="2145707911" r:id="rId16"/>
    <p:sldId id="2145707912" r:id="rId17"/>
    <p:sldId id="2145707913" r:id="rId18"/>
    <p:sldId id="2145707920" r:id="rId19"/>
    <p:sldId id="2145707919" r:id="rId20"/>
    <p:sldId id="2145707915" r:id="rId21"/>
    <p:sldId id="2145707916" r:id="rId22"/>
    <p:sldId id="2145707917" r:id="rId23"/>
    <p:sldId id="2145707914" r:id="rId24"/>
    <p:sldId id="2141411398" r:id="rId25"/>
  </p:sldIdLst>
  <p:sldSz cx="12192000" cy="6858000"/>
  <p:notesSz cx="6807200" cy="99393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8B14AFE-7916-A94C-A7E0-63F59580B880}">
          <p14:sldIdLst>
            <p14:sldId id="2141411397"/>
            <p14:sldId id="2145707904"/>
            <p14:sldId id="2145707896"/>
            <p14:sldId id="2141411424"/>
            <p14:sldId id="2145707901"/>
            <p14:sldId id="2145707899"/>
            <p14:sldId id="2145707903"/>
            <p14:sldId id="2145707905"/>
            <p14:sldId id="2145707906"/>
            <p14:sldId id="2145707907"/>
            <p14:sldId id="2145707908"/>
            <p14:sldId id="2145707909"/>
            <p14:sldId id="2145707910"/>
            <p14:sldId id="2145707911"/>
            <p14:sldId id="2145707912"/>
            <p14:sldId id="2145707913"/>
            <p14:sldId id="2145707920"/>
            <p14:sldId id="2145707919"/>
            <p14:sldId id="2145707915"/>
            <p14:sldId id="2145707916"/>
            <p14:sldId id="2145707917"/>
            <p14:sldId id="2145707914"/>
            <p14:sldId id="2141411398"/>
          </p14:sldIdLst>
        </p14:section>
      </p14:sectionLst>
    </p:ext>
    <p:ext uri="{EFAFB233-063F-42B5-8137-9DF3F51BA10A}">
      <p15:sldGuideLst xmlns:p15="http://schemas.microsoft.com/office/powerpoint/2012/main">
        <p15:guide id="1" pos="7355" userDrawn="1">
          <p15:clr>
            <a:srgbClr val="A4A3A4"/>
          </p15:clr>
        </p15:guide>
        <p15:guide id="4" pos="325" userDrawn="1">
          <p15:clr>
            <a:srgbClr val="A4A3A4"/>
          </p15:clr>
        </p15:guide>
        <p15:guide id="6" orient="horz" pos="21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" clrIdx="0"/>
  <p:cmAuthor id="2" name="Home" initials="H" lastIdx="1" clrIdx="1"/>
  <p:cmAuthor id="3" name="Ksenia Novitsky" initials="" lastIdx="9" clrIdx="2"/>
  <p:cmAuthor id="4" name="Сергей Чучунов" initials="" lastIdx="3" clrIdx="3"/>
  <p:cmAuthor id="5" name="Наталья Грань" initials="" lastIdx="8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CFF"/>
    <a:srgbClr val="4C4D4B"/>
    <a:srgbClr val="7DFFCA"/>
    <a:srgbClr val="C6FFFF"/>
    <a:srgbClr val="3B9BFF"/>
    <a:srgbClr val="CCE8FF"/>
    <a:srgbClr val="333333"/>
    <a:srgbClr val="FF7900"/>
    <a:srgbClr val="00CAFF"/>
    <a:srgbClr val="4AF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5051" autoAdjust="0"/>
  </p:normalViewPr>
  <p:slideViewPr>
    <p:cSldViewPr snapToGrid="0" snapToObjects="1">
      <p:cViewPr varScale="1">
        <p:scale>
          <a:sx n="88" d="100"/>
          <a:sy n="88" d="100"/>
        </p:scale>
        <p:origin x="636" y="84"/>
      </p:cViewPr>
      <p:guideLst>
        <p:guide pos="7355"/>
        <p:guide pos="325"/>
        <p:guide orient="horz" pos="2137"/>
      </p:guideLst>
    </p:cSldViewPr>
  </p:slideViewPr>
  <p:outlineViewPr>
    <p:cViewPr>
      <p:scale>
        <a:sx n="33" d="100"/>
        <a:sy n="33" d="100"/>
      </p:scale>
      <p:origin x="0" y="-2118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EED6FC-8889-4989-866C-54F60E69D6ED}" type="doc">
      <dgm:prSet loTypeId="urn:microsoft.com/office/officeart/2005/8/layout/vList2" loCatId="list" qsTypeId="urn:microsoft.com/office/officeart/2005/8/quickstyle/3d2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46C975B7-3A4B-4851-8A59-1EF97EDC3DDA}">
      <dgm:prSet phldrT="[Текст]"/>
      <dgm:spPr/>
      <dgm:t>
        <a:bodyPr/>
        <a:lstStyle/>
        <a:p>
          <a:r>
            <a:rPr lang="ru-RU" dirty="0" smtClean="0"/>
            <a:t>Актуальность государственных топографических карт и </a:t>
          </a:r>
          <a:r>
            <a:rPr lang="ru-RU" dirty="0" smtClean="0"/>
            <a:t>планов, цифровых </a:t>
          </a:r>
          <a:r>
            <a:rPr lang="ru-RU" dirty="0" err="1" smtClean="0"/>
            <a:t>ортофотопланов</a:t>
          </a:r>
          <a:endParaRPr lang="ru-RU" dirty="0"/>
        </a:p>
      </dgm:t>
    </dgm:pt>
    <dgm:pt modelId="{538A9E4A-F73E-4304-B797-F51756C8B6A8}" type="parTrans" cxnId="{F4B217C9-9640-4BD6-B655-91CA2C8C8A89}">
      <dgm:prSet/>
      <dgm:spPr/>
      <dgm:t>
        <a:bodyPr/>
        <a:lstStyle/>
        <a:p>
          <a:endParaRPr lang="ru-RU"/>
        </a:p>
      </dgm:t>
    </dgm:pt>
    <dgm:pt modelId="{B6D7DB8E-C276-448E-B9BD-C431EC419CB6}" type="sibTrans" cxnId="{F4B217C9-9640-4BD6-B655-91CA2C8C8A89}">
      <dgm:prSet/>
      <dgm:spPr/>
      <dgm:t>
        <a:bodyPr/>
        <a:lstStyle/>
        <a:p>
          <a:endParaRPr lang="ru-RU"/>
        </a:p>
      </dgm:t>
    </dgm:pt>
    <dgm:pt modelId="{B755E111-1609-474D-8C42-4D4553F3F0A1}">
      <dgm:prSet phldrT="[Текст]"/>
      <dgm:spPr/>
      <dgm:t>
        <a:bodyPr/>
        <a:lstStyle/>
        <a:p>
          <a:r>
            <a:rPr lang="ru-RU" dirty="0" smtClean="0"/>
            <a:t>Законодательное ограничение полноты и подробности картографируемой территории Российской Федерации</a:t>
          </a:r>
          <a:endParaRPr lang="ru-RU" dirty="0"/>
        </a:p>
      </dgm:t>
    </dgm:pt>
    <dgm:pt modelId="{30C2847B-931B-41F3-9898-193F447EC4A0}" type="parTrans" cxnId="{C1A1B387-55FF-4540-9E2B-477E66CB9952}">
      <dgm:prSet/>
      <dgm:spPr/>
      <dgm:t>
        <a:bodyPr/>
        <a:lstStyle/>
        <a:p>
          <a:endParaRPr lang="ru-RU"/>
        </a:p>
      </dgm:t>
    </dgm:pt>
    <dgm:pt modelId="{5F23E52E-8428-48E3-9294-545604149500}" type="sibTrans" cxnId="{C1A1B387-55FF-4540-9E2B-477E66CB9952}">
      <dgm:prSet/>
      <dgm:spPr/>
      <dgm:t>
        <a:bodyPr/>
        <a:lstStyle/>
        <a:p>
          <a:endParaRPr lang="ru-RU"/>
        </a:p>
      </dgm:t>
    </dgm:pt>
    <dgm:pt modelId="{2703906E-35B7-4C7A-A4E2-AEDE1F67415B}">
      <dgm:prSet phldrT="[Текст]"/>
      <dgm:spPr/>
      <dgm:t>
        <a:bodyPr/>
        <a:lstStyle/>
        <a:p>
          <a:r>
            <a:rPr lang="ru-RU" u="none" dirty="0" smtClean="0"/>
            <a:t>Совместимость картографических данных и пространственных данных различных отраслей</a:t>
          </a:r>
          <a:endParaRPr lang="ru-RU" dirty="0"/>
        </a:p>
      </dgm:t>
    </dgm:pt>
    <dgm:pt modelId="{54D43524-F77B-4115-B4D5-022F17D078A4}" type="parTrans" cxnId="{63AF5B59-E834-4E92-A81C-4AD62FB7CC8B}">
      <dgm:prSet/>
      <dgm:spPr/>
      <dgm:t>
        <a:bodyPr/>
        <a:lstStyle/>
        <a:p>
          <a:endParaRPr lang="ru-RU"/>
        </a:p>
      </dgm:t>
    </dgm:pt>
    <dgm:pt modelId="{70BC6B1C-F725-4862-A94C-B497CFEB819B}" type="sibTrans" cxnId="{63AF5B59-E834-4E92-A81C-4AD62FB7CC8B}">
      <dgm:prSet/>
      <dgm:spPr/>
      <dgm:t>
        <a:bodyPr/>
        <a:lstStyle/>
        <a:p>
          <a:endParaRPr lang="ru-RU"/>
        </a:p>
      </dgm:t>
    </dgm:pt>
    <dgm:pt modelId="{E546C717-69A3-4B86-BCF3-9BD6BF2993FD}">
      <dgm:prSet phldrT="[Текст]"/>
      <dgm:spPr/>
      <dgm:t>
        <a:bodyPr/>
        <a:lstStyle/>
        <a:p>
          <a:r>
            <a:rPr lang="ru-RU" dirty="0" smtClean="0"/>
            <a:t>Единое геоинформационное поле</a:t>
          </a:r>
          <a:endParaRPr lang="ru-RU" dirty="0"/>
        </a:p>
      </dgm:t>
    </dgm:pt>
    <dgm:pt modelId="{5752D473-C4BD-42A1-A13C-B641F4D4DE36}" type="parTrans" cxnId="{36175FE5-77FD-4E85-8A4D-8068C4C93984}">
      <dgm:prSet/>
      <dgm:spPr/>
      <dgm:t>
        <a:bodyPr/>
        <a:lstStyle/>
        <a:p>
          <a:endParaRPr lang="ru-RU"/>
        </a:p>
      </dgm:t>
    </dgm:pt>
    <dgm:pt modelId="{48386B65-8479-4A42-B426-DED1EBE4BBDE}" type="sibTrans" cxnId="{36175FE5-77FD-4E85-8A4D-8068C4C93984}">
      <dgm:prSet/>
      <dgm:spPr/>
      <dgm:t>
        <a:bodyPr/>
        <a:lstStyle/>
        <a:p>
          <a:endParaRPr lang="ru-RU"/>
        </a:p>
      </dgm:t>
    </dgm:pt>
    <dgm:pt modelId="{F3FEC533-0E84-4CF9-87D2-2B2C929C39EC}">
      <dgm:prSet phldrT="[Текст]"/>
      <dgm:spPr/>
      <dgm:t>
        <a:bodyPr/>
        <a:lstStyle/>
        <a:p>
          <a:r>
            <a:rPr lang="ru-RU" dirty="0" smtClean="0"/>
            <a:t>Система мер поддержки обновления картографической продукции</a:t>
          </a:r>
          <a:endParaRPr lang="ru-RU" dirty="0"/>
        </a:p>
      </dgm:t>
    </dgm:pt>
    <dgm:pt modelId="{88740EF2-B0DE-4FD3-8621-57B501BFF61B}" type="parTrans" cxnId="{E4BAA26C-C3D8-4A91-B981-2C67B1262914}">
      <dgm:prSet/>
      <dgm:spPr/>
      <dgm:t>
        <a:bodyPr/>
        <a:lstStyle/>
        <a:p>
          <a:endParaRPr lang="ru-RU"/>
        </a:p>
      </dgm:t>
    </dgm:pt>
    <dgm:pt modelId="{DEAEBB44-6894-48CA-8A9D-376E32E2EB82}" type="sibTrans" cxnId="{E4BAA26C-C3D8-4A91-B981-2C67B1262914}">
      <dgm:prSet/>
      <dgm:spPr/>
      <dgm:t>
        <a:bodyPr/>
        <a:lstStyle/>
        <a:p>
          <a:endParaRPr lang="ru-RU"/>
        </a:p>
      </dgm:t>
    </dgm:pt>
    <dgm:pt modelId="{3037FCC0-BD56-409B-9F73-EDDBB8010C2A}">
      <dgm:prSet phldrT="[Текст]"/>
      <dgm:spPr/>
      <dgm:t>
        <a:bodyPr/>
        <a:lstStyle/>
        <a:p>
          <a:r>
            <a:rPr lang="ru-RU" dirty="0" smtClean="0"/>
            <a:t>Системная работа по изменению нормативно-правовых актов</a:t>
          </a:r>
          <a:endParaRPr lang="ru-RU" dirty="0"/>
        </a:p>
      </dgm:t>
    </dgm:pt>
    <dgm:pt modelId="{F322587D-2FE0-495F-BB00-B77EEC1DFDED}" type="parTrans" cxnId="{A70ABE47-2994-4530-B0AC-3AFDC2DC263C}">
      <dgm:prSet/>
      <dgm:spPr/>
      <dgm:t>
        <a:bodyPr/>
        <a:lstStyle/>
        <a:p>
          <a:endParaRPr lang="ru-RU"/>
        </a:p>
      </dgm:t>
    </dgm:pt>
    <dgm:pt modelId="{496BB249-988C-4897-8AE7-639342B79F2A}" type="sibTrans" cxnId="{A70ABE47-2994-4530-B0AC-3AFDC2DC263C}">
      <dgm:prSet/>
      <dgm:spPr/>
      <dgm:t>
        <a:bodyPr/>
        <a:lstStyle/>
        <a:p>
          <a:endParaRPr lang="ru-RU"/>
        </a:p>
      </dgm:t>
    </dgm:pt>
    <dgm:pt modelId="{17EA9A37-E8BA-49F7-BC06-7A717E6D5B57}" type="pres">
      <dgm:prSet presAssocID="{B4EED6FC-8889-4989-866C-54F60E69D6E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10EF9D-18B7-44CA-9722-BCF92F7CCCA0}" type="pres">
      <dgm:prSet presAssocID="{2703906E-35B7-4C7A-A4E2-AEDE1F67415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8C2999-D12B-4504-B25E-AA8A46867135}" type="pres">
      <dgm:prSet presAssocID="{2703906E-35B7-4C7A-A4E2-AEDE1F67415B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0EE6E-5F73-4E09-8632-84425B942391}" type="pres">
      <dgm:prSet presAssocID="{46C975B7-3A4B-4851-8A59-1EF97EDC3DD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455165-EC1D-4C66-BAE1-E85CED1F81A3}" type="pres">
      <dgm:prSet presAssocID="{46C975B7-3A4B-4851-8A59-1EF97EDC3DDA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D0B0E-6EBC-4873-A6C9-B82C4D6F5EDC}" type="pres">
      <dgm:prSet presAssocID="{B755E111-1609-474D-8C42-4D4553F3F0A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33F497-35E8-4656-8B89-1846E174489D}" type="pres">
      <dgm:prSet presAssocID="{B755E111-1609-474D-8C42-4D4553F3F0A1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2DEEE6-877E-405C-8ACB-AC98D8DFBECE}" type="presOf" srcId="{E546C717-69A3-4B86-BCF3-9BD6BF2993FD}" destId="{0C8C2999-D12B-4504-B25E-AA8A46867135}" srcOrd="0" destOrd="0" presId="urn:microsoft.com/office/officeart/2005/8/layout/vList2"/>
    <dgm:cxn modelId="{4F3DD2B4-0076-4E8B-8918-C0FB17D29B04}" type="presOf" srcId="{3037FCC0-BD56-409B-9F73-EDDBB8010C2A}" destId="{CF33F497-35E8-4656-8B89-1846E174489D}" srcOrd="0" destOrd="0" presId="urn:microsoft.com/office/officeart/2005/8/layout/vList2"/>
    <dgm:cxn modelId="{29E611A5-2BA7-4C3D-B0FB-7F9F6968F3BC}" type="presOf" srcId="{2703906E-35B7-4C7A-A4E2-AEDE1F67415B}" destId="{F710EF9D-18B7-44CA-9722-BCF92F7CCCA0}" srcOrd="0" destOrd="0" presId="urn:microsoft.com/office/officeart/2005/8/layout/vList2"/>
    <dgm:cxn modelId="{E4BAA26C-C3D8-4A91-B981-2C67B1262914}" srcId="{46C975B7-3A4B-4851-8A59-1EF97EDC3DDA}" destId="{F3FEC533-0E84-4CF9-87D2-2B2C929C39EC}" srcOrd="0" destOrd="0" parTransId="{88740EF2-B0DE-4FD3-8621-57B501BFF61B}" sibTransId="{DEAEBB44-6894-48CA-8A9D-376E32E2EB82}"/>
    <dgm:cxn modelId="{A70ABE47-2994-4530-B0AC-3AFDC2DC263C}" srcId="{B755E111-1609-474D-8C42-4D4553F3F0A1}" destId="{3037FCC0-BD56-409B-9F73-EDDBB8010C2A}" srcOrd="0" destOrd="0" parTransId="{F322587D-2FE0-495F-BB00-B77EEC1DFDED}" sibTransId="{496BB249-988C-4897-8AE7-639342B79F2A}"/>
    <dgm:cxn modelId="{63AF5B59-E834-4E92-A81C-4AD62FB7CC8B}" srcId="{B4EED6FC-8889-4989-866C-54F60E69D6ED}" destId="{2703906E-35B7-4C7A-A4E2-AEDE1F67415B}" srcOrd="0" destOrd="0" parTransId="{54D43524-F77B-4115-B4D5-022F17D078A4}" sibTransId="{70BC6B1C-F725-4862-A94C-B497CFEB819B}"/>
    <dgm:cxn modelId="{36175FE5-77FD-4E85-8A4D-8068C4C93984}" srcId="{2703906E-35B7-4C7A-A4E2-AEDE1F67415B}" destId="{E546C717-69A3-4B86-BCF3-9BD6BF2993FD}" srcOrd="0" destOrd="0" parTransId="{5752D473-C4BD-42A1-A13C-B641F4D4DE36}" sibTransId="{48386B65-8479-4A42-B426-DED1EBE4BBDE}"/>
    <dgm:cxn modelId="{BCD6847B-0BF5-4170-8D7B-DEE9D16893FC}" type="presOf" srcId="{F3FEC533-0E84-4CF9-87D2-2B2C929C39EC}" destId="{78455165-EC1D-4C66-BAE1-E85CED1F81A3}" srcOrd="0" destOrd="0" presId="urn:microsoft.com/office/officeart/2005/8/layout/vList2"/>
    <dgm:cxn modelId="{B4E75810-A80C-40F6-87CD-D0279CB2175E}" type="presOf" srcId="{B755E111-1609-474D-8C42-4D4553F3F0A1}" destId="{58AD0B0E-6EBC-4873-A6C9-B82C4D6F5EDC}" srcOrd="0" destOrd="0" presId="urn:microsoft.com/office/officeart/2005/8/layout/vList2"/>
    <dgm:cxn modelId="{F4B217C9-9640-4BD6-B655-91CA2C8C8A89}" srcId="{B4EED6FC-8889-4989-866C-54F60E69D6ED}" destId="{46C975B7-3A4B-4851-8A59-1EF97EDC3DDA}" srcOrd="1" destOrd="0" parTransId="{538A9E4A-F73E-4304-B797-F51756C8B6A8}" sibTransId="{B6D7DB8E-C276-448E-B9BD-C431EC419CB6}"/>
    <dgm:cxn modelId="{C1A1B387-55FF-4540-9E2B-477E66CB9952}" srcId="{B4EED6FC-8889-4989-866C-54F60E69D6ED}" destId="{B755E111-1609-474D-8C42-4D4553F3F0A1}" srcOrd="2" destOrd="0" parTransId="{30C2847B-931B-41F3-9898-193F447EC4A0}" sibTransId="{5F23E52E-8428-48E3-9294-545604149500}"/>
    <dgm:cxn modelId="{AEB33CC8-46AC-467B-AE17-734D7D2503E2}" type="presOf" srcId="{B4EED6FC-8889-4989-866C-54F60E69D6ED}" destId="{17EA9A37-E8BA-49F7-BC06-7A717E6D5B57}" srcOrd="0" destOrd="0" presId="urn:microsoft.com/office/officeart/2005/8/layout/vList2"/>
    <dgm:cxn modelId="{1F4B856E-D772-47A3-ADB3-61B9F8FA74E0}" type="presOf" srcId="{46C975B7-3A4B-4851-8A59-1EF97EDC3DDA}" destId="{4220EE6E-5F73-4E09-8632-84425B942391}" srcOrd="0" destOrd="0" presId="urn:microsoft.com/office/officeart/2005/8/layout/vList2"/>
    <dgm:cxn modelId="{BBE33661-40F4-4635-A0D4-E099BE6B83A2}" type="presParOf" srcId="{17EA9A37-E8BA-49F7-BC06-7A717E6D5B57}" destId="{F710EF9D-18B7-44CA-9722-BCF92F7CCCA0}" srcOrd="0" destOrd="0" presId="urn:microsoft.com/office/officeart/2005/8/layout/vList2"/>
    <dgm:cxn modelId="{EF1E123B-B755-46DE-9341-5AC71BA226B7}" type="presParOf" srcId="{17EA9A37-E8BA-49F7-BC06-7A717E6D5B57}" destId="{0C8C2999-D12B-4504-B25E-AA8A46867135}" srcOrd="1" destOrd="0" presId="urn:microsoft.com/office/officeart/2005/8/layout/vList2"/>
    <dgm:cxn modelId="{54753581-FF53-48D7-9A28-BF8C419EC5FE}" type="presParOf" srcId="{17EA9A37-E8BA-49F7-BC06-7A717E6D5B57}" destId="{4220EE6E-5F73-4E09-8632-84425B942391}" srcOrd="2" destOrd="0" presId="urn:microsoft.com/office/officeart/2005/8/layout/vList2"/>
    <dgm:cxn modelId="{F7C813B5-EC0E-45A4-B3A9-98F9DB849EEB}" type="presParOf" srcId="{17EA9A37-E8BA-49F7-BC06-7A717E6D5B57}" destId="{78455165-EC1D-4C66-BAE1-E85CED1F81A3}" srcOrd="3" destOrd="0" presId="urn:microsoft.com/office/officeart/2005/8/layout/vList2"/>
    <dgm:cxn modelId="{84C764A9-014D-432A-BE4F-9D9A5A069578}" type="presParOf" srcId="{17EA9A37-E8BA-49F7-BC06-7A717E6D5B57}" destId="{58AD0B0E-6EBC-4873-A6C9-B82C4D6F5EDC}" srcOrd="4" destOrd="0" presId="urn:microsoft.com/office/officeart/2005/8/layout/vList2"/>
    <dgm:cxn modelId="{E0851166-B1F1-4BA1-AAA1-363A546B88EA}" type="presParOf" srcId="{17EA9A37-E8BA-49F7-BC06-7A717E6D5B57}" destId="{CF33F497-35E8-4656-8B89-1846E174489D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2C61D0-00CF-408C-90C7-2ECC2A321D95}" type="doc">
      <dgm:prSet loTypeId="urn:microsoft.com/office/officeart/2009/3/layout/HorizontalOrganizationChart" loCatId="hierarchy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74152EFB-E001-4BF8-A7FB-6E5886434C00}">
      <dgm:prSet phldrT="[Текст]"/>
      <dgm:spPr/>
      <dgm:t>
        <a:bodyPr/>
        <a:lstStyle/>
        <a:p>
          <a:r>
            <a:rPr lang="ru-RU" smtClean="0"/>
            <a:t>Планы по объёмам создания картографической продукции по годам </a:t>
          </a:r>
          <a:endParaRPr lang="ru-RU" dirty="0"/>
        </a:p>
      </dgm:t>
    </dgm:pt>
    <dgm:pt modelId="{F7C21743-6719-41CE-9ED7-7EA53AC26066}" type="parTrans" cxnId="{F64C3D01-BE36-4C9F-B2AA-CC2F7753E29E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0F899584-3B7A-481D-B613-40DBC7D6653F}" type="sibTrans" cxnId="{F64C3D01-BE36-4C9F-B2AA-CC2F7753E29E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F138EDA4-4DD3-4FB3-AE8B-5D48F7F15671}">
      <dgm:prSet phldrT="[Текст]"/>
      <dgm:spPr/>
      <dgm:t>
        <a:bodyPr/>
        <a:lstStyle/>
        <a:p>
          <a:r>
            <a:rPr lang="ru-RU" smtClean="0"/>
            <a:t>Максимальные потребности в результатах картографических работ по годам</a:t>
          </a:r>
          <a:endParaRPr lang="ru-RU" dirty="0"/>
        </a:p>
      </dgm:t>
    </dgm:pt>
    <dgm:pt modelId="{1C584740-F318-47E8-A9B0-8A2D9C2D2945}" type="parTrans" cxnId="{6EA4BFFC-F20E-47F4-A1C4-4B8B0027C0FB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0EF646D2-7ECA-4D28-9BC1-BA3082A5652F}" type="sibTrans" cxnId="{6EA4BFFC-F20E-47F4-A1C4-4B8B0027C0FB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188F647-2E37-4C60-A224-9C852AD696EF}">
      <dgm:prSet phldrT="[Текст]"/>
      <dgm:spPr/>
      <dgm:t>
        <a:bodyPr/>
        <a:lstStyle/>
        <a:p>
          <a:r>
            <a:rPr lang="ru-RU" smtClean="0"/>
            <a:t>Требования НПА к картографическому обеспечению страны,  в том числе требования по обновлению</a:t>
          </a:r>
          <a:endParaRPr lang="ru-RU" dirty="0"/>
        </a:p>
      </dgm:t>
    </dgm:pt>
    <dgm:pt modelId="{81D2E287-1C1E-4A29-8EF5-A0E40D674A73}" type="parTrans" cxnId="{6BF98DD6-CF16-461D-95D8-F9A6513799A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A62F17D9-5938-4F05-B9E0-60AA0D636F7A}" type="sibTrans" cxnId="{6BF98DD6-CF16-461D-95D8-F9A6513799A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265BF9E9-8553-4879-AE70-EA800EBDAB2C}">
      <dgm:prSet phldrT="[Текст]"/>
      <dgm:spPr/>
      <dgm:t>
        <a:bodyPr/>
        <a:lstStyle/>
        <a:p>
          <a:r>
            <a:rPr lang="ru-RU" smtClean="0"/>
            <a:t>Заявки о потребностях от ФОИВ и ОГВ субъектов РФ</a:t>
          </a:r>
          <a:endParaRPr lang="ru-RU" dirty="0"/>
        </a:p>
      </dgm:t>
    </dgm:pt>
    <dgm:pt modelId="{8919B760-2030-4662-885D-F8225DF3BCCA}" type="parTrans" cxnId="{55EC1530-EA4A-4773-B648-99D34BBE5F55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41D1CEB6-41F8-43DC-93AB-017A51423652}" type="sibTrans" cxnId="{55EC1530-EA4A-4773-B648-99D34BBE5F55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9733DB1C-BB03-49B7-8A9C-77C86207B4CF}">
      <dgm:prSet phldrT="[Текст]"/>
      <dgm:spPr/>
      <dgm:t>
        <a:bodyPr/>
        <a:lstStyle/>
        <a:p>
          <a:r>
            <a:rPr lang="ru-RU" smtClean="0"/>
            <a:t>Финансирование</a:t>
          </a:r>
          <a:endParaRPr lang="ru-RU" dirty="0" smtClean="0"/>
        </a:p>
      </dgm:t>
    </dgm:pt>
    <dgm:pt modelId="{88C3695B-B183-40D1-9B5E-1AE405B46DC4}" type="parTrans" cxnId="{A8627587-4578-4806-B863-FECCCA41BB35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47708CD9-C080-46C9-918E-057BE28732AE}" type="sibTrans" cxnId="{A8627587-4578-4806-B863-FECCCA41BB35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D9E88B63-B676-43AC-B176-4CE078FFC479}">
      <dgm:prSet phldrT="[Текст]"/>
      <dgm:spPr/>
      <dgm:t>
        <a:bodyPr/>
        <a:lstStyle/>
        <a:p>
          <a:r>
            <a:rPr lang="ru-RU" smtClean="0"/>
            <a:t>Приоритеты</a:t>
          </a:r>
          <a:endParaRPr lang="ru-RU" dirty="0"/>
        </a:p>
      </dgm:t>
    </dgm:pt>
    <dgm:pt modelId="{15FB3B76-7729-44B0-AB85-DD7E77B24035}" type="parTrans" cxnId="{17BD5BD2-0C19-4F68-AADC-2290C3B9448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BFB57DD7-A431-4B7E-98C1-9F603318D7E3}" type="sibTrans" cxnId="{17BD5BD2-0C19-4F68-AADC-2290C3B94484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84EA9A7-45E9-4604-9B1B-567E1A32EE1F}">
      <dgm:prSet phldrT="[Текст]"/>
      <dgm:spPr/>
      <dgm:t>
        <a:bodyPr/>
        <a:lstStyle/>
        <a:p>
          <a:r>
            <a:rPr lang="ru-RU" smtClean="0"/>
            <a:t>Наличие дорогостоящих исходных картографических  материалов </a:t>
          </a:r>
          <a:br>
            <a:rPr lang="ru-RU" smtClean="0"/>
          </a:br>
          <a:r>
            <a:rPr lang="ru-RU" smtClean="0"/>
            <a:t>(для векторных данных)</a:t>
          </a:r>
          <a:endParaRPr lang="ru-RU" dirty="0"/>
        </a:p>
      </dgm:t>
    </dgm:pt>
    <dgm:pt modelId="{6FFEEEB8-4ED5-4766-9083-2B47B5BD9EE2}" type="parTrans" cxnId="{38E47082-A5FC-4566-AA5F-070450C9F54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9B5F83F4-9A9A-48E4-90EE-702EC182A3D6}" type="sibTrans" cxnId="{38E47082-A5FC-4566-AA5F-070450C9F54D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61922E43-C7F7-4572-8459-0A83BFCB73E1}">
      <dgm:prSet phldrT="[Текст]"/>
      <dgm:spPr/>
      <dgm:t>
        <a:bodyPr/>
        <a:lstStyle/>
        <a:p>
          <a:r>
            <a:rPr lang="ru-RU" smtClean="0"/>
            <a:t>Ограничения на проведение картографических работ (климатические, геополитические и пр.) </a:t>
          </a:r>
          <a:endParaRPr lang="ru-RU" dirty="0"/>
        </a:p>
      </dgm:t>
    </dgm:pt>
    <dgm:pt modelId="{B37F4DE8-E237-45BB-8B66-84B0520E7EFD}" type="parTrans" cxnId="{B5C03988-5379-491F-AD51-7E4FD20E2253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F80BDBE8-652C-41F4-9E6F-D03CD0E6B3A1}" type="sibTrans" cxnId="{B5C03988-5379-491F-AD51-7E4FD20E2253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CFEF0262-AEDB-4ACA-B134-A969EA9FED59}" type="pres">
      <dgm:prSet presAssocID="{012C61D0-00CF-408C-90C7-2ECC2A321D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15D16B2-8C85-42D6-99CA-3F8B7DA00BB1}" type="pres">
      <dgm:prSet presAssocID="{74152EFB-E001-4BF8-A7FB-6E5886434C00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94C191CB-D8F0-472A-96D6-4EE99FE493BB}" type="pres">
      <dgm:prSet presAssocID="{74152EFB-E001-4BF8-A7FB-6E5886434C00}" presName="rootComposite1" presStyleCnt="0"/>
      <dgm:spPr/>
      <dgm:t>
        <a:bodyPr/>
        <a:lstStyle/>
        <a:p>
          <a:endParaRPr lang="ru-RU"/>
        </a:p>
      </dgm:t>
    </dgm:pt>
    <dgm:pt modelId="{62214A02-42C2-4C65-8D1D-F815A1AD0B44}" type="pres">
      <dgm:prSet presAssocID="{74152EFB-E001-4BF8-A7FB-6E5886434C00}" presName="rootText1" presStyleLbl="node0" presStyleIdx="0" presStyleCnt="1" custScaleX="1290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952E90-E1CC-454B-B7A2-A6E572031F59}" type="pres">
      <dgm:prSet presAssocID="{74152EFB-E001-4BF8-A7FB-6E5886434C0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4F69D2E-4F5C-4111-A56B-084FF25D5AD1}" type="pres">
      <dgm:prSet presAssocID="{74152EFB-E001-4BF8-A7FB-6E5886434C00}" presName="hierChild2" presStyleCnt="0"/>
      <dgm:spPr/>
      <dgm:t>
        <a:bodyPr/>
        <a:lstStyle/>
        <a:p>
          <a:endParaRPr lang="ru-RU"/>
        </a:p>
      </dgm:t>
    </dgm:pt>
    <dgm:pt modelId="{E8727E3D-153A-4B2B-A77D-BD119B6D328B}" type="pres">
      <dgm:prSet presAssocID="{1C584740-F318-47E8-A9B0-8A2D9C2D2945}" presName="Name64" presStyleLbl="parChTrans1D2" presStyleIdx="0" presStyleCnt="5"/>
      <dgm:spPr/>
      <dgm:t>
        <a:bodyPr/>
        <a:lstStyle/>
        <a:p>
          <a:endParaRPr lang="ru-RU"/>
        </a:p>
      </dgm:t>
    </dgm:pt>
    <dgm:pt modelId="{0FBF3C55-E080-4247-8B77-5555145AF9B4}" type="pres">
      <dgm:prSet presAssocID="{F138EDA4-4DD3-4FB3-AE8B-5D48F7F15671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76B49ED0-E949-4396-8BD0-BD1A2FF565FD}" type="pres">
      <dgm:prSet presAssocID="{F138EDA4-4DD3-4FB3-AE8B-5D48F7F15671}" presName="rootComposite" presStyleCnt="0"/>
      <dgm:spPr/>
      <dgm:t>
        <a:bodyPr/>
        <a:lstStyle/>
        <a:p>
          <a:endParaRPr lang="ru-RU"/>
        </a:p>
      </dgm:t>
    </dgm:pt>
    <dgm:pt modelId="{B4DA69A1-A934-43D7-A7D2-B27FA69F8351}" type="pres">
      <dgm:prSet presAssocID="{F138EDA4-4DD3-4FB3-AE8B-5D48F7F15671}" presName="rootText" presStyleLbl="node2" presStyleIdx="0" presStyleCnt="5" custScaleX="1383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14129C-8FCD-4658-B801-FC489C55A4E0}" type="pres">
      <dgm:prSet presAssocID="{F138EDA4-4DD3-4FB3-AE8B-5D48F7F15671}" presName="rootConnector" presStyleLbl="node2" presStyleIdx="0" presStyleCnt="5"/>
      <dgm:spPr/>
      <dgm:t>
        <a:bodyPr/>
        <a:lstStyle/>
        <a:p>
          <a:endParaRPr lang="ru-RU"/>
        </a:p>
      </dgm:t>
    </dgm:pt>
    <dgm:pt modelId="{CD39911C-E29E-4421-B7F7-C8D0E3F83454}" type="pres">
      <dgm:prSet presAssocID="{F138EDA4-4DD3-4FB3-AE8B-5D48F7F15671}" presName="hierChild4" presStyleCnt="0"/>
      <dgm:spPr/>
      <dgm:t>
        <a:bodyPr/>
        <a:lstStyle/>
        <a:p>
          <a:endParaRPr lang="ru-RU"/>
        </a:p>
      </dgm:t>
    </dgm:pt>
    <dgm:pt modelId="{302A25C4-F156-4AF8-B6CE-FC910FFBF125}" type="pres">
      <dgm:prSet presAssocID="{81D2E287-1C1E-4A29-8EF5-A0E40D674A73}" presName="Name64" presStyleLbl="parChTrans1D3" presStyleIdx="0" presStyleCnt="2"/>
      <dgm:spPr/>
      <dgm:t>
        <a:bodyPr/>
        <a:lstStyle/>
        <a:p>
          <a:endParaRPr lang="ru-RU"/>
        </a:p>
      </dgm:t>
    </dgm:pt>
    <dgm:pt modelId="{DE5950E8-402D-4423-A420-ADC47CF5C561}" type="pres">
      <dgm:prSet presAssocID="{1188F647-2E37-4C60-A224-9C852AD696E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1F71875-0B85-4988-B9E0-0AFB64CD2A47}" type="pres">
      <dgm:prSet presAssocID="{1188F647-2E37-4C60-A224-9C852AD696EF}" presName="rootComposite" presStyleCnt="0"/>
      <dgm:spPr/>
      <dgm:t>
        <a:bodyPr/>
        <a:lstStyle/>
        <a:p>
          <a:endParaRPr lang="ru-RU"/>
        </a:p>
      </dgm:t>
    </dgm:pt>
    <dgm:pt modelId="{4F814530-3C82-455D-AB78-60961F96AAFA}" type="pres">
      <dgm:prSet presAssocID="{1188F647-2E37-4C60-A224-9C852AD696EF}" presName="rootText" presStyleLbl="node3" presStyleIdx="0" presStyleCnt="2" custScaleX="1305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646EB08-CF68-4057-817E-E2B2FDD0A053}" type="pres">
      <dgm:prSet presAssocID="{1188F647-2E37-4C60-A224-9C852AD696EF}" presName="rootConnector" presStyleLbl="node3" presStyleIdx="0" presStyleCnt="2"/>
      <dgm:spPr/>
      <dgm:t>
        <a:bodyPr/>
        <a:lstStyle/>
        <a:p>
          <a:endParaRPr lang="ru-RU"/>
        </a:p>
      </dgm:t>
    </dgm:pt>
    <dgm:pt modelId="{A5481CCF-306F-449B-9D4C-8EF52BD04A2D}" type="pres">
      <dgm:prSet presAssocID="{1188F647-2E37-4C60-A224-9C852AD696EF}" presName="hierChild4" presStyleCnt="0"/>
      <dgm:spPr/>
      <dgm:t>
        <a:bodyPr/>
        <a:lstStyle/>
        <a:p>
          <a:endParaRPr lang="ru-RU"/>
        </a:p>
      </dgm:t>
    </dgm:pt>
    <dgm:pt modelId="{35F24CE2-D11D-441A-B39D-5637D9EE363D}" type="pres">
      <dgm:prSet presAssocID="{1188F647-2E37-4C60-A224-9C852AD696EF}" presName="hierChild5" presStyleCnt="0"/>
      <dgm:spPr/>
      <dgm:t>
        <a:bodyPr/>
        <a:lstStyle/>
        <a:p>
          <a:endParaRPr lang="ru-RU"/>
        </a:p>
      </dgm:t>
    </dgm:pt>
    <dgm:pt modelId="{B24C6715-8D31-4DAF-8C70-223D3C3DFE0A}" type="pres">
      <dgm:prSet presAssocID="{8919B760-2030-4662-885D-F8225DF3BCCA}" presName="Name64" presStyleLbl="parChTrans1D3" presStyleIdx="1" presStyleCnt="2"/>
      <dgm:spPr/>
      <dgm:t>
        <a:bodyPr/>
        <a:lstStyle/>
        <a:p>
          <a:endParaRPr lang="ru-RU"/>
        </a:p>
      </dgm:t>
    </dgm:pt>
    <dgm:pt modelId="{317D7814-FEE9-46A3-878D-F73D47DBC378}" type="pres">
      <dgm:prSet presAssocID="{265BF9E9-8553-4879-AE70-EA800EBDAB2C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23DB13A4-533B-4B3C-A6EC-8D5F151F0411}" type="pres">
      <dgm:prSet presAssocID="{265BF9E9-8553-4879-AE70-EA800EBDAB2C}" presName="rootComposite" presStyleCnt="0"/>
      <dgm:spPr/>
      <dgm:t>
        <a:bodyPr/>
        <a:lstStyle/>
        <a:p>
          <a:endParaRPr lang="ru-RU"/>
        </a:p>
      </dgm:t>
    </dgm:pt>
    <dgm:pt modelId="{EAF1574E-2A5C-4A32-A8AA-1D7F2A276AD6}" type="pres">
      <dgm:prSet presAssocID="{265BF9E9-8553-4879-AE70-EA800EBDAB2C}" presName="rootText" presStyleLbl="node3" presStyleIdx="1" presStyleCnt="2" custScaleX="1305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880B6F-03CA-4AA0-9BFE-2EE8A3EF1CDB}" type="pres">
      <dgm:prSet presAssocID="{265BF9E9-8553-4879-AE70-EA800EBDAB2C}" presName="rootConnector" presStyleLbl="node3" presStyleIdx="1" presStyleCnt="2"/>
      <dgm:spPr/>
      <dgm:t>
        <a:bodyPr/>
        <a:lstStyle/>
        <a:p>
          <a:endParaRPr lang="ru-RU"/>
        </a:p>
      </dgm:t>
    </dgm:pt>
    <dgm:pt modelId="{F613DD3D-E361-4FA6-80CD-DC12B50F9EEF}" type="pres">
      <dgm:prSet presAssocID="{265BF9E9-8553-4879-AE70-EA800EBDAB2C}" presName="hierChild4" presStyleCnt="0"/>
      <dgm:spPr/>
      <dgm:t>
        <a:bodyPr/>
        <a:lstStyle/>
        <a:p>
          <a:endParaRPr lang="ru-RU"/>
        </a:p>
      </dgm:t>
    </dgm:pt>
    <dgm:pt modelId="{09FB3041-F089-4DBB-9D74-79E23B50FE77}" type="pres">
      <dgm:prSet presAssocID="{265BF9E9-8553-4879-AE70-EA800EBDAB2C}" presName="hierChild5" presStyleCnt="0"/>
      <dgm:spPr/>
      <dgm:t>
        <a:bodyPr/>
        <a:lstStyle/>
        <a:p>
          <a:endParaRPr lang="ru-RU"/>
        </a:p>
      </dgm:t>
    </dgm:pt>
    <dgm:pt modelId="{C5CA92A1-28E5-49EE-9473-118D76C37A26}" type="pres">
      <dgm:prSet presAssocID="{F138EDA4-4DD3-4FB3-AE8B-5D48F7F15671}" presName="hierChild5" presStyleCnt="0"/>
      <dgm:spPr/>
      <dgm:t>
        <a:bodyPr/>
        <a:lstStyle/>
        <a:p>
          <a:endParaRPr lang="ru-RU"/>
        </a:p>
      </dgm:t>
    </dgm:pt>
    <dgm:pt modelId="{626CAB00-3FA7-400C-9C38-F0AA748E1407}" type="pres">
      <dgm:prSet presAssocID="{88C3695B-B183-40D1-9B5E-1AE405B46DC4}" presName="Name64" presStyleLbl="parChTrans1D2" presStyleIdx="1" presStyleCnt="5"/>
      <dgm:spPr/>
      <dgm:t>
        <a:bodyPr/>
        <a:lstStyle/>
        <a:p>
          <a:endParaRPr lang="ru-RU"/>
        </a:p>
      </dgm:t>
    </dgm:pt>
    <dgm:pt modelId="{17962292-9D57-436E-A8A9-23CD5C0F0BE7}" type="pres">
      <dgm:prSet presAssocID="{9733DB1C-BB03-49B7-8A9C-77C86207B4C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FC92BA51-FB3A-499C-A0C6-2D47AD24D0F5}" type="pres">
      <dgm:prSet presAssocID="{9733DB1C-BB03-49B7-8A9C-77C86207B4CF}" presName="rootComposite" presStyleCnt="0"/>
      <dgm:spPr/>
      <dgm:t>
        <a:bodyPr/>
        <a:lstStyle/>
        <a:p>
          <a:endParaRPr lang="ru-RU"/>
        </a:p>
      </dgm:t>
    </dgm:pt>
    <dgm:pt modelId="{C4C43DD9-DDE8-4EBC-925B-AD397B78CF5B}" type="pres">
      <dgm:prSet presAssocID="{9733DB1C-BB03-49B7-8A9C-77C86207B4CF}" presName="rootText" presStyleLbl="node2" presStyleIdx="1" presStyleCnt="5" custScaleX="1383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8A05BD-C38B-44CE-9D6C-7C0080574092}" type="pres">
      <dgm:prSet presAssocID="{9733DB1C-BB03-49B7-8A9C-77C86207B4CF}" presName="rootConnector" presStyleLbl="node2" presStyleIdx="1" presStyleCnt="5"/>
      <dgm:spPr/>
      <dgm:t>
        <a:bodyPr/>
        <a:lstStyle/>
        <a:p>
          <a:endParaRPr lang="ru-RU"/>
        </a:p>
      </dgm:t>
    </dgm:pt>
    <dgm:pt modelId="{C368FBA4-5A6C-400D-A51A-42CBBFB238A7}" type="pres">
      <dgm:prSet presAssocID="{9733DB1C-BB03-49B7-8A9C-77C86207B4CF}" presName="hierChild4" presStyleCnt="0"/>
      <dgm:spPr/>
      <dgm:t>
        <a:bodyPr/>
        <a:lstStyle/>
        <a:p>
          <a:endParaRPr lang="ru-RU"/>
        </a:p>
      </dgm:t>
    </dgm:pt>
    <dgm:pt modelId="{427836FD-6706-4741-BFAF-08A2009A3C0C}" type="pres">
      <dgm:prSet presAssocID="{9733DB1C-BB03-49B7-8A9C-77C86207B4CF}" presName="hierChild5" presStyleCnt="0"/>
      <dgm:spPr/>
      <dgm:t>
        <a:bodyPr/>
        <a:lstStyle/>
        <a:p>
          <a:endParaRPr lang="ru-RU"/>
        </a:p>
      </dgm:t>
    </dgm:pt>
    <dgm:pt modelId="{C1436D2E-BF3B-4D2F-8119-4F0A47519C4D}" type="pres">
      <dgm:prSet presAssocID="{15FB3B76-7729-44B0-AB85-DD7E77B24035}" presName="Name64" presStyleLbl="parChTrans1D2" presStyleIdx="2" presStyleCnt="5"/>
      <dgm:spPr/>
      <dgm:t>
        <a:bodyPr/>
        <a:lstStyle/>
        <a:p>
          <a:endParaRPr lang="ru-RU"/>
        </a:p>
      </dgm:t>
    </dgm:pt>
    <dgm:pt modelId="{4037E727-6513-4793-973C-1A4B3ADFDDD2}" type="pres">
      <dgm:prSet presAssocID="{D9E88B63-B676-43AC-B176-4CE078FFC47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D5EAD37-E614-48FB-B086-CF3BB8CB0DAB}" type="pres">
      <dgm:prSet presAssocID="{D9E88B63-B676-43AC-B176-4CE078FFC479}" presName="rootComposite" presStyleCnt="0"/>
      <dgm:spPr/>
      <dgm:t>
        <a:bodyPr/>
        <a:lstStyle/>
        <a:p>
          <a:endParaRPr lang="ru-RU"/>
        </a:p>
      </dgm:t>
    </dgm:pt>
    <dgm:pt modelId="{51002546-02D6-42AF-A654-D8D0B73E4D9D}" type="pres">
      <dgm:prSet presAssocID="{D9E88B63-B676-43AC-B176-4CE078FFC479}" presName="rootText" presStyleLbl="node2" presStyleIdx="2" presStyleCnt="5" custScaleX="1383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F1A682-100F-4991-8A5A-66D16939577D}" type="pres">
      <dgm:prSet presAssocID="{D9E88B63-B676-43AC-B176-4CE078FFC479}" presName="rootConnector" presStyleLbl="node2" presStyleIdx="2" presStyleCnt="5"/>
      <dgm:spPr/>
      <dgm:t>
        <a:bodyPr/>
        <a:lstStyle/>
        <a:p>
          <a:endParaRPr lang="ru-RU"/>
        </a:p>
      </dgm:t>
    </dgm:pt>
    <dgm:pt modelId="{E9F3CA68-BEF5-4D0A-A242-59FB05975FDE}" type="pres">
      <dgm:prSet presAssocID="{D9E88B63-B676-43AC-B176-4CE078FFC479}" presName="hierChild4" presStyleCnt="0"/>
      <dgm:spPr/>
      <dgm:t>
        <a:bodyPr/>
        <a:lstStyle/>
        <a:p>
          <a:endParaRPr lang="ru-RU"/>
        </a:p>
      </dgm:t>
    </dgm:pt>
    <dgm:pt modelId="{40657555-5566-46F4-B123-A19679008269}" type="pres">
      <dgm:prSet presAssocID="{D9E88B63-B676-43AC-B176-4CE078FFC479}" presName="hierChild5" presStyleCnt="0"/>
      <dgm:spPr/>
      <dgm:t>
        <a:bodyPr/>
        <a:lstStyle/>
        <a:p>
          <a:endParaRPr lang="ru-RU"/>
        </a:p>
      </dgm:t>
    </dgm:pt>
    <dgm:pt modelId="{D03B16DA-8684-4285-8166-7C6B20092195}" type="pres">
      <dgm:prSet presAssocID="{6FFEEEB8-4ED5-4766-9083-2B47B5BD9EE2}" presName="Name64" presStyleLbl="parChTrans1D2" presStyleIdx="3" presStyleCnt="5"/>
      <dgm:spPr/>
      <dgm:t>
        <a:bodyPr/>
        <a:lstStyle/>
        <a:p>
          <a:endParaRPr lang="ru-RU"/>
        </a:p>
      </dgm:t>
    </dgm:pt>
    <dgm:pt modelId="{2D16E8B9-F46E-4723-8535-9260FAF4B03A}" type="pres">
      <dgm:prSet presAssocID="{184EA9A7-45E9-4604-9B1B-567E1A32EE1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DF609E3D-6F05-4BB3-BA40-035B732BC5B1}" type="pres">
      <dgm:prSet presAssocID="{184EA9A7-45E9-4604-9B1B-567E1A32EE1F}" presName="rootComposite" presStyleCnt="0"/>
      <dgm:spPr/>
      <dgm:t>
        <a:bodyPr/>
        <a:lstStyle/>
        <a:p>
          <a:endParaRPr lang="ru-RU"/>
        </a:p>
      </dgm:t>
    </dgm:pt>
    <dgm:pt modelId="{C6683B64-5897-47D0-811A-95AEE5C59A53}" type="pres">
      <dgm:prSet presAssocID="{184EA9A7-45E9-4604-9B1B-567E1A32EE1F}" presName="rootText" presStyleLbl="node2" presStyleIdx="3" presStyleCnt="5" custScaleX="1383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BAB0D2-F8C7-46A7-B239-7C8B532C6E87}" type="pres">
      <dgm:prSet presAssocID="{184EA9A7-45E9-4604-9B1B-567E1A32EE1F}" presName="rootConnector" presStyleLbl="node2" presStyleIdx="3" presStyleCnt="5"/>
      <dgm:spPr/>
      <dgm:t>
        <a:bodyPr/>
        <a:lstStyle/>
        <a:p>
          <a:endParaRPr lang="ru-RU"/>
        </a:p>
      </dgm:t>
    </dgm:pt>
    <dgm:pt modelId="{EF7D60A5-09D9-43E0-93A0-0BBB95F510B2}" type="pres">
      <dgm:prSet presAssocID="{184EA9A7-45E9-4604-9B1B-567E1A32EE1F}" presName="hierChild4" presStyleCnt="0"/>
      <dgm:spPr/>
      <dgm:t>
        <a:bodyPr/>
        <a:lstStyle/>
        <a:p>
          <a:endParaRPr lang="ru-RU"/>
        </a:p>
      </dgm:t>
    </dgm:pt>
    <dgm:pt modelId="{3D227412-D7C8-4CD8-9D93-79FA9093BADF}" type="pres">
      <dgm:prSet presAssocID="{184EA9A7-45E9-4604-9B1B-567E1A32EE1F}" presName="hierChild5" presStyleCnt="0"/>
      <dgm:spPr/>
      <dgm:t>
        <a:bodyPr/>
        <a:lstStyle/>
        <a:p>
          <a:endParaRPr lang="ru-RU"/>
        </a:p>
      </dgm:t>
    </dgm:pt>
    <dgm:pt modelId="{D6392D52-0321-472B-BFBD-9A0EAFA452ED}" type="pres">
      <dgm:prSet presAssocID="{B37F4DE8-E237-45BB-8B66-84B0520E7EFD}" presName="Name64" presStyleLbl="parChTrans1D2" presStyleIdx="4" presStyleCnt="5"/>
      <dgm:spPr/>
      <dgm:t>
        <a:bodyPr/>
        <a:lstStyle/>
        <a:p>
          <a:endParaRPr lang="ru-RU"/>
        </a:p>
      </dgm:t>
    </dgm:pt>
    <dgm:pt modelId="{7F520B2F-9249-479F-ACE0-5BE87999F35C}" type="pres">
      <dgm:prSet presAssocID="{61922E43-C7F7-4572-8459-0A83BFCB73E1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6868B8F-A997-43AC-A676-E35171A5420A}" type="pres">
      <dgm:prSet presAssocID="{61922E43-C7F7-4572-8459-0A83BFCB73E1}" presName="rootComposite" presStyleCnt="0"/>
      <dgm:spPr/>
      <dgm:t>
        <a:bodyPr/>
        <a:lstStyle/>
        <a:p>
          <a:endParaRPr lang="ru-RU"/>
        </a:p>
      </dgm:t>
    </dgm:pt>
    <dgm:pt modelId="{21B814B6-7F3C-43AC-9998-1D13264301C8}" type="pres">
      <dgm:prSet presAssocID="{61922E43-C7F7-4572-8459-0A83BFCB73E1}" presName="rootText" presStyleLbl="node2" presStyleIdx="4" presStyleCnt="5" custScaleX="1383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7C94D7-086E-4198-812F-27F24A53F4AA}" type="pres">
      <dgm:prSet presAssocID="{61922E43-C7F7-4572-8459-0A83BFCB73E1}" presName="rootConnector" presStyleLbl="node2" presStyleIdx="4" presStyleCnt="5"/>
      <dgm:spPr/>
      <dgm:t>
        <a:bodyPr/>
        <a:lstStyle/>
        <a:p>
          <a:endParaRPr lang="ru-RU"/>
        </a:p>
      </dgm:t>
    </dgm:pt>
    <dgm:pt modelId="{BCC9835E-5D91-47C0-89B4-75D8FC7EF1AA}" type="pres">
      <dgm:prSet presAssocID="{61922E43-C7F7-4572-8459-0A83BFCB73E1}" presName="hierChild4" presStyleCnt="0"/>
      <dgm:spPr/>
      <dgm:t>
        <a:bodyPr/>
        <a:lstStyle/>
        <a:p>
          <a:endParaRPr lang="ru-RU"/>
        </a:p>
      </dgm:t>
    </dgm:pt>
    <dgm:pt modelId="{E72B4202-AEF3-4F70-855D-E936DE9CCF86}" type="pres">
      <dgm:prSet presAssocID="{61922E43-C7F7-4572-8459-0A83BFCB73E1}" presName="hierChild5" presStyleCnt="0"/>
      <dgm:spPr/>
      <dgm:t>
        <a:bodyPr/>
        <a:lstStyle/>
        <a:p>
          <a:endParaRPr lang="ru-RU"/>
        </a:p>
      </dgm:t>
    </dgm:pt>
    <dgm:pt modelId="{C3B35B00-6FAE-4867-AC7C-74E9C1090DB5}" type="pres">
      <dgm:prSet presAssocID="{74152EFB-E001-4BF8-A7FB-6E5886434C00}" presName="hierChild3" presStyleCnt="0"/>
      <dgm:spPr/>
      <dgm:t>
        <a:bodyPr/>
        <a:lstStyle/>
        <a:p>
          <a:endParaRPr lang="ru-RU"/>
        </a:p>
      </dgm:t>
    </dgm:pt>
  </dgm:ptLst>
  <dgm:cxnLst>
    <dgm:cxn modelId="{38E47082-A5FC-4566-AA5F-070450C9F54D}" srcId="{74152EFB-E001-4BF8-A7FB-6E5886434C00}" destId="{184EA9A7-45E9-4604-9B1B-567E1A32EE1F}" srcOrd="3" destOrd="0" parTransId="{6FFEEEB8-4ED5-4766-9083-2B47B5BD9EE2}" sibTransId="{9B5F83F4-9A9A-48E4-90EE-702EC182A3D6}"/>
    <dgm:cxn modelId="{2327355E-1F47-4B02-9CD5-ED133EF926F3}" type="presOf" srcId="{9733DB1C-BB03-49B7-8A9C-77C86207B4CF}" destId="{ED8A05BD-C38B-44CE-9D6C-7C0080574092}" srcOrd="1" destOrd="0" presId="urn:microsoft.com/office/officeart/2009/3/layout/HorizontalOrganizationChart"/>
    <dgm:cxn modelId="{F64C3D01-BE36-4C9F-B2AA-CC2F7753E29E}" srcId="{012C61D0-00CF-408C-90C7-2ECC2A321D95}" destId="{74152EFB-E001-4BF8-A7FB-6E5886434C00}" srcOrd="0" destOrd="0" parTransId="{F7C21743-6719-41CE-9ED7-7EA53AC26066}" sibTransId="{0F899584-3B7A-481D-B613-40DBC7D6653F}"/>
    <dgm:cxn modelId="{C5647109-4B4F-400B-B14B-69A1DEEADED0}" type="presOf" srcId="{74152EFB-E001-4BF8-A7FB-6E5886434C00}" destId="{61952E90-E1CC-454B-B7A2-A6E572031F59}" srcOrd="1" destOrd="0" presId="urn:microsoft.com/office/officeart/2009/3/layout/HorizontalOrganizationChart"/>
    <dgm:cxn modelId="{E2E036DD-A0C5-468F-B63E-C5ECBA07D3AB}" type="presOf" srcId="{74152EFB-E001-4BF8-A7FB-6E5886434C00}" destId="{62214A02-42C2-4C65-8D1D-F815A1AD0B44}" srcOrd="0" destOrd="0" presId="urn:microsoft.com/office/officeart/2009/3/layout/HorizontalOrganizationChart"/>
    <dgm:cxn modelId="{4DDC84BF-D6E5-4735-9201-96E67BEF9D5C}" type="presOf" srcId="{265BF9E9-8553-4879-AE70-EA800EBDAB2C}" destId="{D8880B6F-03CA-4AA0-9BFE-2EE8A3EF1CDB}" srcOrd="1" destOrd="0" presId="urn:microsoft.com/office/officeart/2009/3/layout/HorizontalOrganizationChart"/>
    <dgm:cxn modelId="{6EA4BFFC-F20E-47F4-A1C4-4B8B0027C0FB}" srcId="{74152EFB-E001-4BF8-A7FB-6E5886434C00}" destId="{F138EDA4-4DD3-4FB3-AE8B-5D48F7F15671}" srcOrd="0" destOrd="0" parTransId="{1C584740-F318-47E8-A9B0-8A2D9C2D2945}" sibTransId="{0EF646D2-7ECA-4D28-9BC1-BA3082A5652F}"/>
    <dgm:cxn modelId="{0710FA9E-D93D-48A2-82E4-DB4CDA38A47B}" type="presOf" srcId="{012C61D0-00CF-408C-90C7-2ECC2A321D95}" destId="{CFEF0262-AEDB-4ACA-B134-A969EA9FED59}" srcOrd="0" destOrd="0" presId="urn:microsoft.com/office/officeart/2009/3/layout/HorizontalOrganizationChart"/>
    <dgm:cxn modelId="{EB42F818-14E9-4617-BDAF-A841368068CD}" type="presOf" srcId="{9733DB1C-BB03-49B7-8A9C-77C86207B4CF}" destId="{C4C43DD9-DDE8-4EBC-925B-AD397B78CF5B}" srcOrd="0" destOrd="0" presId="urn:microsoft.com/office/officeart/2009/3/layout/HorizontalOrganizationChart"/>
    <dgm:cxn modelId="{7C4ACADE-DD67-4812-97CE-2F24443AAC3F}" type="presOf" srcId="{184EA9A7-45E9-4604-9B1B-567E1A32EE1F}" destId="{06BAB0D2-F8C7-46A7-B239-7C8B532C6E87}" srcOrd="1" destOrd="0" presId="urn:microsoft.com/office/officeart/2009/3/layout/HorizontalOrganizationChart"/>
    <dgm:cxn modelId="{55EC1530-EA4A-4773-B648-99D34BBE5F55}" srcId="{F138EDA4-4DD3-4FB3-AE8B-5D48F7F15671}" destId="{265BF9E9-8553-4879-AE70-EA800EBDAB2C}" srcOrd="1" destOrd="0" parTransId="{8919B760-2030-4662-885D-F8225DF3BCCA}" sibTransId="{41D1CEB6-41F8-43DC-93AB-017A51423652}"/>
    <dgm:cxn modelId="{5BE3206F-0B4F-4645-A43D-4939870AE749}" type="presOf" srcId="{F138EDA4-4DD3-4FB3-AE8B-5D48F7F15671}" destId="{2714129C-8FCD-4658-B801-FC489C55A4E0}" srcOrd="1" destOrd="0" presId="urn:microsoft.com/office/officeart/2009/3/layout/HorizontalOrganizationChart"/>
    <dgm:cxn modelId="{6BF98DD6-CF16-461D-95D8-F9A6513799AD}" srcId="{F138EDA4-4DD3-4FB3-AE8B-5D48F7F15671}" destId="{1188F647-2E37-4C60-A224-9C852AD696EF}" srcOrd="0" destOrd="0" parTransId="{81D2E287-1C1E-4A29-8EF5-A0E40D674A73}" sibTransId="{A62F17D9-5938-4F05-B9E0-60AA0D636F7A}"/>
    <dgm:cxn modelId="{72A65103-E346-4557-9D1C-1A283DB5361F}" type="presOf" srcId="{D9E88B63-B676-43AC-B176-4CE078FFC479}" destId="{51002546-02D6-42AF-A654-D8D0B73E4D9D}" srcOrd="0" destOrd="0" presId="urn:microsoft.com/office/officeart/2009/3/layout/HorizontalOrganizationChart"/>
    <dgm:cxn modelId="{B5C03988-5379-491F-AD51-7E4FD20E2253}" srcId="{74152EFB-E001-4BF8-A7FB-6E5886434C00}" destId="{61922E43-C7F7-4572-8459-0A83BFCB73E1}" srcOrd="4" destOrd="0" parTransId="{B37F4DE8-E237-45BB-8B66-84B0520E7EFD}" sibTransId="{F80BDBE8-652C-41F4-9E6F-D03CD0E6B3A1}"/>
    <dgm:cxn modelId="{12AF73C0-55FC-491C-BFC9-83B58EADA48C}" type="presOf" srcId="{1C584740-F318-47E8-A9B0-8A2D9C2D2945}" destId="{E8727E3D-153A-4B2B-A77D-BD119B6D328B}" srcOrd="0" destOrd="0" presId="urn:microsoft.com/office/officeart/2009/3/layout/HorizontalOrganizationChart"/>
    <dgm:cxn modelId="{5CCA1A90-EEE0-49D8-890A-FA0C1C9E6909}" type="presOf" srcId="{61922E43-C7F7-4572-8459-0A83BFCB73E1}" destId="{21B814B6-7F3C-43AC-9998-1D13264301C8}" srcOrd="0" destOrd="0" presId="urn:microsoft.com/office/officeart/2009/3/layout/HorizontalOrganizationChart"/>
    <dgm:cxn modelId="{C556F3FF-7275-47C7-9625-0F12CE6DCD88}" type="presOf" srcId="{15FB3B76-7729-44B0-AB85-DD7E77B24035}" destId="{C1436D2E-BF3B-4D2F-8119-4F0A47519C4D}" srcOrd="0" destOrd="0" presId="urn:microsoft.com/office/officeart/2009/3/layout/HorizontalOrganizationChart"/>
    <dgm:cxn modelId="{3AC6BC4B-8BC2-4CF8-9B2C-B49E722A1556}" type="presOf" srcId="{8919B760-2030-4662-885D-F8225DF3BCCA}" destId="{B24C6715-8D31-4DAF-8C70-223D3C3DFE0A}" srcOrd="0" destOrd="0" presId="urn:microsoft.com/office/officeart/2009/3/layout/HorizontalOrganizationChart"/>
    <dgm:cxn modelId="{5FE2A638-97DF-4438-907A-974D883401E5}" type="presOf" srcId="{184EA9A7-45E9-4604-9B1B-567E1A32EE1F}" destId="{C6683B64-5897-47D0-811A-95AEE5C59A53}" srcOrd="0" destOrd="0" presId="urn:microsoft.com/office/officeart/2009/3/layout/HorizontalOrganizationChart"/>
    <dgm:cxn modelId="{C69F9E5E-30E6-44AF-BD94-D0D2B066F193}" type="presOf" srcId="{1188F647-2E37-4C60-A224-9C852AD696EF}" destId="{4F814530-3C82-455D-AB78-60961F96AAFA}" srcOrd="0" destOrd="0" presId="urn:microsoft.com/office/officeart/2009/3/layout/HorizontalOrganizationChart"/>
    <dgm:cxn modelId="{C3A11F02-537A-4B15-839D-2B6A9F24D59F}" type="presOf" srcId="{61922E43-C7F7-4572-8459-0A83BFCB73E1}" destId="{DF7C94D7-086E-4198-812F-27F24A53F4AA}" srcOrd="1" destOrd="0" presId="urn:microsoft.com/office/officeart/2009/3/layout/HorizontalOrganizationChart"/>
    <dgm:cxn modelId="{99D4DC25-F7E1-4CCE-B122-F043DEA0B130}" type="presOf" srcId="{1188F647-2E37-4C60-A224-9C852AD696EF}" destId="{6646EB08-CF68-4057-817E-E2B2FDD0A053}" srcOrd="1" destOrd="0" presId="urn:microsoft.com/office/officeart/2009/3/layout/HorizontalOrganizationChart"/>
    <dgm:cxn modelId="{A79D3636-3D25-4142-A55E-6C07A39EED12}" type="presOf" srcId="{81D2E287-1C1E-4A29-8EF5-A0E40D674A73}" destId="{302A25C4-F156-4AF8-B6CE-FC910FFBF125}" srcOrd="0" destOrd="0" presId="urn:microsoft.com/office/officeart/2009/3/layout/HorizontalOrganizationChart"/>
    <dgm:cxn modelId="{BB41A967-8D1F-4D17-9F4F-461683139A8A}" type="presOf" srcId="{B37F4DE8-E237-45BB-8B66-84B0520E7EFD}" destId="{D6392D52-0321-472B-BFBD-9A0EAFA452ED}" srcOrd="0" destOrd="0" presId="urn:microsoft.com/office/officeart/2009/3/layout/HorizontalOrganizationChart"/>
    <dgm:cxn modelId="{58F09F40-8A5A-431B-A723-6AD35A191D9A}" type="presOf" srcId="{265BF9E9-8553-4879-AE70-EA800EBDAB2C}" destId="{EAF1574E-2A5C-4A32-A8AA-1D7F2A276AD6}" srcOrd="0" destOrd="0" presId="urn:microsoft.com/office/officeart/2009/3/layout/HorizontalOrganizationChart"/>
    <dgm:cxn modelId="{DD11FE6C-839E-4DDE-B83C-8D7A9C3C264E}" type="presOf" srcId="{88C3695B-B183-40D1-9B5E-1AE405B46DC4}" destId="{626CAB00-3FA7-400C-9C38-F0AA748E1407}" srcOrd="0" destOrd="0" presId="urn:microsoft.com/office/officeart/2009/3/layout/HorizontalOrganizationChart"/>
    <dgm:cxn modelId="{A8627587-4578-4806-B863-FECCCA41BB35}" srcId="{74152EFB-E001-4BF8-A7FB-6E5886434C00}" destId="{9733DB1C-BB03-49B7-8A9C-77C86207B4CF}" srcOrd="1" destOrd="0" parTransId="{88C3695B-B183-40D1-9B5E-1AE405B46DC4}" sibTransId="{47708CD9-C080-46C9-918E-057BE28732AE}"/>
    <dgm:cxn modelId="{C44A5ADC-FF58-4E05-B74D-B901BF6B8EBD}" type="presOf" srcId="{D9E88B63-B676-43AC-B176-4CE078FFC479}" destId="{B4F1A682-100F-4991-8A5A-66D16939577D}" srcOrd="1" destOrd="0" presId="urn:microsoft.com/office/officeart/2009/3/layout/HorizontalOrganizationChart"/>
    <dgm:cxn modelId="{A344F3A2-9FDB-41A6-A8F1-2EEE95F8BACE}" type="presOf" srcId="{F138EDA4-4DD3-4FB3-AE8B-5D48F7F15671}" destId="{B4DA69A1-A934-43D7-A7D2-B27FA69F8351}" srcOrd="0" destOrd="0" presId="urn:microsoft.com/office/officeart/2009/3/layout/HorizontalOrganizationChart"/>
    <dgm:cxn modelId="{17BD5BD2-0C19-4F68-AADC-2290C3B94484}" srcId="{74152EFB-E001-4BF8-A7FB-6E5886434C00}" destId="{D9E88B63-B676-43AC-B176-4CE078FFC479}" srcOrd="2" destOrd="0" parTransId="{15FB3B76-7729-44B0-AB85-DD7E77B24035}" sibTransId="{BFB57DD7-A431-4B7E-98C1-9F603318D7E3}"/>
    <dgm:cxn modelId="{757C27F7-69D4-4AE1-9B72-880DB104BA96}" type="presOf" srcId="{6FFEEEB8-4ED5-4766-9083-2B47B5BD9EE2}" destId="{D03B16DA-8684-4285-8166-7C6B20092195}" srcOrd="0" destOrd="0" presId="urn:microsoft.com/office/officeart/2009/3/layout/HorizontalOrganizationChart"/>
    <dgm:cxn modelId="{16845851-82F1-4072-9303-C0335E0D3C0C}" type="presParOf" srcId="{CFEF0262-AEDB-4ACA-B134-A969EA9FED59}" destId="{115D16B2-8C85-42D6-99CA-3F8B7DA00BB1}" srcOrd="0" destOrd="0" presId="urn:microsoft.com/office/officeart/2009/3/layout/HorizontalOrganizationChart"/>
    <dgm:cxn modelId="{4621905D-6CA7-4ED2-9F66-70D81FE1180F}" type="presParOf" srcId="{115D16B2-8C85-42D6-99CA-3F8B7DA00BB1}" destId="{94C191CB-D8F0-472A-96D6-4EE99FE493BB}" srcOrd="0" destOrd="0" presId="urn:microsoft.com/office/officeart/2009/3/layout/HorizontalOrganizationChart"/>
    <dgm:cxn modelId="{84F244E9-3257-43F3-8811-49C5F8800018}" type="presParOf" srcId="{94C191CB-D8F0-472A-96D6-4EE99FE493BB}" destId="{62214A02-42C2-4C65-8D1D-F815A1AD0B44}" srcOrd="0" destOrd="0" presId="urn:microsoft.com/office/officeart/2009/3/layout/HorizontalOrganizationChart"/>
    <dgm:cxn modelId="{3C93C581-5259-4D4B-BF58-06A18FA1827F}" type="presParOf" srcId="{94C191CB-D8F0-472A-96D6-4EE99FE493BB}" destId="{61952E90-E1CC-454B-B7A2-A6E572031F59}" srcOrd="1" destOrd="0" presId="urn:microsoft.com/office/officeart/2009/3/layout/HorizontalOrganizationChart"/>
    <dgm:cxn modelId="{DF3BB7B0-A3E7-4FD0-A077-7302FDD1AC56}" type="presParOf" srcId="{115D16B2-8C85-42D6-99CA-3F8B7DA00BB1}" destId="{E4F69D2E-4F5C-4111-A56B-084FF25D5AD1}" srcOrd="1" destOrd="0" presId="urn:microsoft.com/office/officeart/2009/3/layout/HorizontalOrganizationChart"/>
    <dgm:cxn modelId="{D8E6B0CD-0CE9-40D3-A37F-20BA8EA051DA}" type="presParOf" srcId="{E4F69D2E-4F5C-4111-A56B-084FF25D5AD1}" destId="{E8727E3D-153A-4B2B-A77D-BD119B6D328B}" srcOrd="0" destOrd="0" presId="urn:microsoft.com/office/officeart/2009/3/layout/HorizontalOrganizationChart"/>
    <dgm:cxn modelId="{E71A8716-C84F-438B-81E6-847ED3D4BAF0}" type="presParOf" srcId="{E4F69D2E-4F5C-4111-A56B-084FF25D5AD1}" destId="{0FBF3C55-E080-4247-8B77-5555145AF9B4}" srcOrd="1" destOrd="0" presId="urn:microsoft.com/office/officeart/2009/3/layout/HorizontalOrganizationChart"/>
    <dgm:cxn modelId="{059957EA-6FD7-490D-B8E4-CB59EEDB3EB3}" type="presParOf" srcId="{0FBF3C55-E080-4247-8B77-5555145AF9B4}" destId="{76B49ED0-E949-4396-8BD0-BD1A2FF565FD}" srcOrd="0" destOrd="0" presId="urn:microsoft.com/office/officeart/2009/3/layout/HorizontalOrganizationChart"/>
    <dgm:cxn modelId="{7FEC869C-2853-4CEA-BE9D-1BABADB7143A}" type="presParOf" srcId="{76B49ED0-E949-4396-8BD0-BD1A2FF565FD}" destId="{B4DA69A1-A934-43D7-A7D2-B27FA69F8351}" srcOrd="0" destOrd="0" presId="urn:microsoft.com/office/officeart/2009/3/layout/HorizontalOrganizationChart"/>
    <dgm:cxn modelId="{02D95A53-E86C-4C54-BE4C-0D12FF9EDB2B}" type="presParOf" srcId="{76B49ED0-E949-4396-8BD0-BD1A2FF565FD}" destId="{2714129C-8FCD-4658-B801-FC489C55A4E0}" srcOrd="1" destOrd="0" presId="urn:microsoft.com/office/officeart/2009/3/layout/HorizontalOrganizationChart"/>
    <dgm:cxn modelId="{17C630AB-40AD-40E0-937A-AB3E526E66E2}" type="presParOf" srcId="{0FBF3C55-E080-4247-8B77-5555145AF9B4}" destId="{CD39911C-E29E-4421-B7F7-C8D0E3F83454}" srcOrd="1" destOrd="0" presId="urn:microsoft.com/office/officeart/2009/3/layout/HorizontalOrganizationChart"/>
    <dgm:cxn modelId="{A413A44B-3318-4322-B61C-2DDA697B1487}" type="presParOf" srcId="{CD39911C-E29E-4421-B7F7-C8D0E3F83454}" destId="{302A25C4-F156-4AF8-B6CE-FC910FFBF125}" srcOrd="0" destOrd="0" presId="urn:microsoft.com/office/officeart/2009/3/layout/HorizontalOrganizationChart"/>
    <dgm:cxn modelId="{458CABCF-9FBE-47AE-9EA3-5DCEBA936AF6}" type="presParOf" srcId="{CD39911C-E29E-4421-B7F7-C8D0E3F83454}" destId="{DE5950E8-402D-4423-A420-ADC47CF5C561}" srcOrd="1" destOrd="0" presId="urn:microsoft.com/office/officeart/2009/3/layout/HorizontalOrganizationChart"/>
    <dgm:cxn modelId="{1B10E7E4-924A-44B2-BD2E-ED47D2A1FBCC}" type="presParOf" srcId="{DE5950E8-402D-4423-A420-ADC47CF5C561}" destId="{01F71875-0B85-4988-B9E0-0AFB64CD2A47}" srcOrd="0" destOrd="0" presId="urn:microsoft.com/office/officeart/2009/3/layout/HorizontalOrganizationChart"/>
    <dgm:cxn modelId="{F613501E-BE5F-4BD3-8D32-EFAF88B39A54}" type="presParOf" srcId="{01F71875-0B85-4988-B9E0-0AFB64CD2A47}" destId="{4F814530-3C82-455D-AB78-60961F96AAFA}" srcOrd="0" destOrd="0" presId="urn:microsoft.com/office/officeart/2009/3/layout/HorizontalOrganizationChart"/>
    <dgm:cxn modelId="{DD304E1F-2A41-4158-9EF9-49B28072EEC1}" type="presParOf" srcId="{01F71875-0B85-4988-B9E0-0AFB64CD2A47}" destId="{6646EB08-CF68-4057-817E-E2B2FDD0A053}" srcOrd="1" destOrd="0" presId="urn:microsoft.com/office/officeart/2009/3/layout/HorizontalOrganizationChart"/>
    <dgm:cxn modelId="{83363F87-E21E-44F6-8FC5-2887024D6F4D}" type="presParOf" srcId="{DE5950E8-402D-4423-A420-ADC47CF5C561}" destId="{A5481CCF-306F-449B-9D4C-8EF52BD04A2D}" srcOrd="1" destOrd="0" presId="urn:microsoft.com/office/officeart/2009/3/layout/HorizontalOrganizationChart"/>
    <dgm:cxn modelId="{71F79A76-2C98-476B-9F47-8983874510E3}" type="presParOf" srcId="{DE5950E8-402D-4423-A420-ADC47CF5C561}" destId="{35F24CE2-D11D-441A-B39D-5637D9EE363D}" srcOrd="2" destOrd="0" presId="urn:microsoft.com/office/officeart/2009/3/layout/HorizontalOrganizationChart"/>
    <dgm:cxn modelId="{67A63D67-7812-40A3-B2B1-99C6DFF6C56F}" type="presParOf" srcId="{CD39911C-E29E-4421-B7F7-C8D0E3F83454}" destId="{B24C6715-8D31-4DAF-8C70-223D3C3DFE0A}" srcOrd="2" destOrd="0" presId="urn:microsoft.com/office/officeart/2009/3/layout/HorizontalOrganizationChart"/>
    <dgm:cxn modelId="{0536816C-8CC2-4EC3-BBCD-568F0DC56CBA}" type="presParOf" srcId="{CD39911C-E29E-4421-B7F7-C8D0E3F83454}" destId="{317D7814-FEE9-46A3-878D-F73D47DBC378}" srcOrd="3" destOrd="0" presId="urn:microsoft.com/office/officeart/2009/3/layout/HorizontalOrganizationChart"/>
    <dgm:cxn modelId="{3993FB74-51A0-480C-8B8C-4D3675FF61D1}" type="presParOf" srcId="{317D7814-FEE9-46A3-878D-F73D47DBC378}" destId="{23DB13A4-533B-4B3C-A6EC-8D5F151F0411}" srcOrd="0" destOrd="0" presId="urn:microsoft.com/office/officeart/2009/3/layout/HorizontalOrganizationChart"/>
    <dgm:cxn modelId="{A7C6D98A-5C3E-40FF-A26F-DF1ECA219669}" type="presParOf" srcId="{23DB13A4-533B-4B3C-A6EC-8D5F151F0411}" destId="{EAF1574E-2A5C-4A32-A8AA-1D7F2A276AD6}" srcOrd="0" destOrd="0" presId="urn:microsoft.com/office/officeart/2009/3/layout/HorizontalOrganizationChart"/>
    <dgm:cxn modelId="{4DC6373D-D448-46A8-9EE4-71E4A0586115}" type="presParOf" srcId="{23DB13A4-533B-4B3C-A6EC-8D5F151F0411}" destId="{D8880B6F-03CA-4AA0-9BFE-2EE8A3EF1CDB}" srcOrd="1" destOrd="0" presId="urn:microsoft.com/office/officeart/2009/3/layout/HorizontalOrganizationChart"/>
    <dgm:cxn modelId="{DCD4FCEF-4E10-48E4-8E81-97B6C81FE7E6}" type="presParOf" srcId="{317D7814-FEE9-46A3-878D-F73D47DBC378}" destId="{F613DD3D-E361-4FA6-80CD-DC12B50F9EEF}" srcOrd="1" destOrd="0" presId="urn:microsoft.com/office/officeart/2009/3/layout/HorizontalOrganizationChart"/>
    <dgm:cxn modelId="{7341D295-725E-40F9-BA59-6639C1EF63A9}" type="presParOf" srcId="{317D7814-FEE9-46A3-878D-F73D47DBC378}" destId="{09FB3041-F089-4DBB-9D74-79E23B50FE77}" srcOrd="2" destOrd="0" presId="urn:microsoft.com/office/officeart/2009/3/layout/HorizontalOrganizationChart"/>
    <dgm:cxn modelId="{33125E18-0A21-48F9-B76E-5D524A0E5BF2}" type="presParOf" srcId="{0FBF3C55-E080-4247-8B77-5555145AF9B4}" destId="{C5CA92A1-28E5-49EE-9473-118D76C37A26}" srcOrd="2" destOrd="0" presId="urn:microsoft.com/office/officeart/2009/3/layout/HorizontalOrganizationChart"/>
    <dgm:cxn modelId="{DDF12368-316F-49B3-817F-45C321072AFF}" type="presParOf" srcId="{E4F69D2E-4F5C-4111-A56B-084FF25D5AD1}" destId="{626CAB00-3FA7-400C-9C38-F0AA748E1407}" srcOrd="2" destOrd="0" presId="urn:microsoft.com/office/officeart/2009/3/layout/HorizontalOrganizationChart"/>
    <dgm:cxn modelId="{186FB43F-060B-41D7-A1E0-D06DBF18782F}" type="presParOf" srcId="{E4F69D2E-4F5C-4111-A56B-084FF25D5AD1}" destId="{17962292-9D57-436E-A8A9-23CD5C0F0BE7}" srcOrd="3" destOrd="0" presId="urn:microsoft.com/office/officeart/2009/3/layout/HorizontalOrganizationChart"/>
    <dgm:cxn modelId="{305C4670-8497-4049-AA3B-1DDE3D5B0246}" type="presParOf" srcId="{17962292-9D57-436E-A8A9-23CD5C0F0BE7}" destId="{FC92BA51-FB3A-499C-A0C6-2D47AD24D0F5}" srcOrd="0" destOrd="0" presId="urn:microsoft.com/office/officeart/2009/3/layout/HorizontalOrganizationChart"/>
    <dgm:cxn modelId="{E005788B-FEAA-4E48-90CA-4DB5C41F4BAE}" type="presParOf" srcId="{FC92BA51-FB3A-499C-A0C6-2D47AD24D0F5}" destId="{C4C43DD9-DDE8-4EBC-925B-AD397B78CF5B}" srcOrd="0" destOrd="0" presId="urn:microsoft.com/office/officeart/2009/3/layout/HorizontalOrganizationChart"/>
    <dgm:cxn modelId="{3B3A26E6-ADC0-4A76-B593-A0B141E3FA6D}" type="presParOf" srcId="{FC92BA51-FB3A-499C-A0C6-2D47AD24D0F5}" destId="{ED8A05BD-C38B-44CE-9D6C-7C0080574092}" srcOrd="1" destOrd="0" presId="urn:microsoft.com/office/officeart/2009/3/layout/HorizontalOrganizationChart"/>
    <dgm:cxn modelId="{158CC8F0-6026-4CAA-87E5-5B8CDDC5D2F5}" type="presParOf" srcId="{17962292-9D57-436E-A8A9-23CD5C0F0BE7}" destId="{C368FBA4-5A6C-400D-A51A-42CBBFB238A7}" srcOrd="1" destOrd="0" presId="urn:microsoft.com/office/officeart/2009/3/layout/HorizontalOrganizationChart"/>
    <dgm:cxn modelId="{33512749-A2FD-4DD2-8A83-0D08967B49FE}" type="presParOf" srcId="{17962292-9D57-436E-A8A9-23CD5C0F0BE7}" destId="{427836FD-6706-4741-BFAF-08A2009A3C0C}" srcOrd="2" destOrd="0" presId="urn:microsoft.com/office/officeart/2009/3/layout/HorizontalOrganizationChart"/>
    <dgm:cxn modelId="{BD397158-1A62-4CFA-8A08-19B7B5285C33}" type="presParOf" srcId="{E4F69D2E-4F5C-4111-A56B-084FF25D5AD1}" destId="{C1436D2E-BF3B-4D2F-8119-4F0A47519C4D}" srcOrd="4" destOrd="0" presId="urn:microsoft.com/office/officeart/2009/3/layout/HorizontalOrganizationChart"/>
    <dgm:cxn modelId="{6C8511F2-EA49-4253-934A-57B6F1ADCBFC}" type="presParOf" srcId="{E4F69D2E-4F5C-4111-A56B-084FF25D5AD1}" destId="{4037E727-6513-4793-973C-1A4B3ADFDDD2}" srcOrd="5" destOrd="0" presId="urn:microsoft.com/office/officeart/2009/3/layout/HorizontalOrganizationChart"/>
    <dgm:cxn modelId="{7CBE4843-4837-4DD3-90E8-9C8C39FD523D}" type="presParOf" srcId="{4037E727-6513-4793-973C-1A4B3ADFDDD2}" destId="{1D5EAD37-E614-48FB-B086-CF3BB8CB0DAB}" srcOrd="0" destOrd="0" presId="urn:microsoft.com/office/officeart/2009/3/layout/HorizontalOrganizationChart"/>
    <dgm:cxn modelId="{8C803650-5293-4F3B-B48E-29CCD74F0683}" type="presParOf" srcId="{1D5EAD37-E614-48FB-B086-CF3BB8CB0DAB}" destId="{51002546-02D6-42AF-A654-D8D0B73E4D9D}" srcOrd="0" destOrd="0" presId="urn:microsoft.com/office/officeart/2009/3/layout/HorizontalOrganizationChart"/>
    <dgm:cxn modelId="{B342BABD-BF70-473F-84B9-F4F08A02E75F}" type="presParOf" srcId="{1D5EAD37-E614-48FB-B086-CF3BB8CB0DAB}" destId="{B4F1A682-100F-4991-8A5A-66D16939577D}" srcOrd="1" destOrd="0" presId="urn:microsoft.com/office/officeart/2009/3/layout/HorizontalOrganizationChart"/>
    <dgm:cxn modelId="{4BC63451-62B4-4620-92B8-ED0E617ECE07}" type="presParOf" srcId="{4037E727-6513-4793-973C-1A4B3ADFDDD2}" destId="{E9F3CA68-BEF5-4D0A-A242-59FB05975FDE}" srcOrd="1" destOrd="0" presId="urn:microsoft.com/office/officeart/2009/3/layout/HorizontalOrganizationChart"/>
    <dgm:cxn modelId="{2E5F74E3-A6A0-4C66-A48A-0DD7249A5C38}" type="presParOf" srcId="{4037E727-6513-4793-973C-1A4B3ADFDDD2}" destId="{40657555-5566-46F4-B123-A19679008269}" srcOrd="2" destOrd="0" presId="urn:microsoft.com/office/officeart/2009/3/layout/HorizontalOrganizationChart"/>
    <dgm:cxn modelId="{3D609074-2A0A-4E45-BD89-7AD0995069DC}" type="presParOf" srcId="{E4F69D2E-4F5C-4111-A56B-084FF25D5AD1}" destId="{D03B16DA-8684-4285-8166-7C6B20092195}" srcOrd="6" destOrd="0" presId="urn:microsoft.com/office/officeart/2009/3/layout/HorizontalOrganizationChart"/>
    <dgm:cxn modelId="{81CCD8B0-5987-4EAA-A8AD-B929536E0308}" type="presParOf" srcId="{E4F69D2E-4F5C-4111-A56B-084FF25D5AD1}" destId="{2D16E8B9-F46E-4723-8535-9260FAF4B03A}" srcOrd="7" destOrd="0" presId="urn:microsoft.com/office/officeart/2009/3/layout/HorizontalOrganizationChart"/>
    <dgm:cxn modelId="{0A40BE61-CFF8-4C23-BCD0-6A2FF4D4FBC0}" type="presParOf" srcId="{2D16E8B9-F46E-4723-8535-9260FAF4B03A}" destId="{DF609E3D-6F05-4BB3-BA40-035B732BC5B1}" srcOrd="0" destOrd="0" presId="urn:microsoft.com/office/officeart/2009/3/layout/HorizontalOrganizationChart"/>
    <dgm:cxn modelId="{C64B326F-4A14-4F76-A180-522D056BA238}" type="presParOf" srcId="{DF609E3D-6F05-4BB3-BA40-035B732BC5B1}" destId="{C6683B64-5897-47D0-811A-95AEE5C59A53}" srcOrd="0" destOrd="0" presId="urn:microsoft.com/office/officeart/2009/3/layout/HorizontalOrganizationChart"/>
    <dgm:cxn modelId="{A48C1FED-1ECE-4DF7-A9D0-3364A01804EF}" type="presParOf" srcId="{DF609E3D-6F05-4BB3-BA40-035B732BC5B1}" destId="{06BAB0D2-F8C7-46A7-B239-7C8B532C6E87}" srcOrd="1" destOrd="0" presId="urn:microsoft.com/office/officeart/2009/3/layout/HorizontalOrganizationChart"/>
    <dgm:cxn modelId="{D17E8EC1-26D6-4BFE-957C-F88EAE881A66}" type="presParOf" srcId="{2D16E8B9-F46E-4723-8535-9260FAF4B03A}" destId="{EF7D60A5-09D9-43E0-93A0-0BBB95F510B2}" srcOrd="1" destOrd="0" presId="urn:microsoft.com/office/officeart/2009/3/layout/HorizontalOrganizationChart"/>
    <dgm:cxn modelId="{612A9DCA-D5D9-458E-9865-A5CA43822DDD}" type="presParOf" srcId="{2D16E8B9-F46E-4723-8535-9260FAF4B03A}" destId="{3D227412-D7C8-4CD8-9D93-79FA9093BADF}" srcOrd="2" destOrd="0" presId="urn:microsoft.com/office/officeart/2009/3/layout/HorizontalOrganizationChart"/>
    <dgm:cxn modelId="{7540693C-F456-4306-A9B8-49E9C4F7C8AA}" type="presParOf" srcId="{E4F69D2E-4F5C-4111-A56B-084FF25D5AD1}" destId="{D6392D52-0321-472B-BFBD-9A0EAFA452ED}" srcOrd="8" destOrd="0" presId="urn:microsoft.com/office/officeart/2009/3/layout/HorizontalOrganizationChart"/>
    <dgm:cxn modelId="{145BBBB1-CD28-48CC-9545-37DF37F60739}" type="presParOf" srcId="{E4F69D2E-4F5C-4111-A56B-084FF25D5AD1}" destId="{7F520B2F-9249-479F-ACE0-5BE87999F35C}" srcOrd="9" destOrd="0" presId="urn:microsoft.com/office/officeart/2009/3/layout/HorizontalOrganizationChart"/>
    <dgm:cxn modelId="{42D77905-B64C-4A51-885D-0AE8F1B8D1FF}" type="presParOf" srcId="{7F520B2F-9249-479F-ACE0-5BE87999F35C}" destId="{A6868B8F-A997-43AC-A676-E35171A5420A}" srcOrd="0" destOrd="0" presId="urn:microsoft.com/office/officeart/2009/3/layout/HorizontalOrganizationChart"/>
    <dgm:cxn modelId="{4C0A629B-E012-4F84-BDAC-D7214AF6D022}" type="presParOf" srcId="{A6868B8F-A997-43AC-A676-E35171A5420A}" destId="{21B814B6-7F3C-43AC-9998-1D13264301C8}" srcOrd="0" destOrd="0" presId="urn:microsoft.com/office/officeart/2009/3/layout/HorizontalOrganizationChart"/>
    <dgm:cxn modelId="{9F413F9F-1917-4E97-9D01-D34B37F834EF}" type="presParOf" srcId="{A6868B8F-A997-43AC-A676-E35171A5420A}" destId="{DF7C94D7-086E-4198-812F-27F24A53F4AA}" srcOrd="1" destOrd="0" presId="urn:microsoft.com/office/officeart/2009/3/layout/HorizontalOrganizationChart"/>
    <dgm:cxn modelId="{5B20FE66-9DD2-4C23-8A9E-2DF4E52809D2}" type="presParOf" srcId="{7F520B2F-9249-479F-ACE0-5BE87999F35C}" destId="{BCC9835E-5D91-47C0-89B4-75D8FC7EF1AA}" srcOrd="1" destOrd="0" presId="urn:microsoft.com/office/officeart/2009/3/layout/HorizontalOrganizationChart"/>
    <dgm:cxn modelId="{37E2C7DA-D17F-467D-8E98-E71511AE6F25}" type="presParOf" srcId="{7F520B2F-9249-479F-ACE0-5BE87999F35C}" destId="{E72B4202-AEF3-4F70-855D-E936DE9CCF86}" srcOrd="2" destOrd="0" presId="urn:microsoft.com/office/officeart/2009/3/layout/HorizontalOrganizationChart"/>
    <dgm:cxn modelId="{8DA9D6E1-0E13-4F8B-853E-534418306E00}" type="presParOf" srcId="{115D16B2-8C85-42D6-99CA-3F8B7DA00BB1}" destId="{C3B35B00-6FAE-4867-AC7C-74E9C1090DB5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0EF9D-18B7-44CA-9722-BCF92F7CCCA0}">
      <dsp:nvSpPr>
        <dsp:cNvPr id="0" name=""/>
        <dsp:cNvSpPr/>
      </dsp:nvSpPr>
      <dsp:spPr>
        <a:xfrm>
          <a:off x="0" y="317723"/>
          <a:ext cx="8974357" cy="10038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u="none" kern="1200" dirty="0" smtClean="0"/>
            <a:t>Совместимость картографических данных и пространственных данных различных отраслей</a:t>
          </a:r>
          <a:endParaRPr lang="ru-RU" sz="2600" kern="1200" dirty="0"/>
        </a:p>
      </dsp:txBody>
      <dsp:txXfrm>
        <a:off x="49004" y="366727"/>
        <a:ext cx="8876349" cy="905852"/>
      </dsp:txXfrm>
    </dsp:sp>
    <dsp:sp modelId="{0C8C2999-D12B-4504-B25E-AA8A46867135}">
      <dsp:nvSpPr>
        <dsp:cNvPr id="0" name=""/>
        <dsp:cNvSpPr/>
      </dsp:nvSpPr>
      <dsp:spPr>
        <a:xfrm>
          <a:off x="0" y="1321583"/>
          <a:ext cx="8974357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93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/>
            <a:t>Единое геоинформационное поле</a:t>
          </a:r>
          <a:endParaRPr lang="ru-RU" sz="2000" kern="1200" dirty="0"/>
        </a:p>
      </dsp:txBody>
      <dsp:txXfrm>
        <a:off x="0" y="1321583"/>
        <a:ext cx="8974357" cy="430560"/>
      </dsp:txXfrm>
    </dsp:sp>
    <dsp:sp modelId="{4220EE6E-5F73-4E09-8632-84425B942391}">
      <dsp:nvSpPr>
        <dsp:cNvPr id="0" name=""/>
        <dsp:cNvSpPr/>
      </dsp:nvSpPr>
      <dsp:spPr>
        <a:xfrm>
          <a:off x="0" y="1752143"/>
          <a:ext cx="8974357" cy="10038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Актуальность государственных топографических карт и </a:t>
          </a:r>
          <a:r>
            <a:rPr lang="ru-RU" sz="2600" kern="1200" dirty="0" smtClean="0"/>
            <a:t>планов, цифровых </a:t>
          </a:r>
          <a:r>
            <a:rPr lang="ru-RU" sz="2600" kern="1200" dirty="0" err="1" smtClean="0"/>
            <a:t>ортофотопланов</a:t>
          </a:r>
          <a:endParaRPr lang="ru-RU" sz="2600" kern="1200" dirty="0"/>
        </a:p>
      </dsp:txBody>
      <dsp:txXfrm>
        <a:off x="49004" y="1801147"/>
        <a:ext cx="8876349" cy="905852"/>
      </dsp:txXfrm>
    </dsp:sp>
    <dsp:sp modelId="{78455165-EC1D-4C66-BAE1-E85CED1F81A3}">
      <dsp:nvSpPr>
        <dsp:cNvPr id="0" name=""/>
        <dsp:cNvSpPr/>
      </dsp:nvSpPr>
      <dsp:spPr>
        <a:xfrm>
          <a:off x="0" y="2756003"/>
          <a:ext cx="8974357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93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/>
            <a:t>Система мер поддержки обновления картографической продукции</a:t>
          </a:r>
          <a:endParaRPr lang="ru-RU" sz="2000" kern="1200" dirty="0"/>
        </a:p>
      </dsp:txBody>
      <dsp:txXfrm>
        <a:off x="0" y="2756003"/>
        <a:ext cx="8974357" cy="430560"/>
      </dsp:txXfrm>
    </dsp:sp>
    <dsp:sp modelId="{58AD0B0E-6EBC-4873-A6C9-B82C4D6F5EDC}">
      <dsp:nvSpPr>
        <dsp:cNvPr id="0" name=""/>
        <dsp:cNvSpPr/>
      </dsp:nvSpPr>
      <dsp:spPr>
        <a:xfrm>
          <a:off x="0" y="3186563"/>
          <a:ext cx="8974357" cy="100386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Законодательное ограничение полноты и подробности картографируемой территории Российской Федерации</a:t>
          </a:r>
          <a:endParaRPr lang="ru-RU" sz="2600" kern="1200" dirty="0"/>
        </a:p>
      </dsp:txBody>
      <dsp:txXfrm>
        <a:off x="49004" y="3235567"/>
        <a:ext cx="8876349" cy="905852"/>
      </dsp:txXfrm>
    </dsp:sp>
    <dsp:sp modelId="{CF33F497-35E8-4656-8B89-1846E174489D}">
      <dsp:nvSpPr>
        <dsp:cNvPr id="0" name=""/>
        <dsp:cNvSpPr/>
      </dsp:nvSpPr>
      <dsp:spPr>
        <a:xfrm>
          <a:off x="0" y="4190423"/>
          <a:ext cx="8974357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93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/>
            <a:t>Системная работа по изменению нормативно-правовых актов</a:t>
          </a:r>
          <a:endParaRPr lang="ru-RU" sz="2000" kern="1200" dirty="0"/>
        </a:p>
      </dsp:txBody>
      <dsp:txXfrm>
        <a:off x="0" y="4190423"/>
        <a:ext cx="8974357" cy="4305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92D52-0321-472B-BFBD-9A0EAFA452ED}">
      <dsp:nvSpPr>
        <dsp:cNvPr id="0" name=""/>
        <dsp:cNvSpPr/>
      </dsp:nvSpPr>
      <dsp:spPr>
        <a:xfrm>
          <a:off x="3615497" y="2778940"/>
          <a:ext cx="452416" cy="1945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208" y="0"/>
              </a:lnTo>
              <a:lnTo>
                <a:pt x="226208" y="1945389"/>
              </a:lnTo>
              <a:lnTo>
                <a:pt x="452416" y="1945389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3B16DA-8684-4285-8166-7C6B20092195}">
      <dsp:nvSpPr>
        <dsp:cNvPr id="0" name=""/>
        <dsp:cNvSpPr/>
      </dsp:nvSpPr>
      <dsp:spPr>
        <a:xfrm>
          <a:off x="3615497" y="2778940"/>
          <a:ext cx="452416" cy="9726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208" y="0"/>
              </a:lnTo>
              <a:lnTo>
                <a:pt x="226208" y="972694"/>
              </a:lnTo>
              <a:lnTo>
                <a:pt x="452416" y="972694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436D2E-BF3B-4D2F-8119-4F0A47519C4D}">
      <dsp:nvSpPr>
        <dsp:cNvPr id="0" name=""/>
        <dsp:cNvSpPr/>
      </dsp:nvSpPr>
      <dsp:spPr>
        <a:xfrm>
          <a:off x="3615497" y="2733220"/>
          <a:ext cx="4524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52416" y="4572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CAB00-3FA7-400C-9C38-F0AA748E1407}">
      <dsp:nvSpPr>
        <dsp:cNvPr id="0" name=""/>
        <dsp:cNvSpPr/>
      </dsp:nvSpPr>
      <dsp:spPr>
        <a:xfrm>
          <a:off x="3615497" y="1806245"/>
          <a:ext cx="452416" cy="972694"/>
        </a:xfrm>
        <a:custGeom>
          <a:avLst/>
          <a:gdLst/>
          <a:ahLst/>
          <a:cxnLst/>
          <a:rect l="0" t="0" r="0" b="0"/>
          <a:pathLst>
            <a:path>
              <a:moveTo>
                <a:pt x="0" y="972694"/>
              </a:moveTo>
              <a:lnTo>
                <a:pt x="226208" y="972694"/>
              </a:lnTo>
              <a:lnTo>
                <a:pt x="226208" y="0"/>
              </a:lnTo>
              <a:lnTo>
                <a:pt x="452416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4C6715-8D31-4DAF-8C70-223D3C3DFE0A}">
      <dsp:nvSpPr>
        <dsp:cNvPr id="0" name=""/>
        <dsp:cNvSpPr/>
      </dsp:nvSpPr>
      <dsp:spPr>
        <a:xfrm>
          <a:off x="7197253" y="833550"/>
          <a:ext cx="452416" cy="4863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6208" y="0"/>
              </a:lnTo>
              <a:lnTo>
                <a:pt x="226208" y="486347"/>
              </a:lnTo>
              <a:lnTo>
                <a:pt x="452416" y="486347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2A25C4-F156-4AF8-B6CE-FC910FFBF125}">
      <dsp:nvSpPr>
        <dsp:cNvPr id="0" name=""/>
        <dsp:cNvSpPr/>
      </dsp:nvSpPr>
      <dsp:spPr>
        <a:xfrm>
          <a:off x="7197253" y="347203"/>
          <a:ext cx="452416" cy="486347"/>
        </a:xfrm>
        <a:custGeom>
          <a:avLst/>
          <a:gdLst/>
          <a:ahLst/>
          <a:cxnLst/>
          <a:rect l="0" t="0" r="0" b="0"/>
          <a:pathLst>
            <a:path>
              <a:moveTo>
                <a:pt x="0" y="486347"/>
              </a:moveTo>
              <a:lnTo>
                <a:pt x="226208" y="486347"/>
              </a:lnTo>
              <a:lnTo>
                <a:pt x="226208" y="0"/>
              </a:lnTo>
              <a:lnTo>
                <a:pt x="452416" y="0"/>
              </a:lnTo>
            </a:path>
          </a:pathLst>
        </a:custGeom>
        <a:noFill/>
        <a:ln w="127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727E3D-153A-4B2B-A77D-BD119B6D328B}">
      <dsp:nvSpPr>
        <dsp:cNvPr id="0" name=""/>
        <dsp:cNvSpPr/>
      </dsp:nvSpPr>
      <dsp:spPr>
        <a:xfrm>
          <a:off x="3615497" y="833550"/>
          <a:ext cx="452416" cy="1945389"/>
        </a:xfrm>
        <a:custGeom>
          <a:avLst/>
          <a:gdLst/>
          <a:ahLst/>
          <a:cxnLst/>
          <a:rect l="0" t="0" r="0" b="0"/>
          <a:pathLst>
            <a:path>
              <a:moveTo>
                <a:pt x="0" y="1945389"/>
              </a:moveTo>
              <a:lnTo>
                <a:pt x="226208" y="1945389"/>
              </a:lnTo>
              <a:lnTo>
                <a:pt x="226208" y="0"/>
              </a:lnTo>
              <a:lnTo>
                <a:pt x="452416" y="0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214A02-42C2-4C65-8D1D-F815A1AD0B44}">
      <dsp:nvSpPr>
        <dsp:cNvPr id="0" name=""/>
        <dsp:cNvSpPr/>
      </dsp:nvSpPr>
      <dsp:spPr>
        <a:xfrm>
          <a:off x="696689" y="2433972"/>
          <a:ext cx="2918808" cy="689934"/>
        </a:xfrm>
        <a:prstGeom prst="rect">
          <a:avLst/>
        </a:prstGeom>
        <a:gradFill rotWithShape="0">
          <a:gsLst>
            <a:gs pos="0">
              <a:schemeClr val="accent2">
                <a:alpha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Планы по объёмам создания картографической продукции по годам </a:t>
          </a:r>
          <a:endParaRPr lang="ru-RU" sz="1200" kern="1200" dirty="0"/>
        </a:p>
      </dsp:txBody>
      <dsp:txXfrm>
        <a:off x="696689" y="2433972"/>
        <a:ext cx="2918808" cy="689934"/>
      </dsp:txXfrm>
    </dsp:sp>
    <dsp:sp modelId="{B4DA69A1-A934-43D7-A7D2-B27FA69F8351}">
      <dsp:nvSpPr>
        <dsp:cNvPr id="0" name=""/>
        <dsp:cNvSpPr/>
      </dsp:nvSpPr>
      <dsp:spPr>
        <a:xfrm>
          <a:off x="4067913" y="488583"/>
          <a:ext cx="3129340" cy="689934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Максимальные потребности в результатах картографических работ по годам</a:t>
          </a:r>
          <a:endParaRPr lang="ru-RU" sz="1200" kern="1200" dirty="0"/>
        </a:p>
      </dsp:txBody>
      <dsp:txXfrm>
        <a:off x="4067913" y="488583"/>
        <a:ext cx="3129340" cy="689934"/>
      </dsp:txXfrm>
    </dsp:sp>
    <dsp:sp modelId="{4F814530-3C82-455D-AB78-60961F96AAFA}">
      <dsp:nvSpPr>
        <dsp:cNvPr id="0" name=""/>
        <dsp:cNvSpPr/>
      </dsp:nvSpPr>
      <dsp:spPr>
        <a:xfrm>
          <a:off x="7649669" y="2235"/>
          <a:ext cx="2953010" cy="689934"/>
        </a:xfrm>
        <a:prstGeom prst="rect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Требования НПА к картографическому обеспечению страны,  в том числе требования по обновлению</a:t>
          </a:r>
          <a:endParaRPr lang="ru-RU" sz="1200" kern="1200" dirty="0"/>
        </a:p>
      </dsp:txBody>
      <dsp:txXfrm>
        <a:off x="7649669" y="2235"/>
        <a:ext cx="2953010" cy="689934"/>
      </dsp:txXfrm>
    </dsp:sp>
    <dsp:sp modelId="{EAF1574E-2A5C-4A32-A8AA-1D7F2A276AD6}">
      <dsp:nvSpPr>
        <dsp:cNvPr id="0" name=""/>
        <dsp:cNvSpPr/>
      </dsp:nvSpPr>
      <dsp:spPr>
        <a:xfrm>
          <a:off x="7649669" y="974930"/>
          <a:ext cx="2953010" cy="689934"/>
        </a:xfrm>
        <a:prstGeom prst="rect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Заявки о потребностях от ФОИВ и ОГВ субъектов РФ</a:t>
          </a:r>
          <a:endParaRPr lang="ru-RU" sz="1200" kern="1200" dirty="0"/>
        </a:p>
      </dsp:txBody>
      <dsp:txXfrm>
        <a:off x="7649669" y="974930"/>
        <a:ext cx="2953010" cy="689934"/>
      </dsp:txXfrm>
    </dsp:sp>
    <dsp:sp modelId="{C4C43DD9-DDE8-4EBC-925B-AD397B78CF5B}">
      <dsp:nvSpPr>
        <dsp:cNvPr id="0" name=""/>
        <dsp:cNvSpPr/>
      </dsp:nvSpPr>
      <dsp:spPr>
        <a:xfrm>
          <a:off x="4067913" y="1461278"/>
          <a:ext cx="3129340" cy="689934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Финансирование</a:t>
          </a:r>
          <a:endParaRPr lang="ru-RU" sz="1200" kern="1200" dirty="0" smtClean="0"/>
        </a:p>
      </dsp:txBody>
      <dsp:txXfrm>
        <a:off x="4067913" y="1461278"/>
        <a:ext cx="3129340" cy="689934"/>
      </dsp:txXfrm>
    </dsp:sp>
    <dsp:sp modelId="{51002546-02D6-42AF-A654-D8D0B73E4D9D}">
      <dsp:nvSpPr>
        <dsp:cNvPr id="0" name=""/>
        <dsp:cNvSpPr/>
      </dsp:nvSpPr>
      <dsp:spPr>
        <a:xfrm>
          <a:off x="4067913" y="2433972"/>
          <a:ext cx="3129340" cy="689934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Приоритеты</a:t>
          </a:r>
          <a:endParaRPr lang="ru-RU" sz="1200" kern="1200" dirty="0"/>
        </a:p>
      </dsp:txBody>
      <dsp:txXfrm>
        <a:off x="4067913" y="2433972"/>
        <a:ext cx="3129340" cy="689934"/>
      </dsp:txXfrm>
    </dsp:sp>
    <dsp:sp modelId="{C6683B64-5897-47D0-811A-95AEE5C59A53}">
      <dsp:nvSpPr>
        <dsp:cNvPr id="0" name=""/>
        <dsp:cNvSpPr/>
      </dsp:nvSpPr>
      <dsp:spPr>
        <a:xfrm>
          <a:off x="4067913" y="3406667"/>
          <a:ext cx="3129340" cy="689934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Наличие дорогостоящих исходных картографических  материалов </a:t>
          </a:r>
          <a:br>
            <a:rPr lang="ru-RU" sz="1200" kern="1200" smtClean="0"/>
          </a:br>
          <a:r>
            <a:rPr lang="ru-RU" sz="1200" kern="1200" smtClean="0"/>
            <a:t>(для векторных данных)</a:t>
          </a:r>
          <a:endParaRPr lang="ru-RU" sz="1200" kern="1200" dirty="0"/>
        </a:p>
      </dsp:txBody>
      <dsp:txXfrm>
        <a:off x="4067913" y="3406667"/>
        <a:ext cx="3129340" cy="689934"/>
      </dsp:txXfrm>
    </dsp:sp>
    <dsp:sp modelId="{21B814B6-7F3C-43AC-9998-1D13264301C8}">
      <dsp:nvSpPr>
        <dsp:cNvPr id="0" name=""/>
        <dsp:cNvSpPr/>
      </dsp:nvSpPr>
      <dsp:spPr>
        <a:xfrm>
          <a:off x="4067913" y="4379362"/>
          <a:ext cx="3129340" cy="689934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Ограничения на проведение картографических работ (климатические, геополитические и пр.) </a:t>
          </a:r>
          <a:endParaRPr lang="ru-RU" sz="1200" kern="1200" dirty="0"/>
        </a:p>
      </dsp:txBody>
      <dsp:txXfrm>
        <a:off x="4067913" y="4379362"/>
        <a:ext cx="3129340" cy="689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6"/>
            <a:ext cx="2949786" cy="498692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841" y="6"/>
            <a:ext cx="2949786" cy="498692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r">
              <a:defRPr sz="1200"/>
            </a:lvl1pPr>
          </a:lstStyle>
          <a:p>
            <a:fld id="{671CFA20-F97D-45EC-A6F3-A5F4AACF7E44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77" tIns="45738" rIns="91477" bIns="457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1" y="4783312"/>
            <a:ext cx="5445760" cy="3913615"/>
          </a:xfrm>
          <a:prstGeom prst="rect">
            <a:avLst/>
          </a:prstGeom>
        </p:spPr>
        <p:txBody>
          <a:bodyPr vert="horz" lIns="91477" tIns="45738" rIns="91477" bIns="457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8" y="9440647"/>
            <a:ext cx="2949786" cy="498691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841" y="9440647"/>
            <a:ext cx="2949786" cy="498691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r">
              <a:defRPr sz="1200"/>
            </a:lvl1pPr>
          </a:lstStyle>
          <a:p>
            <a:fld id="{7D0D4969-BADF-40A8-9B13-4FEDA6B1E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39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D4969-BADF-40A8-9B13-4FEDA6B1EA67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36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F74C-C162-4542-8C63-A5B1B3385002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093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366" name="Google Shape;36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ru-RU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531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66" name="Google Shape;36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8987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366" name="Google Shape;36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1189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366" name="Google Shape;36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ru-RU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7368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66" name="Google Shape;36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301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839788" y="725488"/>
            <a:ext cx="8345488" cy="4695825"/>
          </a:xfrm>
          <a:prstGeom prst="rect">
            <a:avLst/>
          </a:prstGeom>
          <a:ln w="0">
            <a:noFill/>
          </a:ln>
        </p:spPr>
      </p:sp>
      <p:sp>
        <p:nvSpPr>
          <p:cNvPr id="1042" name="PlaceHolder 2"/>
          <p:cNvSpPr>
            <a:spLocks noGrp="1"/>
          </p:cNvSpPr>
          <p:nvPr>
            <p:ph type="body"/>
          </p:nvPr>
        </p:nvSpPr>
        <p:spPr>
          <a:xfrm>
            <a:off x="860682" y="2450395"/>
            <a:ext cx="6887954" cy="2004868"/>
          </a:xfrm>
          <a:prstGeom prst="rect">
            <a:avLst/>
          </a:prstGeom>
          <a:noFill/>
          <a:ln w="0">
            <a:noFill/>
          </a:ln>
        </p:spPr>
        <p:txBody>
          <a:bodyPr lIns="69840" tIns="34920" rIns="69840" bIns="34920" anchor="t">
            <a:noAutofit/>
          </a:bodyPr>
          <a:lstStyle/>
          <a:p>
            <a:pPr marL="216000" indent="0">
              <a:buNone/>
            </a:pP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3" name="PlaceHolder 3"/>
          <p:cNvSpPr>
            <a:spLocks noGrp="1"/>
          </p:cNvSpPr>
          <p:nvPr>
            <p:ph type="sldNum" idx="17"/>
          </p:nvPr>
        </p:nvSpPr>
        <p:spPr>
          <a:xfrm>
            <a:off x="4876841" y="4837477"/>
            <a:ext cx="3730336" cy="254028"/>
          </a:xfrm>
          <a:prstGeom prst="rect">
            <a:avLst/>
          </a:prstGeom>
          <a:noFill/>
          <a:ln w="0">
            <a:noFill/>
          </a:ln>
        </p:spPr>
        <p:txBody>
          <a:bodyPr lIns="69840" tIns="34920" rIns="69840" bIns="349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8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4209082-4BBF-41A3-A485-E9BDA55E84F4}" type="slidenum">
              <a:rPr lang="en-US" sz="8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ru-RU" sz="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8778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D4969-BADF-40A8-9B13-4FEDA6B1EA67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152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D4969-BADF-40A8-9B13-4FEDA6B1EA67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715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D4969-BADF-40A8-9B13-4FEDA6B1EA67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746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F74C-C162-4542-8C63-A5B1B3385002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98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F74C-C162-4542-8C63-A5B1B3385002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85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F74C-C162-4542-8C63-A5B1B3385002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58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F74C-C162-4542-8C63-A5B1B3385002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78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E38BDAC-3B43-4DC5-A7A6-2D8289D222D8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12">
            <a:extLst>
              <a:ext uri="{FF2B5EF4-FFF2-40B4-BE49-F238E27FC236}">
                <a16:creationId xmlns="" xmlns:a16="http://schemas.microsoft.com/office/drawing/2014/main" id="{503914FA-7A76-4387-BB11-93FA4D5325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8" name="Рисунок 9">
            <a:extLst>
              <a:ext uri="{FF2B5EF4-FFF2-40B4-BE49-F238E27FC236}">
                <a16:creationId xmlns="" xmlns:a16="http://schemas.microsoft.com/office/drawing/2014/main" id="{81FC088D-D1AA-4942-A5CE-35DA68ADA5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3"/>
          <a:stretch/>
        </p:blipFill>
        <p:spPr>
          <a:xfrm>
            <a:off x="387391" y="202346"/>
            <a:ext cx="885597" cy="91435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A54A75DC-21B1-4DE7-B1C9-63860B4D53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9B1D0C50-6095-4D3B-AB0A-2C71FED69013}"/>
              </a:ext>
            </a:extLst>
          </p:cNvPr>
          <p:cNvSpPr txBox="1"/>
          <p:nvPr userDrawn="1"/>
        </p:nvSpPr>
        <p:spPr>
          <a:xfrm>
            <a:off x="1237533" y="333448"/>
            <a:ext cx="16466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Rosreestr</a:t>
            </a:r>
          </a:p>
          <a:p>
            <a:r>
              <a:rPr lang="en-US" sz="900" dirty="0">
                <a:solidFill>
                  <a:schemeClr val="bg1"/>
                </a:solidFill>
              </a:rPr>
              <a:t>Federal Service for State Registration, Cadastre </a:t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dirty="0">
                <a:solidFill>
                  <a:schemeClr val="bg1"/>
                </a:solidFill>
              </a:rPr>
              <a:t>and Cartography</a:t>
            </a:r>
            <a:endParaRPr lang="ru-RU" sz="900" dirty="0">
              <a:solidFill>
                <a:schemeClr val="bg1"/>
              </a:solidFill>
            </a:endParaRPr>
          </a:p>
          <a:p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8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gradFill>
          <a:gsLst>
            <a:gs pos="0">
              <a:srgbClr val="007AFF"/>
            </a:gs>
            <a:gs pos="10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9">
            <a:extLst>
              <a:ext uri="{FF2B5EF4-FFF2-40B4-BE49-F238E27FC236}">
                <a16:creationId xmlns="" xmlns:a16="http://schemas.microsoft.com/office/drawing/2014/main" id="{3A645976-7A57-427B-B953-0FCCF78D8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3" y="202348"/>
            <a:ext cx="2498383" cy="914353"/>
          </a:xfrm>
          <a:prstGeom prst="rect">
            <a:avLst/>
          </a:prstGeom>
        </p:spPr>
      </p:pic>
      <p:pic>
        <p:nvPicPr>
          <p:cNvPr id="16" name="Рисунок 12">
            <a:extLst>
              <a:ext uri="{FF2B5EF4-FFF2-40B4-BE49-F238E27FC236}">
                <a16:creationId xmlns="" xmlns:a16="http://schemas.microsoft.com/office/drawing/2014/main" id="{A746FD16-AFF1-46AF-B44F-039E4EA1ED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2606" y="1"/>
            <a:ext cx="11559396" cy="685996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70E04043-47FA-4807-A461-9E4BEB63F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51" y="503150"/>
            <a:ext cx="6697452" cy="585170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07AF2ACF-3F8B-4E1A-A1DC-EE772C0D14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0661" y="1315429"/>
            <a:ext cx="3994231" cy="39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0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gradFill>
          <a:gsLst>
            <a:gs pos="0">
              <a:srgbClr val="007AFF"/>
            </a:gs>
            <a:gs pos="10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="" xmlns:a16="http://schemas.microsoft.com/office/drawing/2014/main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рямоугольник 10">
            <a:extLst>
              <a:ext uri="{FF2B5EF4-FFF2-40B4-BE49-F238E27FC236}">
                <a16:creationId xmlns="" xmlns:a16="http://schemas.microsoft.com/office/drawing/2014/main" id="{FC12757C-C0AC-4FD9-8B96-452ADD6A9140}"/>
              </a:ext>
            </a:extLst>
          </p:cNvPr>
          <p:cNvSpPr/>
          <p:nvPr/>
        </p:nvSpPr>
        <p:spPr>
          <a:xfrm>
            <a:off x="-1" y="1906514"/>
            <a:ext cx="12202409" cy="3028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9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9">
            <a:extLst>
              <a:ext uri="{FF2B5EF4-FFF2-40B4-BE49-F238E27FC236}">
                <a16:creationId xmlns="" xmlns:a16="http://schemas.microsoft.com/office/drawing/2014/main" id="{9E9D2BC2-B4B2-4DE3-B844-A12ED413C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5" y="151761"/>
            <a:ext cx="2500516" cy="915135"/>
          </a:xfrm>
          <a:prstGeom prst="rect">
            <a:avLst/>
          </a:prstGeom>
        </p:spPr>
      </p:pic>
      <p:pic>
        <p:nvPicPr>
          <p:cNvPr id="10" name="Рисунок 12">
            <a:extLst>
              <a:ext uri="{FF2B5EF4-FFF2-40B4-BE49-F238E27FC236}">
                <a16:creationId xmlns="" xmlns:a16="http://schemas.microsoft.com/office/drawing/2014/main" id="{741D2D1E-FD2D-4CC9-A796-B8F1EA62C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22737" y="2"/>
            <a:ext cx="11569265" cy="6865823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="" xmlns:a16="http://schemas.microsoft.com/office/drawing/2014/main" id="{B3EDBF59-574B-41B7-9E99-C2A78D509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351" y="503150"/>
            <a:ext cx="6697452" cy="585170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1F99B30B-DA95-4856-9A31-1BD87C5CD4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0661" y="1315429"/>
            <a:ext cx="3994231" cy="399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31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B46DE59E-E569-4F2B-A446-DDECD0B3FE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13000" contrast="15000"/>
          </a:blip>
          <a:srcRect r="15689"/>
          <a:stretch/>
        </p:blipFill>
        <p:spPr>
          <a:xfrm>
            <a:off x="-1" y="6089269"/>
            <a:ext cx="12192001" cy="768731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=""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=""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=""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1" y="6219828"/>
            <a:ext cx="7011051" cy="655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0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=""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43949" y="6334128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=""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="" xmlns:a16="http://schemas.microsoft.com/office/drawing/2014/main" id="{704112E4-8505-2208-C591-DDA414A66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77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екст">
    <p:bg>
      <p:bgPr>
        <a:gradFill>
          <a:gsLst>
            <a:gs pos="100000">
              <a:schemeClr val="tx1"/>
            </a:gs>
            <a:gs pos="0">
              <a:schemeClr val="tx1"/>
            </a:gs>
            <a:gs pos="5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=""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=""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="" xmlns:a16="http://schemas.microsoft.com/office/drawing/2014/main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="" xmlns:a16="http://schemas.microsoft.com/office/drawing/2014/main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5" name="Slide Number Placeholder 6">
            <a:extLst>
              <a:ext uri="{FF2B5EF4-FFF2-40B4-BE49-F238E27FC236}">
                <a16:creationId xmlns="" xmlns:a16="http://schemas.microsoft.com/office/drawing/2014/main" id="{98A1CF8B-A32E-4032-847A-0187F2FC8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</p:spPr>
        <p:txBody>
          <a:bodyPr/>
          <a:lstStyle>
            <a:lvl1pPr>
              <a:defRPr sz="1400" b="1">
                <a:solidFill>
                  <a:srgbClr val="262626"/>
                </a:solidFill>
                <a:effectLst/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699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23839"/>
            <a:ext cx="11335472" cy="471924"/>
          </a:xfrm>
          <a:prstGeom prst="rect">
            <a:avLst/>
          </a:prstGeom>
        </p:spPr>
        <p:txBody>
          <a:bodyPr/>
          <a:lstStyle>
            <a:lvl1pPr>
              <a:defRPr sz="2667"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13751"/>
            <a:ext cx="10972800" cy="640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A41A020-D9AB-D8DD-8E2E-E87B5B8D15DE}"/>
              </a:ext>
            </a:extLst>
          </p:cNvPr>
          <p:cNvSpPr txBox="1"/>
          <p:nvPr userDrawn="1"/>
        </p:nvSpPr>
        <p:spPr>
          <a:xfrm>
            <a:off x="11694160" y="250514"/>
            <a:ext cx="4436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F4D4DBAD-8C87-2E46-9E0B-347DA8053D9D}" type="slidenum">
              <a:rPr lang="ru-RU" sz="1200" b="1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984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="" xmlns:a16="http://schemas.microsoft.com/office/drawing/2014/main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4FFE443-A806-4B0E-B29B-2FB0A67F4C84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=""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="" xmlns:a16="http://schemas.microsoft.com/office/drawing/2014/main" id="{FD4E993C-AAE6-4DAE-BC68-1D26D25B34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72"/>
          <a:stretch/>
        </p:blipFill>
        <p:spPr>
          <a:xfrm>
            <a:off x="387392" y="202346"/>
            <a:ext cx="850142" cy="914353"/>
          </a:xfrm>
          <a:prstGeom prst="rect">
            <a:avLst/>
          </a:prstGeom>
        </p:spPr>
      </p:pic>
      <p:pic>
        <p:nvPicPr>
          <p:cNvPr id="10" name="Graphic 8">
            <a:extLst>
              <a:ext uri="{FF2B5EF4-FFF2-40B4-BE49-F238E27FC236}">
                <a16:creationId xmlns="" xmlns:a16="http://schemas.microsoft.com/office/drawing/2014/main" id="{E4A06F51-8D74-481D-B671-CAA8E6359B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  <p:sp>
        <p:nvSpPr>
          <p:cNvPr id="11" name="TextBox 7">
            <a:extLst>
              <a:ext uri="{FF2B5EF4-FFF2-40B4-BE49-F238E27FC236}">
                <a16:creationId xmlns="" xmlns:a16="http://schemas.microsoft.com/office/drawing/2014/main" id="{AF14FFB7-EDB6-46ED-ADDD-31AC09220EDE}"/>
              </a:ext>
            </a:extLst>
          </p:cNvPr>
          <p:cNvSpPr txBox="1"/>
          <p:nvPr userDrawn="1"/>
        </p:nvSpPr>
        <p:spPr>
          <a:xfrm>
            <a:off x="1237533" y="333448"/>
            <a:ext cx="164660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</a:rPr>
              <a:t>Rosreestr</a:t>
            </a:r>
          </a:p>
          <a:p>
            <a:r>
              <a:rPr lang="en-US" sz="900" dirty="0">
                <a:solidFill>
                  <a:schemeClr val="bg1"/>
                </a:solidFill>
              </a:rPr>
              <a:t>Federal Service for State Registration, Cadastre </a:t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dirty="0">
                <a:solidFill>
                  <a:schemeClr val="bg1"/>
                </a:solidFill>
              </a:rPr>
              <a:t>and Cartography</a:t>
            </a:r>
            <a:endParaRPr lang="ru-RU" sz="900" dirty="0">
              <a:solidFill>
                <a:schemeClr val="bg1"/>
              </a:solidFill>
            </a:endParaRPr>
          </a:p>
          <a:p>
            <a:endParaRPr lang="ru-RU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9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gradFill>
          <a:gsLst>
            <a:gs pos="100000">
              <a:srgbClr val="66BAFF"/>
            </a:gs>
            <a:gs pos="0">
              <a:srgbClr val="007A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0">
            <a:extLst>
              <a:ext uri="{FF2B5EF4-FFF2-40B4-BE49-F238E27FC236}">
                <a16:creationId xmlns="" xmlns:a16="http://schemas.microsoft.com/office/drawing/2014/main" id="{5D6948E1-4C02-4B5B-9100-1BA4B150A4CC}"/>
              </a:ext>
            </a:extLst>
          </p:cNvPr>
          <p:cNvSpPr/>
          <p:nvPr/>
        </p:nvSpPr>
        <p:spPr>
          <a:xfrm>
            <a:off x="0" y="1949757"/>
            <a:ext cx="12192000" cy="307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4FFE443-A806-4B0E-B29B-2FB0A67F4C84}"/>
              </a:ext>
            </a:extLst>
          </p:cNvPr>
          <p:cNvSpPr/>
          <p:nvPr/>
        </p:nvSpPr>
        <p:spPr>
          <a:xfrm>
            <a:off x="0" y="-1"/>
            <a:ext cx="1638300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12">
            <a:extLst>
              <a:ext uri="{FF2B5EF4-FFF2-40B4-BE49-F238E27FC236}">
                <a16:creationId xmlns="" xmlns:a16="http://schemas.microsoft.com/office/drawing/2014/main" id="{16EEB178-8A08-4BF4-91DA-5B98646A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3286" b="1"/>
          <a:stretch/>
        </p:blipFill>
        <p:spPr>
          <a:xfrm>
            <a:off x="635918" y="0"/>
            <a:ext cx="11556082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6FE73235-5A78-418C-86FB-FED6B63847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6910729" y="1062380"/>
            <a:ext cx="4848652" cy="4848652"/>
          </a:xfrm>
          <a:prstGeom prst="rect">
            <a:avLst/>
          </a:prstGeom>
          <a:effectLst>
            <a:glow>
              <a:schemeClr val="bg1"/>
            </a:glow>
            <a:outerShdw blurRad="342900" dist="38100" dir="2700000" algn="tl" rotWithShape="0">
              <a:schemeClr val="tx2">
                <a:lumMod val="75000"/>
                <a:alpha val="8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160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екст">
    <p:bg>
      <p:bgPr>
        <a:gradFill>
          <a:gsLst>
            <a:gs pos="100000">
              <a:schemeClr val="tx1"/>
            </a:gs>
            <a:gs pos="0">
              <a:schemeClr val="tx1"/>
            </a:gs>
            <a:gs pos="50000">
              <a:schemeClr val="accent1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=""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=""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="" xmlns:a16="http://schemas.microsoft.com/office/drawing/2014/main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="" xmlns:a16="http://schemas.microsoft.com/office/drawing/2014/main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="" xmlns:a16="http://schemas.microsoft.com/office/drawing/2014/main" id="{DBC43AC4-2EB5-457E-B5AD-27B79D3EA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639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екст">
    <p:bg>
      <p:bgPr>
        <a:gradFill flip="none" rotWithShape="1">
          <a:gsLst>
            <a:gs pos="20000">
              <a:schemeClr val="accent1">
                <a:lumMod val="60000"/>
                <a:lumOff val="4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2">
            <a:extLst>
              <a:ext uri="{FF2B5EF4-FFF2-40B4-BE49-F238E27FC236}">
                <a16:creationId xmlns="" xmlns:a16="http://schemas.microsoft.com/office/drawing/2014/main" id="{C8B3E92D-5807-47A2-8A40-D247F86C42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>
            <a:off x="3456321" y="806601"/>
            <a:ext cx="8735681" cy="60408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5E2DB68-294E-4D41-A786-2963C019F15C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26345194-BD72-4106-8639-F2E07A52D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8375" y="200443"/>
            <a:ext cx="429076" cy="4328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CA01ADA-7A8D-4417-84F0-40158758DE12}"/>
              </a:ext>
            </a:extLst>
          </p:cNvPr>
          <p:cNvSpPr/>
          <p:nvPr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76200" dir="5400000" algn="t" rotWithShape="0">
              <a:schemeClr val="tx1">
                <a:lumMod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 dirty="0"/>
          </a:p>
        </p:txBody>
      </p:sp>
      <p:sp>
        <p:nvSpPr>
          <p:cNvPr id="16" name="Title 2">
            <a:extLst>
              <a:ext uri="{FF2B5EF4-FFF2-40B4-BE49-F238E27FC236}">
                <a16:creationId xmlns=""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="" xmlns:a16="http://schemas.microsoft.com/office/drawing/2014/main" id="{FC12D4E8-A854-70E7-6943-48D66D2208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14" name="Рисунок 12">
            <a:extLst>
              <a:ext uri="{FF2B5EF4-FFF2-40B4-BE49-F238E27FC236}">
                <a16:creationId xmlns="" xmlns:a16="http://schemas.microsoft.com/office/drawing/2014/main" id="{BB7AF5DC-3786-4D67-A20D-5694F04E10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r="17001" b="1"/>
          <a:stretch/>
        </p:blipFill>
        <p:spPr>
          <a:xfrm flipH="1">
            <a:off x="-2" y="838201"/>
            <a:ext cx="8735683" cy="6040867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="" xmlns:a16="http://schemas.microsoft.com/office/drawing/2014/main" id="{487F540E-7226-4198-900C-EAE132E03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024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B46DE59E-E569-4F2B-A446-DDECD0B3FE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13000" contrast="15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15689"/>
          <a:stretch/>
        </p:blipFill>
        <p:spPr>
          <a:xfrm>
            <a:off x="-1" y="6089269"/>
            <a:ext cx="12192001" cy="768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=""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0DBE21CA-A3FE-4309-958A-99CD0056368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=""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=""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1" y="6219828"/>
            <a:ext cx="7011051" cy="6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25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>
            <a:extLst>
              <a:ext uri="{FF2B5EF4-FFF2-40B4-BE49-F238E27FC236}">
                <a16:creationId xmlns=""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0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</a:lstStyle>
          <a:p>
            <a:fld id="{0DBE21CA-A3FE-4309-958A-99CD0056368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=""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="" xmlns:a16="http://schemas.microsoft.com/office/drawing/2014/main" id="{704112E4-8505-2208-C591-DDA414A66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5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242">
          <p15:clr>
            <a:srgbClr val="FBAE40"/>
          </p15:clr>
        </p15:guide>
        <p15:guide id="5" pos="597">
          <p15:clr>
            <a:srgbClr val="FBAE40"/>
          </p15:clr>
        </p15:guide>
        <p15:guide id="6" pos="27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02D39743-8953-46F3-9896-8B38725156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3000" contrast="15000"/>
          </a:blip>
          <a:srcRect r="15689"/>
          <a:stretch/>
        </p:blipFill>
        <p:spPr>
          <a:xfrm>
            <a:off x="-1" y="6076570"/>
            <a:ext cx="12193200" cy="768806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C57CE9A9-73B7-4DD6-8E14-9C0D55D11B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5ACA335-37F7-42C7-872A-92C3D7072F8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xmlns="" id="{B3D5C964-932D-4D2B-8DEA-251D90492CF8}"/>
              </a:ext>
            </a:extLst>
          </p:cNvPr>
          <p:cNvSpPr/>
          <p:nvPr userDrawn="1"/>
        </p:nvSpPr>
        <p:spPr>
          <a:xfrm>
            <a:off x="0" y="2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xmlns="" id="{F50AEF57-B62D-4D09-AA21-5D629367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3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14" name="Picture 3" descr="Logo&#10;&#10;Description automatically generated">
            <a:extLst>
              <a:ext uri="{FF2B5EF4-FFF2-40B4-BE49-F238E27FC236}">
                <a16:creationId xmlns:a16="http://schemas.microsoft.com/office/drawing/2014/main" xmlns="" id="{37198AFC-727F-47D2-B758-71B302E83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8390"/>
          <a:stretch/>
        </p:blipFill>
        <p:spPr>
          <a:xfrm>
            <a:off x="175390" y="143258"/>
            <a:ext cx="611247" cy="5516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F39E3B7-93B8-489D-8FA8-3C97B1519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0" y="6219827"/>
            <a:ext cx="7011051" cy="6551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1DC5B9E-3811-4D9A-87B1-1E4A17A1E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41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">
  <p:cSld name="1_Текст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4"/>
          <p:cNvPicPr preferRelativeResize="0"/>
          <p:nvPr/>
        </p:nvPicPr>
        <p:blipFill rotWithShape="1">
          <a:blip r:embed="rId2">
            <a:alphaModFix/>
          </a:blip>
          <a:srcRect l="32442"/>
          <a:stretch/>
        </p:blipFill>
        <p:spPr>
          <a:xfrm>
            <a:off x="0" y="5776245"/>
            <a:ext cx="12192000" cy="108175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>
            <a:spLocks noGrp="1"/>
          </p:cNvSpPr>
          <p:nvPr>
            <p:ph type="sldNum" idx="12"/>
          </p:nvPr>
        </p:nvSpPr>
        <p:spPr>
          <a:xfrm>
            <a:off x="8743949" y="633412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3" name="Google Shape;203;p24"/>
          <p:cNvSpPr/>
          <p:nvPr/>
        </p:nvSpPr>
        <p:spPr>
          <a:xfrm>
            <a:off x="0" y="1"/>
            <a:ext cx="12192000" cy="825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dist="76200" dir="5400000" algn="t" rotWithShape="0">
              <a:srgbClr val="00457F">
                <a:alpha val="21176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5"/>
              <a:buFont typeface="Arial"/>
              <a:buNone/>
            </a:pP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4"/>
          <p:cNvSpPr txBox="1">
            <a:spLocks noGrp="1"/>
          </p:cNvSpPr>
          <p:nvPr>
            <p:ph type="title"/>
          </p:nvPr>
        </p:nvSpPr>
        <p:spPr>
          <a:xfrm>
            <a:off x="962025" y="2"/>
            <a:ext cx="10534651" cy="83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5" name="Google Shape;20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865" y="34939"/>
            <a:ext cx="691747" cy="6968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 txBox="1">
            <a:spLocks noGrp="1"/>
          </p:cNvSpPr>
          <p:nvPr>
            <p:ph type="body" idx="1"/>
          </p:nvPr>
        </p:nvSpPr>
        <p:spPr>
          <a:xfrm>
            <a:off x="962024" y="1323975"/>
            <a:ext cx="10525125" cy="489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1909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Noto Sans"/>
              <a:buChar char="▪"/>
              <a:defRPr sz="1800">
                <a:solidFill>
                  <a:srgbClr val="000000"/>
                </a:solidFill>
              </a:defRPr>
            </a:lvl1pPr>
            <a:lvl2pPr marL="1219170" lvl="1" indent="-4190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Noto Sans"/>
              <a:buChar char="▪"/>
              <a:defRPr sz="1800">
                <a:solidFill>
                  <a:srgbClr val="000000"/>
                </a:solidFill>
              </a:defRPr>
            </a:lvl2pPr>
            <a:lvl3pPr marL="1828754" lvl="2" indent="-4190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Noto Sans"/>
              <a:buChar char="▪"/>
              <a:defRPr sz="1800">
                <a:solidFill>
                  <a:srgbClr val="000000"/>
                </a:solidFill>
              </a:defRPr>
            </a:lvl3pPr>
            <a:lvl4pPr marL="2438339" lvl="3" indent="-4190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Noto Sans"/>
              <a:buChar char="▪"/>
              <a:defRPr sz="1800">
                <a:solidFill>
                  <a:srgbClr val="000000"/>
                </a:solidFill>
              </a:defRPr>
            </a:lvl4pPr>
            <a:lvl5pPr marL="3047924" lvl="4" indent="-4190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Noto Sans"/>
              <a:buChar char="▪"/>
              <a:defRPr sz="1800">
                <a:solidFill>
                  <a:srgbClr val="000000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591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pos="7242">
          <p15:clr>
            <a:srgbClr val="FBAE40"/>
          </p15:clr>
        </p15:guide>
        <p15:guide id="4294967295" pos="597">
          <p15:clr>
            <a:srgbClr val="FBAE40"/>
          </p15:clr>
        </p15:guide>
        <p15:guide id="4294967295" pos="27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oleObject" Target="../embeddings/oleObject2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13" Type="http://schemas.openxmlformats.org/officeDocument/2006/relationships/oleObject" Target="../embeddings/oleObject3.bin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12" Type="http://schemas.openxmlformats.org/officeDocument/2006/relationships/tags" Target="../tags/tag8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ags" Target="../tags/tag7.xml"/><Relationship Id="rId5" Type="http://schemas.openxmlformats.org/officeDocument/2006/relationships/slideLayout" Target="../slideLayouts/slideLayout14.xml"/><Relationship Id="rId15" Type="http://schemas.openxmlformats.org/officeDocument/2006/relationships/oleObject" Target="../embeddings/oleObject4.bin"/><Relationship Id="rId10" Type="http://schemas.openxmlformats.org/officeDocument/2006/relationships/tags" Target="../tags/tag6.xml"/><Relationship Id="rId4" Type="http://schemas.openxmlformats.org/officeDocument/2006/relationships/slideLayout" Target="../slideLayouts/slideLayout13.xml"/><Relationship Id="rId9" Type="http://schemas.openxmlformats.org/officeDocument/2006/relationships/tags" Target="../tags/tag5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0C3A8DB-8D2E-4F36-89EA-DE508D23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3A8A89-8EE1-4F25-BE9D-C81F741D2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6289DB-0BAB-4325-829F-1D846B3E9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DBE21CA-A3FE-4309-958A-99CD00563680}" type="slidenum">
              <a:rPr lang="ru-RU" smtClean="0"/>
              <a:t>‹#›</a:t>
            </a:fld>
            <a:endParaRPr lang="ru-RU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="" xmlns:a16="http://schemas.microsoft.com/office/drawing/2014/main" id="{628CDE0F-CEF4-4D20-8F93-1EFA50CDBB76}"/>
              </a:ext>
            </a:extLst>
          </p:cNvPr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4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="" xmlns:a16="http://schemas.microsoft.com/office/drawing/2014/main" id="{628CDE0F-CEF4-4D20-8F93-1EFA50CDBB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89DE8448-79F6-4E64-8908-A1978A95A673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3CCF2D9C-37A4-49FE-A982-490E5B54EA15}"/>
              </a:ext>
            </a:extLst>
          </p:cNvPr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5" name="think-cell Slide" r:id="rId18" imgW="270" imgH="270" progId="TCLayout.ActiveDocument.1">
                  <p:embed/>
                </p:oleObj>
              </mc:Choice>
              <mc:Fallback>
                <p:oleObj name="think-cell Slide" r:id="rId18" imgW="270" imgH="27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="" xmlns:a16="http://schemas.microsoft.com/office/drawing/2014/main" id="{3CCF2D9C-37A4-49FE-A982-490E5B54E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C15CC6A5-3E80-402A-AAB1-001E02757063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07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36" r:id="rId8"/>
    <p:sldLayoutId id="214748403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0C3A8DB-8D2E-4F36-89EA-DE508D23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3A8A89-8EE1-4F25-BE9D-C81F741D2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6289DB-0BAB-4325-829F-1D846B3E9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="" xmlns:a16="http://schemas.microsoft.com/office/drawing/2014/main" id="{628CDE0F-CEF4-4D20-8F93-1EFA50CDBB76}"/>
              </a:ext>
            </a:extLst>
          </p:cNvPr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2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="" xmlns:a16="http://schemas.microsoft.com/office/drawing/2014/main" id="{628CDE0F-CEF4-4D20-8F93-1EFA50CDBB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89DE8448-79F6-4E64-8908-A1978A95A67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3CCF2D9C-37A4-49FE-A982-490E5B54EA15}"/>
              </a:ext>
            </a:extLst>
          </p:cNvPr>
          <p:cNvGraphicFramePr>
            <a:graphicFrameLocks noChangeAspect="1"/>
          </p:cNvGraphicFramePr>
          <p:nvPr>
            <p:custDataLst>
              <p:tags r:id="rId1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3" name="think-cell Slide" r:id="rId15" imgW="270" imgH="270" progId="TCLayout.ActiveDocument.1">
                  <p:embed/>
                </p:oleObj>
              </mc:Choice>
              <mc:Fallback>
                <p:oleObj name="think-cell Slide" r:id="rId15" imgW="270" imgH="27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="" xmlns:a16="http://schemas.microsoft.com/office/drawing/2014/main" id="{3CCF2D9C-37A4-49FE-A982-490E5B54EA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C15CC6A5-3E80-402A-AAB1-001E0275706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" y="1"/>
            <a:ext cx="195384" cy="158751"/>
          </a:xfrm>
          <a:prstGeom prst="rect">
            <a:avLst/>
          </a:prstGeom>
          <a:solidFill>
            <a:srgbClr val="0077BE"/>
          </a:solidFill>
          <a:ln w="9525" cap="rnd" cmpd="sng" algn="ctr">
            <a:solidFill>
              <a:srgbClr val="0077B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59" dirty="0" err="1">
              <a:solidFill>
                <a:srgbClr val="FFFFFF"/>
              </a:solidFill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4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0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83.png"/><Relationship Id="rId4" Type="http://schemas.microsoft.com/office/2007/relationships/hdphoto" Target="../media/hdphoto1.wdp"/><Relationship Id="rId9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5" Type="http://schemas.microsoft.com/office/2007/relationships/hdphoto" Target="../media/hdphoto4.wdp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png"/><Relationship Id="rId11" Type="http://schemas.openxmlformats.org/officeDocument/2006/relationships/image" Target="../media/image92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7" Type="http://schemas.openxmlformats.org/officeDocument/2006/relationships/image" Target="../media/image22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0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23.png"/><Relationship Id="rId18" Type="http://schemas.openxmlformats.org/officeDocument/2006/relationships/image" Target="../media/image97.svg"/><Relationship Id="rId26" Type="http://schemas.openxmlformats.org/officeDocument/2006/relationships/image" Target="../media/image105.svg"/><Relationship Id="rId39" Type="http://schemas.openxmlformats.org/officeDocument/2006/relationships/image" Target="../media/image36.png"/><Relationship Id="rId3" Type="http://schemas.openxmlformats.org/officeDocument/2006/relationships/image" Target="../media/image18.png"/><Relationship Id="rId21" Type="http://schemas.openxmlformats.org/officeDocument/2006/relationships/image" Target="../media/image27.png"/><Relationship Id="rId34" Type="http://schemas.openxmlformats.org/officeDocument/2006/relationships/image" Target="../media/image113.svg"/><Relationship Id="rId42" Type="http://schemas.openxmlformats.org/officeDocument/2006/relationships/image" Target="../media/image121.svg"/><Relationship Id="rId7" Type="http://schemas.openxmlformats.org/officeDocument/2006/relationships/image" Target="../media/image20.png"/><Relationship Id="rId12" Type="http://schemas.openxmlformats.org/officeDocument/2006/relationships/image" Target="../media/image91.svg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33" Type="http://schemas.openxmlformats.org/officeDocument/2006/relationships/image" Target="../media/image33.png"/><Relationship Id="rId38" Type="http://schemas.openxmlformats.org/officeDocument/2006/relationships/image" Target="../media/image11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svg"/><Relationship Id="rId20" Type="http://schemas.openxmlformats.org/officeDocument/2006/relationships/image" Target="../media/image99.svg"/><Relationship Id="rId29" Type="http://schemas.openxmlformats.org/officeDocument/2006/relationships/image" Target="../media/image31.png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svg"/><Relationship Id="rId11" Type="http://schemas.openxmlformats.org/officeDocument/2006/relationships/image" Target="../media/image22.png"/><Relationship Id="rId24" Type="http://schemas.openxmlformats.org/officeDocument/2006/relationships/image" Target="../media/image103.svg"/><Relationship Id="rId32" Type="http://schemas.openxmlformats.org/officeDocument/2006/relationships/image" Target="../media/image111.svg"/><Relationship Id="rId37" Type="http://schemas.openxmlformats.org/officeDocument/2006/relationships/image" Target="../media/image35.png"/><Relationship Id="rId40" Type="http://schemas.openxmlformats.org/officeDocument/2006/relationships/image" Target="../media/image119.sv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28" Type="http://schemas.openxmlformats.org/officeDocument/2006/relationships/image" Target="../media/image107.svg"/><Relationship Id="rId36" Type="http://schemas.openxmlformats.org/officeDocument/2006/relationships/image" Target="../media/image115.svg"/><Relationship Id="rId10" Type="http://schemas.openxmlformats.org/officeDocument/2006/relationships/image" Target="../media/image89.svg"/><Relationship Id="rId19" Type="http://schemas.openxmlformats.org/officeDocument/2006/relationships/image" Target="../media/image26.png"/><Relationship Id="rId31" Type="http://schemas.openxmlformats.org/officeDocument/2006/relationships/image" Target="../media/image32.png"/><Relationship Id="rId44" Type="http://schemas.openxmlformats.org/officeDocument/2006/relationships/image" Target="../media/image39.png"/><Relationship Id="rId4" Type="http://schemas.openxmlformats.org/officeDocument/2006/relationships/image" Target="../media/image83.svg"/><Relationship Id="rId9" Type="http://schemas.openxmlformats.org/officeDocument/2006/relationships/image" Target="../media/image21.png"/><Relationship Id="rId14" Type="http://schemas.openxmlformats.org/officeDocument/2006/relationships/image" Target="../media/image93.svg"/><Relationship Id="rId22" Type="http://schemas.openxmlformats.org/officeDocument/2006/relationships/image" Target="../media/image101.svg"/><Relationship Id="rId27" Type="http://schemas.openxmlformats.org/officeDocument/2006/relationships/image" Target="../media/image30.png"/><Relationship Id="rId30" Type="http://schemas.openxmlformats.org/officeDocument/2006/relationships/image" Target="../media/image109.svg"/><Relationship Id="rId35" Type="http://schemas.openxmlformats.org/officeDocument/2006/relationships/image" Target="../media/image34.png"/><Relationship Id="rId43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image" Target="../media/image46.png"/><Relationship Id="rId21" Type="http://schemas.openxmlformats.org/officeDocument/2006/relationships/image" Target="../media/image60.png"/><Relationship Id="rId34" Type="http://schemas.openxmlformats.org/officeDocument/2006/relationships/image" Target="NUL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5" Type="http://schemas.openxmlformats.org/officeDocument/2006/relationships/image" Target="../media/image62.png"/><Relationship Id="rId33" Type="http://schemas.openxmlformats.org/officeDocument/2006/relationships/image" Target="../media/image66.png"/><Relationship Id="rId2" Type="http://schemas.openxmlformats.org/officeDocument/2006/relationships/image" Target="../media/image45.png"/><Relationship Id="rId16" Type="http://schemas.openxmlformats.org/officeDocument/2006/relationships/image" Target="NULL"/><Relationship Id="rId20" Type="http://schemas.openxmlformats.org/officeDocument/2006/relationships/image" Target="NULL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NULL"/><Relationship Id="rId32" Type="http://schemas.openxmlformats.org/officeDocument/2006/relationships/image" Target="NULL"/><Relationship Id="rId5" Type="http://schemas.openxmlformats.org/officeDocument/2006/relationships/image" Target="../media/image48.png"/><Relationship Id="rId23" Type="http://schemas.openxmlformats.org/officeDocument/2006/relationships/image" Target="../media/image61.png"/><Relationship Id="rId28" Type="http://schemas.openxmlformats.org/officeDocument/2006/relationships/image" Target="NULL"/><Relationship Id="rId10" Type="http://schemas.openxmlformats.org/officeDocument/2006/relationships/image" Target="../media/image53.png"/><Relationship Id="rId19" Type="http://schemas.openxmlformats.org/officeDocument/2006/relationships/image" Target="../media/image59.png"/><Relationship Id="rId31" Type="http://schemas.openxmlformats.org/officeDocument/2006/relationships/image" Target="../media/image65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NULL"/><Relationship Id="rId27" Type="http://schemas.openxmlformats.org/officeDocument/2006/relationships/image" Target="../media/image63.png"/><Relationship Id="rId30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svg"/><Relationship Id="rId5" Type="http://schemas.openxmlformats.org/officeDocument/2006/relationships/image" Target="../media/image68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="" xmlns:a16="http://schemas.microsoft.com/office/drawing/2014/main" id="{0DF5B81E-7EFD-4020-A768-CBB730E31F33}"/>
              </a:ext>
            </a:extLst>
          </p:cNvPr>
          <p:cNvSpPr txBox="1">
            <a:spLocks/>
          </p:cNvSpPr>
          <p:nvPr/>
        </p:nvSpPr>
        <p:spPr>
          <a:xfrm>
            <a:off x="373132" y="5317066"/>
            <a:ext cx="5717117" cy="8795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ГОГОЛЕВА ЕЛЕНА ЕВГЕНЬЕВНА</a:t>
            </a:r>
            <a:endParaRPr lang="ru-RU" sz="1600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Начальник управления картографии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ППК «</a:t>
            </a:r>
            <a:r>
              <a:rPr lang="ru-RU" sz="1600" dirty="0" err="1">
                <a:solidFill>
                  <a:schemeClr val="bg1"/>
                </a:solidFill>
              </a:rPr>
              <a:t>Роскадастр</a:t>
            </a:r>
            <a:r>
              <a:rPr lang="ru-RU" sz="1600" dirty="0" smtClean="0">
                <a:solidFill>
                  <a:schemeClr val="bg1"/>
                </a:solidFill>
              </a:rPr>
              <a:t>»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="" xmlns:a16="http://schemas.microsoft.com/office/drawing/2014/main" id="{482F00C0-01E2-4D60-9F5A-E3339324841C}"/>
              </a:ext>
            </a:extLst>
          </p:cNvPr>
          <p:cNvSpPr txBox="1">
            <a:spLocks/>
          </p:cNvSpPr>
          <p:nvPr/>
        </p:nvSpPr>
        <p:spPr>
          <a:xfrm>
            <a:off x="373132" y="6374155"/>
            <a:ext cx="5717117" cy="484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dirty="0">
                <a:solidFill>
                  <a:schemeClr val="bg1"/>
                </a:solidFill>
              </a:rPr>
              <a:t>октябрь 2023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9D5BCC4-2AAB-4890-BEEB-1B4BC7581BE6}"/>
              </a:ext>
            </a:extLst>
          </p:cNvPr>
          <p:cNvSpPr txBox="1">
            <a:spLocks/>
          </p:cNvSpPr>
          <p:nvPr/>
        </p:nvSpPr>
        <p:spPr>
          <a:xfrm>
            <a:off x="71021" y="2145671"/>
            <a:ext cx="6818667" cy="26715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 smtClean="0"/>
              <a:t>Федеральные картографические работы: мониторинг, планирование, обновление</a:t>
            </a:r>
            <a:endParaRPr lang="ru-RU" sz="2400" b="1" dirty="0"/>
          </a:p>
        </p:txBody>
      </p:sp>
      <p:pic>
        <p:nvPicPr>
          <p:cNvPr id="5" name="Graphic 55">
            <a:extLst>
              <a:ext uri="{FF2B5EF4-FFF2-40B4-BE49-F238E27FC236}">
                <a16:creationId xmlns="" xmlns:a16="http://schemas.microsoft.com/office/drawing/2014/main" id="{97C587C3-A737-48FD-B02D-40425BFB6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41950" y="1706047"/>
            <a:ext cx="1865526" cy="1865526"/>
          </a:xfrm>
          <a:prstGeom prst="rect">
            <a:avLst/>
          </a:prstGeom>
        </p:spPr>
      </p:pic>
      <p:pic>
        <p:nvPicPr>
          <p:cNvPr id="6" name="Graphic 61">
            <a:extLst>
              <a:ext uri="{FF2B5EF4-FFF2-40B4-BE49-F238E27FC236}">
                <a16:creationId xmlns="" xmlns:a16="http://schemas.microsoft.com/office/drawing/2014/main" id="{B232095F-5ECB-4A1A-A7A0-3CA2AF2B3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46384" y="3571573"/>
            <a:ext cx="1860632" cy="194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6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86400" y="3"/>
            <a:ext cx="10534651" cy="838199"/>
          </a:xfrm>
        </p:spPr>
        <p:txBody>
          <a:bodyPr/>
          <a:lstStyle/>
          <a:p>
            <a:r>
              <a:rPr lang="ru-RU" dirty="0"/>
              <a:t>Цифровые топографические карты и ортофотопланы ЕЭКО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8" y="2764804"/>
            <a:ext cx="3370697" cy="1414887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1" r="2474" b="33201"/>
          <a:stretch/>
        </p:blipFill>
        <p:spPr>
          <a:xfrm>
            <a:off x="189083" y="950733"/>
            <a:ext cx="3397725" cy="1675326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79" b="40828"/>
          <a:stretch/>
        </p:blipFill>
        <p:spPr>
          <a:xfrm>
            <a:off x="220251" y="4297411"/>
            <a:ext cx="3356983" cy="1947525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6" t="5384" r="923" b="39160"/>
          <a:stretch/>
        </p:blipFill>
        <p:spPr>
          <a:xfrm>
            <a:off x="3710310" y="950733"/>
            <a:ext cx="2656609" cy="1812854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6" t="40422" r="10490" b="7856"/>
          <a:stretch/>
        </p:blipFill>
        <p:spPr>
          <a:xfrm>
            <a:off x="3712427" y="2847379"/>
            <a:ext cx="2487757" cy="1485630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t="14648" r="31961" b="17872"/>
          <a:stretch/>
        </p:blipFill>
        <p:spPr>
          <a:xfrm>
            <a:off x="6312407" y="4433300"/>
            <a:ext cx="2649240" cy="1827746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9" b="7488"/>
          <a:stretch/>
        </p:blipFill>
        <p:spPr>
          <a:xfrm>
            <a:off x="9074046" y="2847109"/>
            <a:ext cx="2850876" cy="1485900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8" t="17135"/>
          <a:stretch/>
        </p:blipFill>
        <p:spPr>
          <a:xfrm>
            <a:off x="9074046" y="4433299"/>
            <a:ext cx="2850876" cy="1827747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" r="39581" b="43905"/>
          <a:stretch/>
        </p:blipFill>
        <p:spPr>
          <a:xfrm>
            <a:off x="3712601" y="4428508"/>
            <a:ext cx="2487408" cy="1837210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" t="36327" r="26447" b="2198"/>
          <a:stretch/>
        </p:blipFill>
        <p:spPr>
          <a:xfrm>
            <a:off x="6299900" y="2847109"/>
            <a:ext cx="2669478" cy="1499094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5" name="Прямоугольник 24"/>
          <p:cNvSpPr/>
          <p:nvPr/>
        </p:nvSpPr>
        <p:spPr>
          <a:xfrm>
            <a:off x="4466843" y="2471723"/>
            <a:ext cx="25994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34" t="27011" r="4958" b="46528"/>
          <a:stretch/>
        </p:blipFill>
        <p:spPr>
          <a:xfrm>
            <a:off x="9466668" y="950733"/>
            <a:ext cx="2458084" cy="1803680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6" name="Номер слайда 1"/>
          <p:cNvSpPr txBox="1">
            <a:spLocks/>
          </p:cNvSpPr>
          <p:nvPr/>
        </p:nvSpPr>
        <p:spPr>
          <a:xfrm>
            <a:off x="9303328" y="63473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349261" rtl="0" eaLnBrk="1" latinLnBrk="0" hangingPunct="1">
              <a:defRPr sz="1400" b="1" kern="120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174630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9261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23892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98523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73154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47785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22415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97045" algn="l" defTabSz="349261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12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9" t="68747" r="46987"/>
          <a:stretch/>
        </p:blipFill>
        <p:spPr>
          <a:xfrm>
            <a:off x="6524460" y="950733"/>
            <a:ext cx="2802084" cy="1803680"/>
          </a:xfrm>
          <a:prstGeom prst="rect">
            <a:avLst/>
          </a:prstGeom>
          <a:ln w="3175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6539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71">
            <a:extLst>
              <a:ext uri="{FF2B5EF4-FFF2-40B4-BE49-F238E27FC236}">
                <a16:creationId xmlns:a16="http://schemas.microsoft.com/office/drawing/2014/main" xmlns="" id="{C8BEAD18-2FBA-40DC-9A51-DB21420D198C}"/>
              </a:ext>
            </a:extLst>
          </p:cNvPr>
          <p:cNvSpPr/>
          <p:nvPr/>
        </p:nvSpPr>
        <p:spPr>
          <a:xfrm>
            <a:off x="689746" y="1302959"/>
            <a:ext cx="6589976" cy="1283487"/>
          </a:xfrm>
          <a:prstGeom prst="roundRect">
            <a:avLst>
              <a:gd name="adj" fmla="val 1119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 defTabSz="914377"/>
            <a:endParaRPr lang="ru-RU" sz="1600" dirty="0">
              <a:solidFill>
                <a:srgbClr val="363636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4377"/>
            <a:r>
              <a:rPr lang="ru-RU" sz="1600" dirty="0">
                <a:solidFill>
                  <a:srgbClr val="363636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В качестве картографического фона в </a:t>
            </a:r>
            <a:r>
              <a:rPr lang="ru-RU" sz="1600" dirty="0" err="1">
                <a:solidFill>
                  <a:srgbClr val="363636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геопорталах</a:t>
            </a:r>
            <a:r>
              <a:rPr lang="ru-RU" sz="1600" dirty="0">
                <a:solidFill>
                  <a:srgbClr val="363636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, веб-приложениях, на автоматизированных рабочих местах (в виде сервиса доступа к </a:t>
            </a:r>
            <a:r>
              <a:rPr lang="ru-RU" sz="1600" dirty="0" err="1">
                <a:solidFill>
                  <a:srgbClr val="363636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тайловому</a:t>
            </a:r>
            <a:r>
              <a:rPr lang="ru-RU" sz="1600" dirty="0">
                <a:solidFill>
                  <a:srgbClr val="363636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кэшу ЕЭКО в растровом формате)</a:t>
            </a:r>
          </a:p>
          <a:p>
            <a:pPr algn="ctr" defTabSz="914377"/>
            <a:endParaRPr lang="ru-RU" sz="1600" dirty="0">
              <a:solidFill>
                <a:srgbClr val="363636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Прямоугольник 171">
            <a:extLst>
              <a:ext uri="{FF2B5EF4-FFF2-40B4-BE49-F238E27FC236}">
                <a16:creationId xmlns:a16="http://schemas.microsoft.com/office/drawing/2014/main" xmlns="" id="{C8BEAD18-2FBA-40DC-9A51-DB21420D198C}"/>
              </a:ext>
            </a:extLst>
          </p:cNvPr>
          <p:cNvSpPr/>
          <p:nvPr/>
        </p:nvSpPr>
        <p:spPr>
          <a:xfrm>
            <a:off x="690390" y="2937155"/>
            <a:ext cx="6589976" cy="1285200"/>
          </a:xfrm>
          <a:prstGeom prst="roundRect">
            <a:avLst>
              <a:gd name="adj" fmla="val 1192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 defTabSz="914377"/>
            <a:endParaRPr lang="ru-RU" sz="1200" dirty="0">
              <a:solidFill>
                <a:srgbClr val="363636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4377"/>
            <a:r>
              <a:rPr lang="ru-RU" sz="1600" dirty="0">
                <a:solidFill>
                  <a:srgbClr val="363636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В качестве основы для создания тематических карт и порталов </a:t>
            </a:r>
            <a:br>
              <a:rPr lang="ru-RU" sz="1600" dirty="0">
                <a:solidFill>
                  <a:srgbClr val="363636"/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solidFill>
                  <a:srgbClr val="363636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в векторном формате самими пользователями (в виде наборов векторных данных)</a:t>
            </a:r>
          </a:p>
          <a:p>
            <a:pPr algn="ctr" defTabSz="914377"/>
            <a:endParaRPr lang="ru-RU" sz="1200" dirty="0">
              <a:solidFill>
                <a:srgbClr val="363636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Прямоугольник 171">
            <a:extLst>
              <a:ext uri="{FF2B5EF4-FFF2-40B4-BE49-F238E27FC236}">
                <a16:creationId xmlns:a16="http://schemas.microsoft.com/office/drawing/2014/main" xmlns="" id="{C8BEAD18-2FBA-40DC-9A51-DB21420D198C}"/>
              </a:ext>
            </a:extLst>
          </p:cNvPr>
          <p:cNvSpPr/>
          <p:nvPr/>
        </p:nvSpPr>
        <p:spPr>
          <a:xfrm>
            <a:off x="690389" y="4533103"/>
            <a:ext cx="6589977" cy="1285200"/>
          </a:xfrm>
          <a:prstGeom prst="roundRect">
            <a:avLst>
              <a:gd name="adj" fmla="val 10705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 defTabSz="914377"/>
            <a:endParaRPr lang="ru-RU" sz="1200" dirty="0">
              <a:solidFill>
                <a:srgbClr val="363636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914377"/>
            <a:r>
              <a:rPr lang="ru-RU" sz="1600" dirty="0">
                <a:solidFill>
                  <a:srgbClr val="363636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В качестве источника данных для работы инструментов геоинформационного анализа, в том числе с использованием искусственного интеллекта (сервис расчета зон затопления, сервис «Умный кадастр» ФГИС ЕЦП НСПД, сервисы </a:t>
            </a:r>
            <a:br>
              <a:rPr lang="ru-RU" sz="1600" dirty="0">
                <a:solidFill>
                  <a:srgbClr val="363636"/>
                </a:solidFill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>
                <a:solidFill>
                  <a:srgbClr val="363636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для планирования развития территорий)</a:t>
            </a:r>
          </a:p>
          <a:p>
            <a:pPr algn="ctr" defTabSz="914377"/>
            <a:endParaRPr lang="ru-RU" sz="1200" dirty="0">
              <a:solidFill>
                <a:srgbClr val="363636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Прямоугольник 171">
            <a:extLst>
              <a:ext uri="{FF2B5EF4-FFF2-40B4-BE49-F238E27FC236}">
                <a16:creationId xmlns:a16="http://schemas.microsoft.com/office/drawing/2014/main" xmlns="" id="{B72539E9-5936-4F99-B7D3-122136947E14}"/>
              </a:ext>
            </a:extLst>
          </p:cNvPr>
          <p:cNvSpPr/>
          <p:nvPr/>
        </p:nvSpPr>
        <p:spPr>
          <a:xfrm>
            <a:off x="7954906" y="2915940"/>
            <a:ext cx="3735012" cy="1285200"/>
          </a:xfrm>
          <a:prstGeom prst="roundRect">
            <a:avLst>
              <a:gd name="adj" fmla="val 11920"/>
            </a:avLst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 defTabSz="914377"/>
            <a:endParaRPr lang="ru-RU" sz="1200" dirty="0">
              <a:solidFill>
                <a:srgbClr val="363636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86400" y="3"/>
            <a:ext cx="10534651" cy="838199"/>
          </a:xfrm>
        </p:spPr>
        <p:txBody>
          <a:bodyPr/>
          <a:lstStyle/>
          <a:p>
            <a:r>
              <a:rPr lang="ru-RU" dirty="0"/>
              <a:t>Типовые варианты использования ЕЭКО пользователями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316210" y="1291495"/>
            <a:ext cx="3313340" cy="128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363636"/>
                </a:solidFill>
              </a:rPr>
              <a:t>высокая скорость, быстрое подключение</a:t>
            </a:r>
          </a:p>
          <a:p>
            <a:r>
              <a:rPr lang="ru-RU" sz="1400" dirty="0">
                <a:solidFill>
                  <a:srgbClr val="363636"/>
                </a:solidFill>
              </a:rPr>
              <a:t>нет необходимости настройки условно-знакового оформления</a:t>
            </a:r>
          </a:p>
          <a:p>
            <a:r>
              <a:rPr lang="ru-RU" sz="1400" dirty="0">
                <a:solidFill>
                  <a:srgbClr val="363636"/>
                </a:solidFill>
              </a:rPr>
              <a:t>не требует специальных компетенций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955551" y="2942661"/>
            <a:ext cx="3735012" cy="128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63636"/>
                </a:solidFill>
              </a:rPr>
              <a:t>применяется квалифицированными специалистами ведомств при выполнении своих должностных обязанностей </a:t>
            </a:r>
            <a:br>
              <a:rPr lang="ru-RU" sz="1400" dirty="0">
                <a:solidFill>
                  <a:srgbClr val="363636"/>
                </a:solidFill>
              </a:rPr>
            </a:br>
            <a:r>
              <a:rPr lang="ru-RU" sz="1400" dirty="0">
                <a:solidFill>
                  <a:srgbClr val="363636"/>
                </a:solidFill>
              </a:rPr>
              <a:t>с использованием геоинформационных систем и технологий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955551" y="4533103"/>
            <a:ext cx="3735012" cy="128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63636"/>
                </a:solidFill>
              </a:rPr>
              <a:t>для разработчиков высокотехнологичных решений на основе применения пространственных данных</a:t>
            </a: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9303328" y="6347399"/>
            <a:ext cx="2743200" cy="365125"/>
          </a:xfrm>
        </p:spPr>
        <p:txBody>
          <a:bodyPr/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</a:t>
            </a:r>
          </a:p>
        </p:txBody>
      </p:sp>
      <p:sp>
        <p:nvSpPr>
          <p:cNvPr id="17" name="Прямоугольник 171">
            <a:extLst>
              <a:ext uri="{FF2B5EF4-FFF2-40B4-BE49-F238E27FC236}">
                <a16:creationId xmlns:a16="http://schemas.microsoft.com/office/drawing/2014/main" xmlns="" id="{85058CA2-6C46-4DFF-B69C-8D26DEDCEA7A}"/>
              </a:ext>
            </a:extLst>
          </p:cNvPr>
          <p:cNvSpPr/>
          <p:nvPr/>
        </p:nvSpPr>
        <p:spPr>
          <a:xfrm>
            <a:off x="7954262" y="1302959"/>
            <a:ext cx="3735012" cy="1262272"/>
          </a:xfrm>
          <a:prstGeom prst="roundRect">
            <a:avLst>
              <a:gd name="adj" fmla="val 11197"/>
            </a:avLst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 defTabSz="914377"/>
            <a:endParaRPr lang="ru-RU" sz="1200" dirty="0">
              <a:solidFill>
                <a:srgbClr val="363636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Прямоугольник 171">
            <a:extLst>
              <a:ext uri="{FF2B5EF4-FFF2-40B4-BE49-F238E27FC236}">
                <a16:creationId xmlns:a16="http://schemas.microsoft.com/office/drawing/2014/main" xmlns="" id="{004E0404-02FA-4B63-9BED-E3DE5AA55A9D}"/>
              </a:ext>
            </a:extLst>
          </p:cNvPr>
          <p:cNvSpPr/>
          <p:nvPr/>
        </p:nvSpPr>
        <p:spPr>
          <a:xfrm>
            <a:off x="7954907" y="4511888"/>
            <a:ext cx="3735012" cy="1285200"/>
          </a:xfrm>
          <a:prstGeom prst="roundRect">
            <a:avLst>
              <a:gd name="adj" fmla="val 10705"/>
            </a:avLst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noAutofit/>
          </a:bodyPr>
          <a:lstStyle/>
          <a:p>
            <a:pPr algn="ctr" defTabSz="914377"/>
            <a:endParaRPr lang="ru-RU" sz="1200" dirty="0">
              <a:solidFill>
                <a:srgbClr val="363636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5A93709-4543-4AA3-9929-4239AD78D1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86" y="1346291"/>
            <a:ext cx="162000" cy="16382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F477B9D-25F8-4059-B2BE-AAE1FA995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87" y="1767375"/>
            <a:ext cx="162000" cy="16382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3D265A5-3DE4-4F9A-B4B6-EC55CAA662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87" y="2188459"/>
            <a:ext cx="162000" cy="163820"/>
          </a:xfrm>
          <a:prstGeom prst="rect">
            <a:avLst/>
          </a:prstGeom>
        </p:spPr>
      </p:pic>
      <p:sp>
        <p:nvSpPr>
          <p:cNvPr id="23" name="Стрелка вправо 5">
            <a:extLst>
              <a:ext uri="{FF2B5EF4-FFF2-40B4-BE49-F238E27FC236}">
                <a16:creationId xmlns:a16="http://schemas.microsoft.com/office/drawing/2014/main" xmlns="" id="{976FD384-D2BD-4AE2-83A3-09CF9AFA6792}"/>
              </a:ext>
            </a:extLst>
          </p:cNvPr>
          <p:cNvSpPr/>
          <p:nvPr/>
        </p:nvSpPr>
        <p:spPr>
          <a:xfrm>
            <a:off x="7401797" y="1691283"/>
            <a:ext cx="457254" cy="433680"/>
          </a:xfrm>
          <a:prstGeom prst="rightArrow">
            <a:avLst/>
          </a:prstGeom>
          <a:gradFill>
            <a:gsLst>
              <a:gs pos="59600">
                <a:schemeClr val="tx2">
                  <a:lumMod val="40000"/>
                  <a:lumOff val="60000"/>
                </a:schemeClr>
              </a:gs>
              <a:gs pos="0">
                <a:schemeClr val="bg1"/>
              </a:gs>
              <a:gs pos="100000">
                <a:srgbClr val="00CC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4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Стрелка вправо 5">
            <a:extLst>
              <a:ext uri="{FF2B5EF4-FFF2-40B4-BE49-F238E27FC236}">
                <a16:creationId xmlns:a16="http://schemas.microsoft.com/office/drawing/2014/main" xmlns="" id="{9B02602E-B2CE-4AFD-9A14-A5AD2221C162}"/>
              </a:ext>
            </a:extLst>
          </p:cNvPr>
          <p:cNvSpPr/>
          <p:nvPr/>
        </p:nvSpPr>
        <p:spPr>
          <a:xfrm>
            <a:off x="7409435" y="3352588"/>
            <a:ext cx="457254" cy="433680"/>
          </a:xfrm>
          <a:prstGeom prst="rightArrow">
            <a:avLst/>
          </a:prstGeom>
          <a:gradFill>
            <a:gsLst>
              <a:gs pos="59600">
                <a:schemeClr val="tx2">
                  <a:lumMod val="40000"/>
                  <a:lumOff val="60000"/>
                </a:schemeClr>
              </a:gs>
              <a:gs pos="0">
                <a:schemeClr val="bg1"/>
              </a:gs>
              <a:gs pos="100000">
                <a:srgbClr val="00CC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4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Стрелка вправо 5">
            <a:extLst>
              <a:ext uri="{FF2B5EF4-FFF2-40B4-BE49-F238E27FC236}">
                <a16:creationId xmlns:a16="http://schemas.microsoft.com/office/drawing/2014/main" xmlns="" id="{042FBDAB-3DAD-4F25-AB0F-95B64A7B6850}"/>
              </a:ext>
            </a:extLst>
          </p:cNvPr>
          <p:cNvSpPr/>
          <p:nvPr/>
        </p:nvSpPr>
        <p:spPr>
          <a:xfrm>
            <a:off x="7417071" y="4947975"/>
            <a:ext cx="457254" cy="433680"/>
          </a:xfrm>
          <a:prstGeom prst="rightArrow">
            <a:avLst/>
          </a:prstGeom>
          <a:gradFill>
            <a:gsLst>
              <a:gs pos="59600">
                <a:schemeClr val="tx2">
                  <a:lumMod val="40000"/>
                  <a:lumOff val="60000"/>
                </a:schemeClr>
              </a:gs>
              <a:gs pos="0">
                <a:schemeClr val="bg1"/>
              </a:gs>
              <a:gs pos="100000">
                <a:srgbClr val="00CC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4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73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86400" y="214179"/>
            <a:ext cx="9199190" cy="506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377">
              <a:lnSpc>
                <a:spcPct val="90000"/>
              </a:lnSpc>
              <a:spcBef>
                <a:spcPct val="0"/>
              </a:spcBef>
              <a:buNone/>
              <a:tabLst>
                <a:tab pos="1079473" algn="l"/>
              </a:tabLst>
              <a:defRPr sz="1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Форматы предоставления Единой электронной картографической основы</a:t>
            </a:r>
          </a:p>
        </p:txBody>
      </p:sp>
      <p:sp>
        <p:nvSpPr>
          <p:cNvPr id="8" name="Text 11"/>
          <p:cNvSpPr/>
          <p:nvPr/>
        </p:nvSpPr>
        <p:spPr>
          <a:xfrm>
            <a:off x="337618" y="2239462"/>
            <a:ext cx="392662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880"/>
              </a:lnSpc>
              <a:spcAft>
                <a:spcPts val="900"/>
              </a:spcAft>
            </a:pPr>
            <a:r>
              <a:rPr lang="en-US" sz="1600" b="1" i="0" dirty="0">
                <a:solidFill>
                  <a:schemeClr val="tx2"/>
                </a:solidFill>
                <a:ea typeface="Inter Black" pitchFamily="34" charset="-122"/>
                <a:cs typeface="Inter Black" pitchFamily="34" charset="-120"/>
              </a:rPr>
              <a:t>КАРТОГРАФИЧЕСКИЕ</a:t>
            </a:r>
            <a:r>
              <a:rPr lang="ru-RU" sz="1600" b="1" i="0" dirty="0">
                <a:solidFill>
                  <a:schemeClr val="tx2"/>
                </a:solidFill>
                <a:ea typeface="Inter Black" pitchFamily="34" charset="-122"/>
                <a:cs typeface="Inter Black" pitchFamily="34" charset="-120"/>
              </a:rPr>
              <a:t> </a:t>
            </a:r>
            <a:r>
              <a:rPr lang="en-US" sz="1600" b="1" i="0" dirty="0">
                <a:solidFill>
                  <a:schemeClr val="tx2"/>
                </a:solidFill>
                <a:ea typeface="Inter Black" pitchFamily="34" charset="-122"/>
                <a:cs typeface="Inter Black" pitchFamily="34" charset="-120"/>
              </a:rPr>
              <a:t>ВЕБ-СЕРВИСЫ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9" name="Text 12"/>
          <p:cNvSpPr/>
          <p:nvPr/>
        </p:nvSpPr>
        <p:spPr>
          <a:xfrm>
            <a:off x="337618" y="2653112"/>
            <a:ext cx="3850057" cy="828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Aft>
                <a:spcPts val="900"/>
              </a:spcAft>
            </a:pPr>
            <a:r>
              <a:rPr lang="en-US" sz="1400" i="0" dirty="0" err="1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Способы</a:t>
            </a:r>
            <a:r>
              <a:rPr lang="en-US" sz="1400" i="0" dirty="0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 </a:t>
            </a:r>
            <a:r>
              <a:rPr lang="en-US" sz="1400" i="0" dirty="0" err="1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прямого</a:t>
            </a:r>
            <a:r>
              <a:rPr lang="en-US" sz="1400" i="0" dirty="0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 </a:t>
            </a:r>
            <a:r>
              <a:rPr lang="en-US" sz="1400" i="0" dirty="0" err="1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доступа</a:t>
            </a:r>
            <a:r>
              <a:rPr lang="en-US" sz="1400" i="0" dirty="0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 к </a:t>
            </a:r>
            <a:r>
              <a:rPr lang="en-US" sz="1400" i="0" dirty="0" err="1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сведениям</a:t>
            </a:r>
            <a:r>
              <a:rPr lang="en-US" sz="1400" i="0" dirty="0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 ЕЭКО и </a:t>
            </a:r>
            <a:r>
              <a:rPr lang="en-US" sz="1400" i="0" dirty="0" err="1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работы</a:t>
            </a:r>
            <a:r>
              <a:rPr lang="en-US" sz="1400" i="0" dirty="0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 с </a:t>
            </a:r>
            <a:r>
              <a:rPr lang="en-US" sz="1400" i="0" dirty="0" err="1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ними</a:t>
            </a:r>
            <a:endParaRPr lang="en-US" sz="1400" dirty="0">
              <a:solidFill>
                <a:srgbClr val="363636"/>
              </a:solidFill>
            </a:endParaRPr>
          </a:p>
        </p:txBody>
      </p:sp>
      <p:sp>
        <p:nvSpPr>
          <p:cNvPr id="10" name="Text 13"/>
          <p:cNvSpPr/>
          <p:nvPr/>
        </p:nvSpPr>
        <p:spPr>
          <a:xfrm>
            <a:off x="4845203" y="1146233"/>
            <a:ext cx="7010400" cy="1104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spcAft>
                <a:spcPts val="900"/>
              </a:spcAft>
            </a:pPr>
            <a:r>
              <a:rPr lang="ru-RU" sz="1600" dirty="0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Р</a:t>
            </a:r>
            <a:r>
              <a:rPr lang="en-US" sz="1600" b="0" i="0" dirty="0" err="1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еализован</a:t>
            </a:r>
            <a:r>
              <a:rPr lang="en-US" sz="1600" b="0" i="0" dirty="0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 </a:t>
            </a:r>
            <a:r>
              <a:rPr lang="en-US" sz="1600" b="0" i="0" dirty="0" err="1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доступ</a:t>
            </a:r>
            <a:r>
              <a:rPr lang="en-US" sz="1600" b="0" i="0" dirty="0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 к </a:t>
            </a:r>
            <a:r>
              <a:rPr lang="en-US" sz="1600" b="0" i="0" dirty="0" err="1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сведениям</a:t>
            </a:r>
            <a:r>
              <a:rPr lang="en-US" sz="1600" b="0" i="0" dirty="0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 ЕЭКО </a:t>
            </a:r>
            <a:r>
              <a:rPr lang="en-US" sz="1600" b="0" i="0" dirty="0" err="1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по</a:t>
            </a:r>
            <a:r>
              <a:rPr lang="en-US" sz="1600" b="0" i="0" dirty="0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 </a:t>
            </a:r>
            <a:r>
              <a:rPr lang="en-US" sz="1600" b="0" i="0" dirty="0" err="1" smtClean="0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международным</a:t>
            </a:r>
            <a:r>
              <a:rPr lang="en-US" sz="1600" b="0" i="0" dirty="0" smtClean="0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 </a:t>
            </a:r>
            <a:r>
              <a:rPr lang="en-US" sz="1600" b="0" i="0" dirty="0" err="1" smtClean="0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протоколам</a:t>
            </a:r>
            <a:r>
              <a:rPr lang="ru-RU" sz="1600" dirty="0" smtClean="0">
                <a:solidFill>
                  <a:srgbClr val="363636"/>
                </a:solidFill>
                <a:ea typeface="Inter Black" pitchFamily="34" charset="-122"/>
                <a:cs typeface="Inter Black" pitchFamily="34" charset="-120"/>
              </a:rPr>
              <a:t>, принятым </a:t>
            </a:r>
            <a:r>
              <a:rPr lang="en-US" sz="1600" b="1" i="0" dirty="0" smtClean="0">
                <a:solidFill>
                  <a:schemeClr val="tx2"/>
                </a:solidFill>
                <a:ea typeface="Inter Black" pitchFamily="34" charset="-122"/>
                <a:cs typeface="Inter Black" pitchFamily="34" charset="-120"/>
              </a:rPr>
              <a:t>OPEN </a:t>
            </a:r>
            <a:r>
              <a:rPr lang="en-US" sz="1600" b="1" i="0" dirty="0">
                <a:solidFill>
                  <a:schemeClr val="tx2"/>
                </a:solidFill>
                <a:ea typeface="Inter Black" pitchFamily="34" charset="-122"/>
                <a:cs typeface="Inter Black" pitchFamily="34" charset="-120"/>
              </a:rPr>
              <a:t>GEOSPATIAL CONSORTIUM (OGC) и OPEN SOURCE GEOSPATIAL FOUNDATION: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1" name="Text 2"/>
          <p:cNvSpPr/>
          <p:nvPr/>
        </p:nvSpPr>
        <p:spPr>
          <a:xfrm>
            <a:off x="5079776" y="2417699"/>
            <a:ext cx="6429375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440"/>
              </a:lnSpc>
              <a:spcAft>
                <a:spcPts val="900"/>
              </a:spcAft>
            </a:pPr>
            <a:r>
              <a:rPr lang="en-US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доступ к сведениям ЕЭКО </a:t>
            </a:r>
            <a:r>
              <a:rPr lang="ru-RU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в</a:t>
            </a:r>
            <a:r>
              <a:rPr lang="en-US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</a:t>
            </a:r>
            <a:r>
              <a:rPr lang="ru-RU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векторном</a:t>
            </a:r>
            <a:r>
              <a:rPr lang="en-US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</a:t>
            </a:r>
            <a:r>
              <a:rPr lang="ru-RU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формате</a:t>
            </a:r>
            <a:endParaRPr lang="en-US" sz="1400" dirty="0">
              <a:solidFill>
                <a:srgbClr val="363636"/>
              </a:solidFill>
            </a:endParaRPr>
          </a:p>
        </p:txBody>
      </p:sp>
      <p:sp>
        <p:nvSpPr>
          <p:cNvPr id="12" name="Text 3"/>
          <p:cNvSpPr/>
          <p:nvPr/>
        </p:nvSpPr>
        <p:spPr>
          <a:xfrm>
            <a:off x="5079776" y="2170049"/>
            <a:ext cx="298132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50"/>
              </a:lnSpc>
            </a:pPr>
            <a:r>
              <a:rPr lang="en-US" sz="1600" b="1" i="0" dirty="0">
                <a:solidFill>
                  <a:schemeClr val="tx2"/>
                </a:solidFill>
                <a:ea typeface="Inter Bold" pitchFamily="34" charset="-122"/>
                <a:cs typeface="Inter Bold" pitchFamily="34" charset="-120"/>
              </a:rPr>
              <a:t>WEB FEATURE SERVICE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4" name="Text 4"/>
          <p:cNvSpPr/>
          <p:nvPr/>
        </p:nvSpPr>
        <p:spPr>
          <a:xfrm>
            <a:off x="10541157" y="2298776"/>
            <a:ext cx="70485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950"/>
              </a:lnSpc>
            </a:pPr>
            <a:r>
              <a:rPr lang="en-US" sz="1500" b="1" i="0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WFS</a:t>
            </a:r>
            <a:endParaRPr lang="en-US" sz="1500" dirty="0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D5B21F47-D7B8-7541-8B1F-CA29DC6D488D}"/>
              </a:ext>
            </a:extLst>
          </p:cNvPr>
          <p:cNvSpPr>
            <a:spLocks/>
          </p:cNvSpPr>
          <p:nvPr/>
        </p:nvSpPr>
        <p:spPr>
          <a:xfrm>
            <a:off x="4845204" y="2132522"/>
            <a:ext cx="6632693" cy="649252"/>
          </a:xfrm>
          <a:prstGeom prst="roundRect">
            <a:avLst>
              <a:gd name="adj" fmla="val 16188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556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16" name="Прямоугольник 7"/>
          <p:cNvSpPr/>
          <p:nvPr/>
        </p:nvSpPr>
        <p:spPr>
          <a:xfrm>
            <a:off x="10729157" y="2010537"/>
            <a:ext cx="1040904" cy="350012"/>
          </a:xfrm>
          <a:prstGeom prst="round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50"/>
              </a:lnSpc>
            </a:pPr>
            <a:r>
              <a:rPr lang="en-US" sz="14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WFS</a:t>
            </a:r>
            <a:endParaRPr lang="en-US" sz="1400" dirty="0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D5B21F47-D7B8-7541-8B1F-CA29DC6D488D}"/>
              </a:ext>
            </a:extLst>
          </p:cNvPr>
          <p:cNvSpPr>
            <a:spLocks/>
          </p:cNvSpPr>
          <p:nvPr/>
        </p:nvSpPr>
        <p:spPr>
          <a:xfrm>
            <a:off x="4841602" y="3029957"/>
            <a:ext cx="6636295" cy="1366793"/>
          </a:xfrm>
          <a:prstGeom prst="roundRect">
            <a:avLst>
              <a:gd name="adj" fmla="val 12969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556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18" name="Прямоугольник 7"/>
          <p:cNvSpPr/>
          <p:nvPr/>
        </p:nvSpPr>
        <p:spPr>
          <a:xfrm>
            <a:off x="10725555" y="2908637"/>
            <a:ext cx="1040904" cy="350012"/>
          </a:xfrm>
          <a:prstGeom prst="round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50"/>
              </a:lnSpc>
            </a:pPr>
            <a:r>
              <a:rPr lang="en-US" sz="14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WMS</a:t>
            </a:r>
            <a:endParaRPr lang="en-US" sz="1400" dirty="0"/>
          </a:p>
        </p:txBody>
      </p:sp>
      <p:sp>
        <p:nvSpPr>
          <p:cNvPr id="19" name="Text 6"/>
          <p:cNvSpPr/>
          <p:nvPr/>
        </p:nvSpPr>
        <p:spPr>
          <a:xfrm>
            <a:off x="5076174" y="3083643"/>
            <a:ext cx="2606222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50"/>
              </a:lnSpc>
            </a:pPr>
            <a:r>
              <a:rPr lang="en-US" sz="1600" b="1" i="0" dirty="0">
                <a:solidFill>
                  <a:schemeClr val="tx2"/>
                </a:solidFill>
                <a:ea typeface="Inter Bold" pitchFamily="34" charset="-122"/>
                <a:cs typeface="Inter Bold" pitchFamily="34" charset="-120"/>
              </a:rPr>
              <a:t>WEB MAP SERVICE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20" name="Text 7"/>
          <p:cNvSpPr/>
          <p:nvPr/>
        </p:nvSpPr>
        <p:spPr>
          <a:xfrm>
            <a:off x="5076174" y="3411916"/>
            <a:ext cx="6381750" cy="904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440"/>
              </a:lnSpc>
              <a:spcAft>
                <a:spcPts val="900"/>
              </a:spcAft>
            </a:pPr>
            <a:r>
              <a:rPr lang="en-US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доступ к сведениям ЕЭКО в растровом виде, с возможностью </a:t>
            </a:r>
            <a:r>
              <a:rPr sz="800" dirty="0">
                <a:solidFill>
                  <a:srgbClr val="363636"/>
                </a:solidFill>
              </a:rPr>
              <a:t/>
            </a:r>
            <a:br>
              <a:rPr sz="800" dirty="0">
                <a:solidFill>
                  <a:srgbClr val="363636"/>
                </a:solidFill>
              </a:rPr>
            </a:br>
            <a:r>
              <a:rPr lang="ru-RU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получения</a:t>
            </a:r>
            <a:r>
              <a:rPr lang="en-US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</a:t>
            </a:r>
            <a:r>
              <a:rPr lang="ru-RU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информации</a:t>
            </a:r>
            <a:r>
              <a:rPr lang="en-US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</a:t>
            </a:r>
            <a:r>
              <a:rPr lang="ru-RU" sz="140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о</a:t>
            </a:r>
            <a:r>
              <a:rPr lang="en-US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</a:t>
            </a:r>
            <a:r>
              <a:rPr lang="ru-RU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характеристиках</a:t>
            </a:r>
            <a:r>
              <a:rPr lang="en-US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</a:t>
            </a:r>
            <a:r>
              <a:rPr lang="ru-RU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объектов</a:t>
            </a:r>
          </a:p>
          <a:p>
            <a:pPr algn="l">
              <a:lnSpc>
                <a:spcPts val="1440"/>
              </a:lnSpc>
              <a:spcAft>
                <a:spcPts val="900"/>
              </a:spcAft>
            </a:pPr>
            <a:r>
              <a:rPr lang="ru-RU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Картографическое</a:t>
            </a:r>
            <a:r>
              <a:rPr lang="en-US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изображение строится по персональному запросу пользователя, </a:t>
            </a:r>
            <a:r>
              <a:rPr lang="ru-RU" sz="140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в</a:t>
            </a:r>
            <a:r>
              <a:rPr lang="en-US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</a:t>
            </a:r>
            <a:r>
              <a:rPr lang="ru-RU" sz="140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т</a:t>
            </a:r>
            <a:r>
              <a:rPr lang="ru-RU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.</a:t>
            </a:r>
            <a:r>
              <a:rPr lang="en-US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</a:t>
            </a:r>
            <a:r>
              <a:rPr lang="ru-RU" sz="140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ч</a:t>
            </a:r>
            <a:r>
              <a:rPr lang="ru-RU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. </a:t>
            </a:r>
            <a:r>
              <a:rPr lang="ru-RU" sz="140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с</a:t>
            </a:r>
            <a:r>
              <a:rPr lang="en-US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</a:t>
            </a:r>
            <a:r>
              <a:rPr lang="ru-RU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учетом</a:t>
            </a:r>
            <a:r>
              <a:rPr lang="en-US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</a:t>
            </a:r>
            <a:r>
              <a:rPr lang="ru-RU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выбора</a:t>
            </a:r>
            <a:r>
              <a:rPr lang="en-US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</a:t>
            </a:r>
            <a:r>
              <a:rPr lang="ru-RU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состава</a:t>
            </a:r>
            <a:r>
              <a:rPr lang="en-US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</a:t>
            </a:r>
            <a:r>
              <a:rPr lang="ru-RU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слоев</a:t>
            </a:r>
            <a:r>
              <a:rPr lang="en-US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</a:t>
            </a:r>
            <a:r>
              <a:rPr lang="ru-RU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карты</a:t>
            </a:r>
            <a:endParaRPr lang="en-US" sz="1400" dirty="0">
              <a:solidFill>
                <a:srgbClr val="363636"/>
              </a:solidFill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D5B21F47-D7B8-7541-8B1F-CA29DC6D488D}"/>
              </a:ext>
            </a:extLst>
          </p:cNvPr>
          <p:cNvSpPr>
            <a:spLocks/>
          </p:cNvSpPr>
          <p:nvPr/>
        </p:nvSpPr>
        <p:spPr>
          <a:xfrm>
            <a:off x="4841602" y="4648713"/>
            <a:ext cx="6636295" cy="1703582"/>
          </a:xfrm>
          <a:prstGeom prst="roundRect">
            <a:avLst>
              <a:gd name="adj" fmla="val 10941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577" tIns="36289" rIns="72577" bIns="3628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556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22" name="Прямоугольник 7"/>
          <p:cNvSpPr/>
          <p:nvPr/>
        </p:nvSpPr>
        <p:spPr>
          <a:xfrm>
            <a:off x="10725555" y="4465816"/>
            <a:ext cx="1040904" cy="350012"/>
          </a:xfrm>
          <a:prstGeom prst="round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50"/>
              </a:lnSpc>
            </a:pPr>
            <a:r>
              <a:rPr lang="en-US" sz="140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WMTS</a:t>
            </a:r>
            <a:endParaRPr lang="en-US" sz="1400" dirty="0"/>
          </a:p>
        </p:txBody>
      </p:sp>
      <p:sp>
        <p:nvSpPr>
          <p:cNvPr id="23" name="Text 9"/>
          <p:cNvSpPr/>
          <p:nvPr/>
        </p:nvSpPr>
        <p:spPr>
          <a:xfrm>
            <a:off x="5062234" y="4721082"/>
            <a:ext cx="5667375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50"/>
              </a:lnSpc>
            </a:pPr>
            <a:r>
              <a:rPr lang="en-US" sz="1600" b="1" i="0" dirty="0">
                <a:solidFill>
                  <a:schemeClr val="tx2"/>
                </a:solidFill>
                <a:ea typeface="Inter Bold" pitchFamily="34" charset="-122"/>
                <a:cs typeface="Inter Bold" pitchFamily="34" charset="-120"/>
              </a:rPr>
              <a:t>TILE MAP SERVICE (TMS), WEB MAP TILE SERVICE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4" name="Text 10"/>
          <p:cNvSpPr/>
          <p:nvPr/>
        </p:nvSpPr>
        <p:spPr>
          <a:xfrm>
            <a:off x="5076174" y="4996495"/>
            <a:ext cx="6432977" cy="1047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440"/>
              </a:lnSpc>
              <a:spcAft>
                <a:spcPts val="900"/>
              </a:spcAft>
            </a:pPr>
            <a:r>
              <a:rPr lang="en-US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доступ к картографическому изображению, оформленному </a:t>
            </a:r>
            <a:r>
              <a:rPr sz="800" dirty="0">
                <a:solidFill>
                  <a:srgbClr val="363636"/>
                </a:solidFill>
              </a:rPr>
              <a:t/>
            </a:r>
            <a:br>
              <a:rPr sz="800" dirty="0">
                <a:solidFill>
                  <a:srgbClr val="363636"/>
                </a:solidFill>
              </a:rPr>
            </a:br>
            <a:r>
              <a:rPr lang="en-US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как классическая топографическая карта, или к ортофотопокрытию, </a:t>
            </a:r>
            <a:r>
              <a:rPr lang="ru-RU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/>
            </a:r>
            <a:br>
              <a:rPr lang="ru-RU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</a:br>
            <a:r>
              <a:rPr lang="en-US" sz="1400" b="0" i="0" dirty="0" err="1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в</a:t>
            </a:r>
            <a:r>
              <a:rPr lang="en-US" sz="1400" b="0" i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растровом формате. </a:t>
            </a:r>
            <a:endParaRPr lang="ru-RU" sz="1400" b="0" i="0" dirty="0">
              <a:solidFill>
                <a:srgbClr val="363636"/>
              </a:solidFill>
              <a:ea typeface="Inter Regular" pitchFamily="34" charset="-122"/>
              <a:cs typeface="Inter Regular" pitchFamily="34" charset="-120"/>
            </a:endParaRPr>
          </a:p>
          <a:p>
            <a:pPr algn="l">
              <a:lnSpc>
                <a:spcPts val="1440"/>
              </a:lnSpc>
              <a:spcAft>
                <a:spcPts val="900"/>
              </a:spcAft>
            </a:pPr>
            <a:r>
              <a:rPr lang="en-US" sz="1400" b="0" dirty="0" err="1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Изображение</a:t>
            </a:r>
            <a:r>
              <a:rPr lang="en-US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построено заранее, нарезано на небольшие фрагменты – тайлы, </a:t>
            </a:r>
            <a:r>
              <a:rPr lang="en-US" sz="1400" b="0" dirty="0" err="1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что</a:t>
            </a:r>
            <a:r>
              <a:rPr lang="en-US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обеспечивает высокую скорость составления сложного </a:t>
            </a:r>
            <a:r>
              <a:rPr lang="en-US" sz="1400" b="0" dirty="0" err="1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картографического</a:t>
            </a:r>
            <a:r>
              <a:rPr lang="en-US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</a:t>
            </a:r>
            <a:r>
              <a:rPr lang="en-US" sz="1400" b="0" dirty="0" err="1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изображения</a:t>
            </a:r>
            <a:r>
              <a:rPr lang="ru-RU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</a:t>
            </a:r>
            <a:r>
              <a:rPr lang="en-US" sz="1400" b="0" dirty="0" err="1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на</a:t>
            </a:r>
            <a:r>
              <a:rPr lang="en-US" sz="1400" b="0" dirty="0">
                <a:solidFill>
                  <a:srgbClr val="363636"/>
                </a:solidFill>
                <a:ea typeface="Inter Regular" pitchFamily="34" charset="-122"/>
                <a:cs typeface="Inter Regular" pitchFamily="34" charset="-120"/>
              </a:rPr>
              <a:t> мониторе.</a:t>
            </a:r>
            <a:endParaRPr lang="en-US" sz="1400" dirty="0">
              <a:solidFill>
                <a:srgbClr val="363636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6800" y="4491509"/>
            <a:ext cx="2330875" cy="1715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863" y="3541754"/>
            <a:ext cx="2358042" cy="1685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49" y="4021428"/>
            <a:ext cx="2650019" cy="1558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9303328" y="6347399"/>
            <a:ext cx="2743200" cy="365125"/>
          </a:xfrm>
        </p:spPr>
        <p:txBody>
          <a:bodyPr/>
          <a:lstStyle/>
          <a:p>
            <a:r>
              <a:rPr lang="ru-RU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21</a:t>
            </a:r>
            <a:endParaRPr lang="ru-RU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5986668A-93E3-430F-8E64-C0BC1C57F3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63" y="1285374"/>
            <a:ext cx="847970" cy="84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12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0" descr="preencoded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6251246" y="4429327"/>
            <a:ext cx="1376326" cy="875469"/>
          </a:xfrm>
          <a:prstGeom prst="rect">
            <a:avLst/>
          </a:prstGeom>
        </p:spPr>
      </p:pic>
      <p:pic>
        <p:nvPicPr>
          <p:cNvPr id="24" name="Image 10" descr="preencoded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8651822" y="4453321"/>
            <a:ext cx="1376326" cy="875469"/>
          </a:xfrm>
          <a:prstGeom prst="rect">
            <a:avLst/>
          </a:prstGeom>
        </p:spPr>
      </p:pic>
      <p:sp>
        <p:nvSpPr>
          <p:cNvPr id="32" name="Прямоугольник 7">
            <a:extLst>
              <a:ext uri="{FF2B5EF4-FFF2-40B4-BE49-F238E27FC236}">
                <a16:creationId xmlns:a16="http://schemas.microsoft.com/office/drawing/2014/main" xmlns="" id="{AB90E663-04DB-4D5F-8483-89CDB11CAE18}"/>
              </a:ext>
            </a:extLst>
          </p:cNvPr>
          <p:cNvSpPr/>
          <p:nvPr/>
        </p:nvSpPr>
        <p:spPr>
          <a:xfrm>
            <a:off x="9029424" y="4432721"/>
            <a:ext cx="1136115" cy="365302"/>
          </a:xfrm>
          <a:prstGeom prst="round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950"/>
              </a:lnSpc>
            </a:pPr>
            <a:endParaRPr lang="en-US" sz="1000" dirty="0"/>
          </a:p>
        </p:txBody>
      </p:sp>
      <p:sp>
        <p:nvSpPr>
          <p:cNvPr id="33" name="Прямоугольник 7">
            <a:extLst>
              <a:ext uri="{FF2B5EF4-FFF2-40B4-BE49-F238E27FC236}">
                <a16:creationId xmlns:a16="http://schemas.microsoft.com/office/drawing/2014/main" xmlns="" id="{5254A31B-30B4-408F-8C39-60D01EC6F2C6}"/>
              </a:ext>
            </a:extLst>
          </p:cNvPr>
          <p:cNvSpPr/>
          <p:nvPr/>
        </p:nvSpPr>
        <p:spPr>
          <a:xfrm>
            <a:off x="6671215" y="4432086"/>
            <a:ext cx="1136115" cy="365302"/>
          </a:xfrm>
          <a:prstGeom prst="round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950"/>
              </a:lnSpc>
            </a:pPr>
            <a:endParaRPr lang="en-US" sz="1000" dirty="0"/>
          </a:p>
        </p:txBody>
      </p:sp>
      <p:pic>
        <p:nvPicPr>
          <p:cNvPr id="26" name="Image 10" descr="preencoded.p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0389" y="3125646"/>
            <a:ext cx="1376326" cy="875469"/>
          </a:xfrm>
          <a:prstGeom prst="rect">
            <a:avLst/>
          </a:prstGeom>
        </p:spPr>
      </p:pic>
      <p:sp>
        <p:nvSpPr>
          <p:cNvPr id="31" name="Прямоугольник 7">
            <a:extLst>
              <a:ext uri="{FF2B5EF4-FFF2-40B4-BE49-F238E27FC236}">
                <a16:creationId xmlns:a16="http://schemas.microsoft.com/office/drawing/2014/main" xmlns="" id="{F79B6A46-28F9-4344-AA61-031A35153CF0}"/>
              </a:ext>
            </a:extLst>
          </p:cNvPr>
          <p:cNvSpPr/>
          <p:nvPr/>
        </p:nvSpPr>
        <p:spPr>
          <a:xfrm>
            <a:off x="10552841" y="3114379"/>
            <a:ext cx="1136115" cy="365302"/>
          </a:xfrm>
          <a:prstGeom prst="round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950"/>
              </a:lnSpc>
            </a:pPr>
            <a:endParaRPr lang="en-US" sz="1000" dirty="0"/>
          </a:p>
        </p:txBody>
      </p:sp>
      <p:pic>
        <p:nvPicPr>
          <p:cNvPr id="22" name="Image 10" descr="preencoded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7750582" y="3096344"/>
            <a:ext cx="1376326" cy="875469"/>
          </a:xfrm>
          <a:prstGeom prst="rect">
            <a:avLst/>
          </a:prstGeom>
        </p:spPr>
      </p:pic>
      <p:sp>
        <p:nvSpPr>
          <p:cNvPr id="30" name="Прямоугольник 7">
            <a:extLst>
              <a:ext uri="{FF2B5EF4-FFF2-40B4-BE49-F238E27FC236}">
                <a16:creationId xmlns:a16="http://schemas.microsoft.com/office/drawing/2014/main" xmlns="" id="{11EA1A97-D48E-4513-B1EF-9DB4A2E25257}"/>
              </a:ext>
            </a:extLst>
          </p:cNvPr>
          <p:cNvSpPr/>
          <p:nvPr/>
        </p:nvSpPr>
        <p:spPr>
          <a:xfrm>
            <a:off x="8133034" y="3092592"/>
            <a:ext cx="1136115" cy="365302"/>
          </a:xfrm>
          <a:prstGeom prst="round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950"/>
              </a:lnSpc>
            </a:pPr>
            <a:endParaRPr lang="en-US" sz="1000" dirty="0"/>
          </a:p>
        </p:txBody>
      </p:sp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5293088" y="3092825"/>
            <a:ext cx="1376326" cy="875469"/>
          </a:xfrm>
          <a:prstGeom prst="rect">
            <a:avLst/>
          </a:prstGeom>
        </p:spPr>
      </p:pic>
      <p:sp>
        <p:nvSpPr>
          <p:cNvPr id="29" name="Прямоугольник 7">
            <a:extLst>
              <a:ext uri="{FF2B5EF4-FFF2-40B4-BE49-F238E27FC236}">
                <a16:creationId xmlns:a16="http://schemas.microsoft.com/office/drawing/2014/main" xmlns="" id="{FC22E130-F4CE-4336-8B6D-A9DFDEFFD078}"/>
              </a:ext>
            </a:extLst>
          </p:cNvPr>
          <p:cNvSpPr/>
          <p:nvPr/>
        </p:nvSpPr>
        <p:spPr>
          <a:xfrm>
            <a:off x="5660891" y="3091957"/>
            <a:ext cx="1136115" cy="365302"/>
          </a:xfrm>
          <a:prstGeom prst="round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950"/>
              </a:lnSpc>
            </a:pPr>
            <a:endParaRPr lang="en-US" sz="10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86400" y="216017"/>
            <a:ext cx="9883283" cy="506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defTabSz="914377">
              <a:lnSpc>
                <a:spcPct val="90000"/>
              </a:lnSpc>
              <a:spcBef>
                <a:spcPct val="0"/>
              </a:spcBef>
              <a:buNone/>
              <a:tabLst>
                <a:tab pos="1079473" algn="l"/>
              </a:tabLst>
              <a:defRPr sz="1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Форматы предоставления Единой электронной картографической основы</a:t>
            </a: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 amt="86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9191" y="2350448"/>
            <a:ext cx="4439308" cy="3110275"/>
          </a:xfrm>
          <a:prstGeom prst="rect">
            <a:avLst/>
          </a:prstGeom>
        </p:spPr>
      </p:pic>
      <p:sp>
        <p:nvSpPr>
          <p:cNvPr id="8" name="Text 10">
            <a:extLst>
              <a:ext uri="{FF2B5EF4-FFF2-40B4-BE49-F238E27FC236}">
                <a16:creationId xmlns:a16="http://schemas.microsoft.com/office/drawing/2014/main" xmlns="" id="{BDC7E1B1-C283-EB99-2C03-4A76BFC6FBF2}"/>
              </a:ext>
            </a:extLst>
          </p:cNvPr>
          <p:cNvSpPr/>
          <p:nvPr/>
        </p:nvSpPr>
        <p:spPr>
          <a:xfrm>
            <a:off x="853780" y="1495485"/>
            <a:ext cx="4270130" cy="785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600" dirty="0">
                <a:solidFill>
                  <a:schemeClr val="accent3"/>
                </a:solidFill>
                <a:cs typeface="Arial" panose="020B0604020202020204" pitchFamily="34" charset="0"/>
              </a:rPr>
              <a:t>ЕЭКО </a:t>
            </a:r>
            <a:r>
              <a:rPr lang="en-US" sz="1600" dirty="0" err="1">
                <a:solidFill>
                  <a:schemeClr val="accent3"/>
                </a:solidFill>
                <a:cs typeface="Arial" panose="020B0604020202020204" pitchFamily="34" charset="0"/>
              </a:rPr>
              <a:t>предоставляется</a:t>
            </a:r>
            <a:r>
              <a:rPr lang="en-US" sz="1600" dirty="0">
                <a:solidFill>
                  <a:schemeClr val="accent3"/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cs typeface="Arial" panose="020B0604020202020204" pitchFamily="34" charset="0"/>
              </a:rPr>
              <a:t>всем</a:t>
            </a:r>
            <a:r>
              <a:rPr lang="en-US" sz="1600" dirty="0">
                <a:solidFill>
                  <a:schemeClr val="accent3"/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cs typeface="Arial" panose="020B0604020202020204" pitchFamily="34" charset="0"/>
              </a:rPr>
              <a:t>заинтересованным</a:t>
            </a:r>
            <a:r>
              <a:rPr lang="en-US" sz="1600" dirty="0">
                <a:solidFill>
                  <a:schemeClr val="accent3"/>
                </a:solidFill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3"/>
                </a:solidFill>
                <a:cs typeface="Arial" panose="020B0604020202020204" pitchFamily="34" charset="0"/>
              </a:rPr>
              <a:t>лицам</a:t>
            </a:r>
            <a:r>
              <a:rPr lang="en-US" sz="1600" dirty="0">
                <a:solidFill>
                  <a:schemeClr val="accent3"/>
                </a:solidFill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accent3"/>
                </a:solidFill>
                <a:cs typeface="Arial" panose="020B0604020202020204" pitchFamily="34" charset="0"/>
              </a:rPr>
              <a:t>в различных системах координат</a:t>
            </a:r>
            <a:endParaRPr lang="en-US" sz="1600" dirty="0">
              <a:ea typeface="Inter Black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853780" y="3528545"/>
            <a:ext cx="1047050" cy="232410"/>
          </a:xfrm>
          <a:custGeom>
            <a:avLst/>
            <a:gdLst>
              <a:gd name="connsiteX0" fmla="*/ 0 w 2031553"/>
              <a:gd name="connsiteY0" fmla="*/ 203155 h 2446882"/>
              <a:gd name="connsiteX1" fmla="*/ 203155 w 2031553"/>
              <a:gd name="connsiteY1" fmla="*/ 0 h 2446882"/>
              <a:gd name="connsiteX2" fmla="*/ 1828398 w 2031553"/>
              <a:gd name="connsiteY2" fmla="*/ 0 h 2446882"/>
              <a:gd name="connsiteX3" fmla="*/ 2031553 w 2031553"/>
              <a:gd name="connsiteY3" fmla="*/ 203155 h 2446882"/>
              <a:gd name="connsiteX4" fmla="*/ 2031553 w 2031553"/>
              <a:gd name="connsiteY4" fmla="*/ 2243727 h 2446882"/>
              <a:gd name="connsiteX5" fmla="*/ 1828398 w 2031553"/>
              <a:gd name="connsiteY5" fmla="*/ 2446882 h 2446882"/>
              <a:gd name="connsiteX6" fmla="*/ 203155 w 2031553"/>
              <a:gd name="connsiteY6" fmla="*/ 2446882 h 2446882"/>
              <a:gd name="connsiteX7" fmla="*/ 0 w 2031553"/>
              <a:gd name="connsiteY7" fmla="*/ 2243727 h 2446882"/>
              <a:gd name="connsiteX8" fmla="*/ 0 w 2031553"/>
              <a:gd name="connsiteY8" fmla="*/ 203155 h 244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1553" h="2446882">
                <a:moveTo>
                  <a:pt x="0" y="203155"/>
                </a:moveTo>
                <a:cubicBezTo>
                  <a:pt x="0" y="90956"/>
                  <a:pt x="90956" y="0"/>
                  <a:pt x="203155" y="0"/>
                </a:cubicBezTo>
                <a:lnTo>
                  <a:pt x="1828398" y="0"/>
                </a:lnTo>
                <a:cubicBezTo>
                  <a:pt x="1940597" y="0"/>
                  <a:pt x="2031553" y="90956"/>
                  <a:pt x="2031553" y="203155"/>
                </a:cubicBezTo>
                <a:lnTo>
                  <a:pt x="2031553" y="2243727"/>
                </a:lnTo>
                <a:cubicBezTo>
                  <a:pt x="2031553" y="2355926"/>
                  <a:pt x="1940597" y="2446882"/>
                  <a:pt x="1828398" y="2446882"/>
                </a:cubicBezTo>
                <a:lnTo>
                  <a:pt x="203155" y="2446882"/>
                </a:lnTo>
                <a:cubicBezTo>
                  <a:pt x="90956" y="2446882"/>
                  <a:pt x="0" y="2355926"/>
                  <a:pt x="0" y="2243727"/>
                </a:cubicBezTo>
                <a:lnTo>
                  <a:pt x="0" y="20315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01412" tIns="101412" rIns="101412" bIns="101412" numCol="1" spcCol="1270" anchor="ctr" anchorCtr="0">
            <a:noAutofit/>
          </a:bodyPr>
          <a:lstStyle/>
          <a:p>
            <a:r>
              <a:rPr lang="ru-RU" sz="1200" dirty="0">
                <a:solidFill>
                  <a:srgbClr val="363636"/>
                </a:solidFill>
                <a:cs typeface="Segoe UI" panose="020B0502040204020203" pitchFamily="34" charset="0"/>
              </a:rPr>
              <a:t>В ГСК-2011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853780" y="3968294"/>
            <a:ext cx="2411506" cy="358101"/>
          </a:xfrm>
          <a:custGeom>
            <a:avLst/>
            <a:gdLst>
              <a:gd name="connsiteX0" fmla="*/ 0 w 2031553"/>
              <a:gd name="connsiteY0" fmla="*/ 203155 h 2446882"/>
              <a:gd name="connsiteX1" fmla="*/ 203155 w 2031553"/>
              <a:gd name="connsiteY1" fmla="*/ 0 h 2446882"/>
              <a:gd name="connsiteX2" fmla="*/ 1828398 w 2031553"/>
              <a:gd name="connsiteY2" fmla="*/ 0 h 2446882"/>
              <a:gd name="connsiteX3" fmla="*/ 2031553 w 2031553"/>
              <a:gd name="connsiteY3" fmla="*/ 203155 h 2446882"/>
              <a:gd name="connsiteX4" fmla="*/ 2031553 w 2031553"/>
              <a:gd name="connsiteY4" fmla="*/ 2243727 h 2446882"/>
              <a:gd name="connsiteX5" fmla="*/ 1828398 w 2031553"/>
              <a:gd name="connsiteY5" fmla="*/ 2446882 h 2446882"/>
              <a:gd name="connsiteX6" fmla="*/ 203155 w 2031553"/>
              <a:gd name="connsiteY6" fmla="*/ 2446882 h 2446882"/>
              <a:gd name="connsiteX7" fmla="*/ 0 w 2031553"/>
              <a:gd name="connsiteY7" fmla="*/ 2243727 h 2446882"/>
              <a:gd name="connsiteX8" fmla="*/ 0 w 2031553"/>
              <a:gd name="connsiteY8" fmla="*/ 203155 h 244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1553" h="2446882">
                <a:moveTo>
                  <a:pt x="0" y="203155"/>
                </a:moveTo>
                <a:cubicBezTo>
                  <a:pt x="0" y="90956"/>
                  <a:pt x="90956" y="0"/>
                  <a:pt x="203155" y="0"/>
                </a:cubicBezTo>
                <a:lnTo>
                  <a:pt x="1828398" y="0"/>
                </a:lnTo>
                <a:cubicBezTo>
                  <a:pt x="1940597" y="0"/>
                  <a:pt x="2031553" y="90956"/>
                  <a:pt x="2031553" y="203155"/>
                </a:cubicBezTo>
                <a:lnTo>
                  <a:pt x="2031553" y="2243727"/>
                </a:lnTo>
                <a:cubicBezTo>
                  <a:pt x="2031553" y="2355926"/>
                  <a:pt x="1940597" y="2446882"/>
                  <a:pt x="1828398" y="2446882"/>
                </a:cubicBezTo>
                <a:lnTo>
                  <a:pt x="203155" y="2446882"/>
                </a:lnTo>
                <a:cubicBezTo>
                  <a:pt x="90956" y="2446882"/>
                  <a:pt x="0" y="2355926"/>
                  <a:pt x="0" y="2243727"/>
                </a:cubicBezTo>
                <a:lnTo>
                  <a:pt x="0" y="20315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01412" tIns="101412" rIns="101412" bIns="101412" numCol="1" spcCol="1270" anchor="ctr" anchorCtr="0">
            <a:noAutofit/>
          </a:bodyPr>
          <a:lstStyle/>
          <a:p>
            <a:r>
              <a:rPr lang="ru-RU" sz="1200" dirty="0">
                <a:solidFill>
                  <a:srgbClr val="363636"/>
                </a:solidFill>
                <a:cs typeface="Segoe UI" panose="020B0502040204020203" pitchFamily="34" charset="0"/>
              </a:rPr>
              <a:t>В местных системах координат, используемых </a:t>
            </a:r>
            <a:br>
              <a:rPr lang="ru-RU" sz="1200" dirty="0">
                <a:solidFill>
                  <a:srgbClr val="363636"/>
                </a:solidFill>
                <a:cs typeface="Segoe UI" panose="020B0502040204020203" pitchFamily="34" charset="0"/>
              </a:rPr>
            </a:br>
            <a:r>
              <a:rPr lang="ru-RU" sz="1200" dirty="0">
                <a:solidFill>
                  <a:srgbClr val="363636"/>
                </a:solidFill>
                <a:cs typeface="Segoe UI" panose="020B0502040204020203" pitchFamily="34" charset="0"/>
              </a:rPr>
              <a:t>при ведении ЕГРН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853780" y="4505640"/>
            <a:ext cx="2411506" cy="358101"/>
          </a:xfrm>
          <a:custGeom>
            <a:avLst/>
            <a:gdLst>
              <a:gd name="connsiteX0" fmla="*/ 0 w 2031553"/>
              <a:gd name="connsiteY0" fmla="*/ 203155 h 2446882"/>
              <a:gd name="connsiteX1" fmla="*/ 203155 w 2031553"/>
              <a:gd name="connsiteY1" fmla="*/ 0 h 2446882"/>
              <a:gd name="connsiteX2" fmla="*/ 1828398 w 2031553"/>
              <a:gd name="connsiteY2" fmla="*/ 0 h 2446882"/>
              <a:gd name="connsiteX3" fmla="*/ 2031553 w 2031553"/>
              <a:gd name="connsiteY3" fmla="*/ 203155 h 2446882"/>
              <a:gd name="connsiteX4" fmla="*/ 2031553 w 2031553"/>
              <a:gd name="connsiteY4" fmla="*/ 2243727 h 2446882"/>
              <a:gd name="connsiteX5" fmla="*/ 1828398 w 2031553"/>
              <a:gd name="connsiteY5" fmla="*/ 2446882 h 2446882"/>
              <a:gd name="connsiteX6" fmla="*/ 203155 w 2031553"/>
              <a:gd name="connsiteY6" fmla="*/ 2446882 h 2446882"/>
              <a:gd name="connsiteX7" fmla="*/ 0 w 2031553"/>
              <a:gd name="connsiteY7" fmla="*/ 2243727 h 2446882"/>
              <a:gd name="connsiteX8" fmla="*/ 0 w 2031553"/>
              <a:gd name="connsiteY8" fmla="*/ 203155 h 244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1553" h="2446882">
                <a:moveTo>
                  <a:pt x="0" y="203155"/>
                </a:moveTo>
                <a:cubicBezTo>
                  <a:pt x="0" y="90956"/>
                  <a:pt x="90956" y="0"/>
                  <a:pt x="203155" y="0"/>
                </a:cubicBezTo>
                <a:lnTo>
                  <a:pt x="1828398" y="0"/>
                </a:lnTo>
                <a:cubicBezTo>
                  <a:pt x="1940597" y="0"/>
                  <a:pt x="2031553" y="90956"/>
                  <a:pt x="2031553" y="203155"/>
                </a:cubicBezTo>
                <a:lnTo>
                  <a:pt x="2031553" y="2243727"/>
                </a:lnTo>
                <a:cubicBezTo>
                  <a:pt x="2031553" y="2355926"/>
                  <a:pt x="1940597" y="2446882"/>
                  <a:pt x="1828398" y="2446882"/>
                </a:cubicBezTo>
                <a:lnTo>
                  <a:pt x="203155" y="2446882"/>
                </a:lnTo>
                <a:cubicBezTo>
                  <a:pt x="90956" y="2446882"/>
                  <a:pt x="0" y="2355926"/>
                  <a:pt x="0" y="2243727"/>
                </a:cubicBezTo>
                <a:lnTo>
                  <a:pt x="0" y="203155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01412" tIns="101412" rIns="101412" bIns="101412" numCol="1" spcCol="1270" anchor="ctr" anchorCtr="0">
            <a:noAutofit/>
          </a:bodyPr>
          <a:lstStyle/>
          <a:p>
            <a:r>
              <a:rPr lang="ru-RU" sz="1200" dirty="0">
                <a:solidFill>
                  <a:srgbClr val="363636"/>
                </a:solidFill>
                <a:cs typeface="Segoe UI" panose="020B0502040204020203" pitchFamily="34" charset="0"/>
              </a:rPr>
              <a:t>В международной системе координат </a:t>
            </a:r>
            <a:r>
              <a:rPr lang="en-US" sz="1200" dirty="0">
                <a:solidFill>
                  <a:srgbClr val="363636"/>
                </a:solidFill>
                <a:cs typeface="Segoe UI" panose="020B0502040204020203" pitchFamily="34" charset="0"/>
              </a:rPr>
              <a:t>WGS-84</a:t>
            </a:r>
            <a:endParaRPr lang="ru-RU" sz="1200" dirty="0">
              <a:solidFill>
                <a:srgbClr val="363636"/>
              </a:solidFill>
              <a:cs typeface="Segoe UI" panose="020B0502040204020203" pitchFamily="34" charset="0"/>
            </a:endParaRPr>
          </a:p>
        </p:txBody>
      </p:sp>
      <p:sp>
        <p:nvSpPr>
          <p:cNvPr id="16" name="Text 0"/>
          <p:cNvSpPr/>
          <p:nvPr/>
        </p:nvSpPr>
        <p:spPr>
          <a:xfrm>
            <a:off x="5293088" y="1484389"/>
            <a:ext cx="6253627" cy="8556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1950"/>
              </a:lnSpc>
            </a:pPr>
            <a:r>
              <a:rPr lang="en-US" sz="1600" dirty="0" err="1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Для</a:t>
            </a:r>
            <a:r>
              <a:rPr lang="en-US" sz="1600" dirty="0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600" dirty="0" err="1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потребителей</a:t>
            </a:r>
            <a:r>
              <a:rPr lang="en-US" sz="1600" dirty="0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600" dirty="0" err="1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пространственных</a:t>
            </a:r>
            <a:r>
              <a:rPr lang="ru-RU" sz="1600" dirty="0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 данных</a:t>
            </a:r>
            <a:r>
              <a:rPr lang="en-US" sz="1600" dirty="0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600" dirty="0" err="1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доступно</a:t>
            </a:r>
            <a:r>
              <a:rPr lang="en-US" sz="1600" dirty="0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600" dirty="0" err="1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помимо</a:t>
            </a:r>
            <a:r>
              <a:rPr lang="en-US" sz="1600" dirty="0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600" dirty="0" err="1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картографических</a:t>
            </a:r>
            <a:r>
              <a:rPr lang="en-US" sz="1600" dirty="0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600" dirty="0" err="1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веб-сервисов</a:t>
            </a:r>
            <a:r>
              <a:rPr lang="en-US" sz="1600" dirty="0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600" dirty="0" err="1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получение</a:t>
            </a:r>
            <a:r>
              <a:rPr lang="en-US" sz="1600" dirty="0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1600" dirty="0" err="1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наборов</a:t>
            </a:r>
            <a:r>
              <a:rPr lang="ru-RU" sz="1600" dirty="0">
                <a:solidFill>
                  <a:srgbClr val="363636"/>
                </a:solidFill>
                <a:ea typeface="Inter Bold" pitchFamily="34" charset="-122"/>
                <a:cs typeface="Inter Bold" pitchFamily="34" charset="-120"/>
              </a:rPr>
              <a:t> данных в форматах:</a:t>
            </a:r>
            <a:endParaRPr lang="en-US" sz="1600" dirty="0">
              <a:solidFill>
                <a:srgbClr val="363636"/>
              </a:solidFill>
              <a:ea typeface="Inter Bold" pitchFamily="34" charset="-122"/>
              <a:cs typeface="Inter Bold" pitchFamily="34" charset="-120"/>
            </a:endParaRPr>
          </a:p>
        </p:txBody>
      </p:sp>
      <p:sp>
        <p:nvSpPr>
          <p:cNvPr id="19" name="Text 8"/>
          <p:cNvSpPr/>
          <p:nvPr/>
        </p:nvSpPr>
        <p:spPr>
          <a:xfrm>
            <a:off x="5784624" y="3209129"/>
            <a:ext cx="884790" cy="160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kern="0" spc="72" dirty="0">
                <a:solidFill>
                  <a:schemeClr val="bg1"/>
                </a:solidFill>
                <a:latin typeface="Inter Black" pitchFamily="34" charset="0"/>
                <a:ea typeface="Inter Black" pitchFamily="34" charset="-122"/>
                <a:cs typeface="Inter Black" pitchFamily="34" charset="-120"/>
              </a:rPr>
              <a:t>GEOTIFF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 6"/>
          <p:cNvSpPr/>
          <p:nvPr/>
        </p:nvSpPr>
        <p:spPr>
          <a:xfrm>
            <a:off x="6792424" y="4527088"/>
            <a:ext cx="662609" cy="160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kern="0" spc="72" dirty="0">
                <a:solidFill>
                  <a:schemeClr val="bg1"/>
                </a:solidFill>
                <a:latin typeface="Inter Black" pitchFamily="34" charset="0"/>
                <a:ea typeface="Inter Black" pitchFamily="34" charset="-122"/>
                <a:cs typeface="Inter Black" pitchFamily="34" charset="-120"/>
              </a:rPr>
              <a:t>SXF</a:t>
            </a:r>
          </a:p>
        </p:txBody>
      </p:sp>
      <p:sp>
        <p:nvSpPr>
          <p:cNvPr id="25" name="Text 8"/>
          <p:cNvSpPr/>
          <p:nvPr/>
        </p:nvSpPr>
        <p:spPr>
          <a:xfrm>
            <a:off x="9143358" y="4569625"/>
            <a:ext cx="884790" cy="160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kern="0" spc="72" dirty="0">
                <a:solidFill>
                  <a:schemeClr val="bg1"/>
                </a:solidFill>
                <a:latin typeface="Inter Black" pitchFamily="34" charset="0"/>
                <a:ea typeface="Inter Black" pitchFamily="34" charset="-122"/>
                <a:cs typeface="Inter Black" pitchFamily="34" charset="-120"/>
              </a:rPr>
              <a:t>SHP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 8"/>
          <p:cNvSpPr/>
          <p:nvPr/>
        </p:nvSpPr>
        <p:spPr>
          <a:xfrm>
            <a:off x="10661925" y="3230921"/>
            <a:ext cx="884790" cy="160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b="0" i="0" kern="0" spc="72" dirty="0">
                <a:solidFill>
                  <a:schemeClr val="bg1"/>
                </a:solidFill>
                <a:latin typeface="Inter Black" pitchFamily="34" charset="0"/>
                <a:ea typeface="Inter Black" pitchFamily="34" charset="-122"/>
                <a:cs typeface="Inter Black" pitchFamily="34" charset="-120"/>
              </a:rPr>
              <a:t>MIF/MID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9303328" y="6347399"/>
            <a:ext cx="2743200" cy="365125"/>
          </a:xfrm>
        </p:spPr>
        <p:txBody>
          <a:bodyPr/>
          <a:lstStyle/>
          <a:p>
            <a:r>
              <a:rPr lang="ru-RU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22</a:t>
            </a:r>
            <a:endParaRPr lang="ru-RU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Text 8"/>
          <p:cNvSpPr/>
          <p:nvPr/>
        </p:nvSpPr>
        <p:spPr>
          <a:xfrm>
            <a:off x="8242118" y="3193117"/>
            <a:ext cx="884790" cy="160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200"/>
              </a:lnSpc>
            </a:pPr>
            <a:r>
              <a:rPr lang="en-US" sz="1200" dirty="0" err="1" smtClean="0">
                <a:solidFill>
                  <a:schemeClr val="bg1"/>
                </a:solidFill>
              </a:rPr>
              <a:t>GeoJson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00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62025" y="3"/>
            <a:ext cx="10534651" cy="83819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Сведения ЕЭКО, сгруппированные по отдельной теме </a:t>
            </a:r>
            <a:br>
              <a:rPr lang="ru-RU" dirty="0"/>
            </a:br>
            <a:r>
              <a:rPr lang="ru-RU" dirty="0"/>
              <a:t>(произвольная совокупность слоёв, необходимых пользователю)</a:t>
            </a: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2B480A0F-5536-4835-B632-E11EB8044A7C}"/>
              </a:ext>
            </a:extLst>
          </p:cNvPr>
          <p:cNvSpPr/>
          <p:nvPr/>
        </p:nvSpPr>
        <p:spPr>
          <a:xfrm>
            <a:off x="2519738" y="3798823"/>
            <a:ext cx="2600960" cy="1341120"/>
          </a:xfrm>
          <a:custGeom>
            <a:avLst/>
            <a:gdLst>
              <a:gd name="connsiteX0" fmla="*/ 0 w 2600960"/>
              <a:gd name="connsiteY0" fmla="*/ 0 h 1341120"/>
              <a:gd name="connsiteX1" fmla="*/ 2600960 w 2600960"/>
              <a:gd name="connsiteY1" fmla="*/ 0 h 1341120"/>
              <a:gd name="connsiteX2" fmla="*/ 2600960 w 2600960"/>
              <a:gd name="connsiteY2" fmla="*/ 1341120 h 1341120"/>
              <a:gd name="connsiteX3" fmla="*/ 0 w 2600960"/>
              <a:gd name="connsiteY3" fmla="*/ 1341120 h 1341120"/>
              <a:gd name="connsiteX4" fmla="*/ 0 w 2600960"/>
              <a:gd name="connsiteY4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960" h="1341120">
                <a:moveTo>
                  <a:pt x="0" y="0"/>
                </a:moveTo>
                <a:lnTo>
                  <a:pt x="2600960" y="0"/>
                </a:lnTo>
                <a:lnTo>
                  <a:pt x="2600960" y="1341120"/>
                </a:lnTo>
                <a:lnTo>
                  <a:pt x="0" y="13411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/>
        </p:spPr>
        <p:style>
          <a:lnRef idx="0">
            <a:scrgbClr r="0" g="0" b="0"/>
          </a:lnRef>
          <a:fillRef idx="1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6500" kern="1200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FED96D06-4FDE-40B8-9531-40F72896E3EB}"/>
              </a:ext>
            </a:extLst>
          </p:cNvPr>
          <p:cNvSpPr/>
          <p:nvPr/>
        </p:nvSpPr>
        <p:spPr>
          <a:xfrm>
            <a:off x="7194568" y="1542711"/>
            <a:ext cx="1670758" cy="1080986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xmlns="" id="{F548C17A-3F20-4EF2-8CC3-91C8E257FFE5}"/>
              </a:ext>
            </a:extLst>
          </p:cNvPr>
          <p:cNvSpPr/>
          <p:nvPr/>
        </p:nvSpPr>
        <p:spPr>
          <a:xfrm>
            <a:off x="10037773" y="1426540"/>
            <a:ext cx="1406027" cy="1219200"/>
          </a:xfrm>
          <a:custGeom>
            <a:avLst/>
            <a:gdLst>
              <a:gd name="connsiteX0" fmla="*/ 0 w 1406027"/>
              <a:gd name="connsiteY0" fmla="*/ 0 h 1219200"/>
              <a:gd name="connsiteX1" fmla="*/ 1406027 w 1406027"/>
              <a:gd name="connsiteY1" fmla="*/ 0 h 1219200"/>
              <a:gd name="connsiteX2" fmla="*/ 1406027 w 1406027"/>
              <a:gd name="connsiteY2" fmla="*/ 1219200 h 1219200"/>
              <a:gd name="connsiteX3" fmla="*/ 0 w 1406027"/>
              <a:gd name="connsiteY3" fmla="*/ 1219200 h 1219200"/>
              <a:gd name="connsiteX4" fmla="*/ 0 w 1406027"/>
              <a:gd name="connsiteY4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027" h="1219200">
                <a:moveTo>
                  <a:pt x="0" y="0"/>
                </a:moveTo>
                <a:lnTo>
                  <a:pt x="1406027" y="0"/>
                </a:lnTo>
                <a:lnTo>
                  <a:pt x="1406027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0" rIns="53340" bIns="0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kern="1200" dirty="0">
                <a:solidFill>
                  <a:schemeClr val="tx2"/>
                </a:solidFill>
              </a:rPr>
              <a:t>Населенные пункты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99A30332-507F-4D5F-AF00-D453CB5ADC2F}"/>
              </a:ext>
            </a:extLst>
          </p:cNvPr>
          <p:cNvSpPr/>
          <p:nvPr/>
        </p:nvSpPr>
        <p:spPr>
          <a:xfrm>
            <a:off x="7132924" y="2984824"/>
            <a:ext cx="1916360" cy="1080987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xmlns="" id="{629511D3-2BB4-4F80-85FB-03105000DB2F}"/>
              </a:ext>
            </a:extLst>
          </p:cNvPr>
          <p:cNvSpPr/>
          <p:nvPr/>
        </p:nvSpPr>
        <p:spPr>
          <a:xfrm>
            <a:off x="10037773" y="2911568"/>
            <a:ext cx="1406027" cy="1219200"/>
          </a:xfrm>
          <a:custGeom>
            <a:avLst/>
            <a:gdLst>
              <a:gd name="connsiteX0" fmla="*/ 0 w 1772801"/>
              <a:gd name="connsiteY0" fmla="*/ 0 h 1219200"/>
              <a:gd name="connsiteX1" fmla="*/ 1772801 w 1772801"/>
              <a:gd name="connsiteY1" fmla="*/ 0 h 1219200"/>
              <a:gd name="connsiteX2" fmla="*/ 1772801 w 1772801"/>
              <a:gd name="connsiteY2" fmla="*/ 1219200 h 1219200"/>
              <a:gd name="connsiteX3" fmla="*/ 0 w 1772801"/>
              <a:gd name="connsiteY3" fmla="*/ 1219200 h 1219200"/>
              <a:gd name="connsiteX4" fmla="*/ 0 w 1772801"/>
              <a:gd name="connsiteY4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2801" h="1219200">
                <a:moveTo>
                  <a:pt x="0" y="0"/>
                </a:moveTo>
                <a:lnTo>
                  <a:pt x="1772801" y="0"/>
                </a:lnTo>
                <a:lnTo>
                  <a:pt x="1772801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0" rIns="53340" bIns="0" numCol="1" spcCol="1270" anchor="ctr" anchorCtr="0">
            <a:noAutofit/>
          </a:bodyPr>
          <a:lstStyle/>
          <a:p>
            <a:pPr marL="0" lvl="0" indent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kern="1200" dirty="0">
                <a:solidFill>
                  <a:schemeClr val="tx2"/>
                </a:solidFill>
              </a:rPr>
              <a:t>Дорожная сеть и дорожные сооружения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2721C878-CD10-4D65-BAA2-826DB3B90929}"/>
              </a:ext>
            </a:extLst>
          </p:cNvPr>
          <p:cNvSpPr/>
          <p:nvPr/>
        </p:nvSpPr>
        <p:spPr>
          <a:xfrm>
            <a:off x="7238853" y="4643695"/>
            <a:ext cx="1504553" cy="838373"/>
          </a:xfrm>
          <a:prstGeom prst="ellipse">
            <a:avLst/>
          </a:prstGeom>
          <a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xmlns="" id="{15658D55-90C2-4B2F-AAB4-1A507CF228D1}"/>
              </a:ext>
            </a:extLst>
          </p:cNvPr>
          <p:cNvSpPr/>
          <p:nvPr/>
        </p:nvSpPr>
        <p:spPr>
          <a:xfrm>
            <a:off x="10037773" y="4453281"/>
            <a:ext cx="1251814" cy="1219200"/>
          </a:xfrm>
          <a:custGeom>
            <a:avLst/>
            <a:gdLst>
              <a:gd name="connsiteX0" fmla="*/ 0 w 1251814"/>
              <a:gd name="connsiteY0" fmla="*/ 0 h 1219200"/>
              <a:gd name="connsiteX1" fmla="*/ 1251814 w 1251814"/>
              <a:gd name="connsiteY1" fmla="*/ 0 h 1219200"/>
              <a:gd name="connsiteX2" fmla="*/ 1251814 w 1251814"/>
              <a:gd name="connsiteY2" fmla="*/ 1219200 h 1219200"/>
              <a:gd name="connsiteX3" fmla="*/ 0 w 1251814"/>
              <a:gd name="connsiteY3" fmla="*/ 1219200 h 1219200"/>
              <a:gd name="connsiteX4" fmla="*/ 0 w 1251814"/>
              <a:gd name="connsiteY4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1814" h="1219200">
                <a:moveTo>
                  <a:pt x="0" y="0"/>
                </a:moveTo>
                <a:lnTo>
                  <a:pt x="1251814" y="0"/>
                </a:lnTo>
                <a:lnTo>
                  <a:pt x="1251814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0" rIns="53340" bIns="0" numCol="1" spcCol="1270" anchor="ctr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400" kern="1200" dirty="0">
                <a:solidFill>
                  <a:schemeClr val="tx2"/>
                </a:solidFill>
              </a:rPr>
              <a:t>Рельеф</a:t>
            </a:r>
          </a:p>
        </p:txBody>
      </p:sp>
      <p:sp>
        <p:nvSpPr>
          <p:cNvPr id="30" name="Стрелка вправо 5">
            <a:extLst>
              <a:ext uri="{FF2B5EF4-FFF2-40B4-BE49-F238E27FC236}">
                <a16:creationId xmlns:a16="http://schemas.microsoft.com/office/drawing/2014/main" xmlns="" id="{247BE8CF-6B36-4AB5-9DCC-16C79977BC28}"/>
              </a:ext>
            </a:extLst>
          </p:cNvPr>
          <p:cNvSpPr/>
          <p:nvPr/>
        </p:nvSpPr>
        <p:spPr>
          <a:xfrm>
            <a:off x="9572089" y="1845934"/>
            <a:ext cx="377280" cy="433680"/>
          </a:xfrm>
          <a:prstGeom prst="rightArrow">
            <a:avLst/>
          </a:prstGeom>
          <a:gradFill>
            <a:gsLst>
              <a:gs pos="59600">
                <a:schemeClr val="tx2">
                  <a:lumMod val="40000"/>
                  <a:lumOff val="60000"/>
                </a:schemeClr>
              </a:gs>
              <a:gs pos="0">
                <a:schemeClr val="bg1"/>
              </a:gs>
              <a:gs pos="100000">
                <a:srgbClr val="00CC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4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Стрелка вправо 5">
            <a:extLst>
              <a:ext uri="{FF2B5EF4-FFF2-40B4-BE49-F238E27FC236}">
                <a16:creationId xmlns:a16="http://schemas.microsoft.com/office/drawing/2014/main" xmlns="" id="{D5267646-26C4-49A5-A0B4-ECC486B7E481}"/>
              </a:ext>
            </a:extLst>
          </p:cNvPr>
          <p:cNvSpPr/>
          <p:nvPr/>
        </p:nvSpPr>
        <p:spPr>
          <a:xfrm>
            <a:off x="9616208" y="3342072"/>
            <a:ext cx="377280" cy="433680"/>
          </a:xfrm>
          <a:prstGeom prst="rightArrow">
            <a:avLst/>
          </a:prstGeom>
          <a:gradFill>
            <a:gsLst>
              <a:gs pos="59600">
                <a:schemeClr val="tx2">
                  <a:lumMod val="40000"/>
                  <a:lumOff val="60000"/>
                </a:schemeClr>
              </a:gs>
              <a:gs pos="0">
                <a:schemeClr val="bg1"/>
              </a:gs>
              <a:gs pos="100000">
                <a:srgbClr val="00CC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4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Стрелка вправо 5">
            <a:extLst>
              <a:ext uri="{FF2B5EF4-FFF2-40B4-BE49-F238E27FC236}">
                <a16:creationId xmlns:a16="http://schemas.microsoft.com/office/drawing/2014/main" xmlns="" id="{54E5D584-8BB5-4D6C-9A16-5146ECA753A2}"/>
              </a:ext>
            </a:extLst>
          </p:cNvPr>
          <p:cNvSpPr/>
          <p:nvPr/>
        </p:nvSpPr>
        <p:spPr>
          <a:xfrm>
            <a:off x="9637806" y="4846041"/>
            <a:ext cx="377280" cy="433680"/>
          </a:xfrm>
          <a:prstGeom prst="rightArrow">
            <a:avLst/>
          </a:prstGeom>
          <a:gradFill>
            <a:gsLst>
              <a:gs pos="59600">
                <a:schemeClr val="tx2">
                  <a:lumMod val="40000"/>
                  <a:lumOff val="60000"/>
                </a:schemeClr>
              </a:gs>
              <a:gs pos="0">
                <a:schemeClr val="bg1"/>
              </a:gs>
              <a:gs pos="100000">
                <a:srgbClr val="00CC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4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FBFBDEF8-0C2E-497A-91EC-D740D59751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345" y="1690826"/>
            <a:ext cx="5608321" cy="3731059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9303328" y="6347399"/>
            <a:ext cx="2743200" cy="365125"/>
          </a:xfrm>
        </p:spPr>
        <p:txBody>
          <a:bodyPr/>
          <a:lstStyle/>
          <a:p>
            <a:r>
              <a:rPr lang="ru-RU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23</a:t>
            </a:r>
            <a:endParaRPr lang="ru-RU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0057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">
            <a:extLst>
              <a:ext uri="{FF2B5EF4-FFF2-40B4-BE49-F238E27FC236}">
                <a16:creationId xmlns:a16="http://schemas.microsoft.com/office/drawing/2014/main" xmlns="" id="{B3C12251-BBE7-4D05-9C47-84DA1D9F8BBD}"/>
              </a:ext>
            </a:extLst>
          </p:cNvPr>
          <p:cNvSpPr/>
          <p:nvPr/>
        </p:nvSpPr>
        <p:spPr>
          <a:xfrm>
            <a:off x="8088524" y="4432279"/>
            <a:ext cx="3687169" cy="1783132"/>
          </a:xfrm>
          <a:prstGeom prst="roundRect">
            <a:avLst>
              <a:gd name="adj" fmla="val 16579"/>
            </a:avLst>
          </a:prstGeom>
          <a:gradFill>
            <a:gsLst>
              <a:gs pos="54000">
                <a:schemeClr val="tx2"/>
              </a:gs>
              <a:gs pos="100000">
                <a:srgbClr val="33CCC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4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86400" y="3"/>
            <a:ext cx="10534651" cy="83819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Элементы содержания топографических карт ЕЭКО (слои) 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9318">
            <a:off x="1054052" y="5104250"/>
            <a:ext cx="2388772" cy="1578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TopUp"/>
            <a:lightRig rig="threePt" dir="t"/>
          </a:scene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9318">
            <a:off x="1053860" y="4500842"/>
            <a:ext cx="2385436" cy="1591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TopUp"/>
            <a:lightRig rig="threePt" dir="t"/>
          </a:scene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39318">
            <a:off x="1054052" y="3916595"/>
            <a:ext cx="2388772" cy="1578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TopUp"/>
            <a:lightRig rig="threePt" dir="t"/>
          </a:scene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39318">
            <a:off x="1044441" y="3327321"/>
            <a:ext cx="2378764" cy="1581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TopUp"/>
            <a:lightRig rig="threePt" dir="t"/>
          </a:scene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39318">
            <a:off x="1034293" y="2733705"/>
            <a:ext cx="2388773" cy="1584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TopUp"/>
            <a:lightRig rig="threePt" dir="t"/>
          </a:scene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39318">
            <a:off x="1065222" y="2130429"/>
            <a:ext cx="2392109" cy="1591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TopUp"/>
            <a:lightRig rig="threePt" dir="t"/>
          </a:scene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9318">
            <a:off x="1042383" y="1550730"/>
            <a:ext cx="2385436" cy="1574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TopUp"/>
            <a:lightRig rig="threePt" dir="t"/>
          </a:scene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39318">
            <a:off x="1062060" y="952364"/>
            <a:ext cx="2395444" cy="1588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TopUp"/>
            <a:lightRig rig="threePt" dir="t"/>
          </a:scene3d>
        </p:spPr>
      </p:pic>
      <p:sp>
        <p:nvSpPr>
          <p:cNvPr id="51" name="TextBox 50"/>
          <p:cNvSpPr txBox="1"/>
          <p:nvPr/>
        </p:nvSpPr>
        <p:spPr>
          <a:xfrm>
            <a:off x="3855162" y="1524339"/>
            <a:ext cx="388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b="1" dirty="0">
                <a:solidFill>
                  <a:srgbClr val="363636"/>
                </a:solidFill>
                <a:cs typeface="Segoe UI" panose="020B0502040204020203" pitchFamily="34" charset="0"/>
              </a:rPr>
              <a:t>Наименования географических объектов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855162" y="5035815"/>
            <a:ext cx="4145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80160">
              <a:spcAft>
                <a:spcPts val="1800"/>
              </a:spcAft>
              <a:defRPr/>
            </a:pPr>
            <a:r>
              <a:rPr lang="ru-RU" sz="1400" b="1" dirty="0">
                <a:solidFill>
                  <a:srgbClr val="363636"/>
                </a:solidFill>
                <a:cs typeface="Segoe UI" panose="020B0502040204020203" pitchFamily="34" charset="0"/>
              </a:rPr>
              <a:t>Рельеф местности с точностью, соответствующей масштабу мельче </a:t>
            </a:r>
            <a:r>
              <a:rPr lang="ru-RU" sz="1400" b="1" dirty="0">
                <a:solidFill>
                  <a:schemeClr val="tx2"/>
                </a:solidFill>
                <a:cs typeface="Segoe UI" panose="020B0502040204020203" pitchFamily="34" charset="0"/>
              </a:rPr>
              <a:t>1:50 000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855163" y="4418811"/>
            <a:ext cx="383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80160">
              <a:spcAft>
                <a:spcPts val="1800"/>
              </a:spcAft>
              <a:defRPr/>
            </a:pPr>
            <a:r>
              <a:rPr lang="ru-RU" sz="1400" b="1" dirty="0">
                <a:solidFill>
                  <a:srgbClr val="363636"/>
                </a:solidFill>
                <a:cs typeface="Segoe UI" panose="020B0502040204020203" pitchFamily="34" charset="0"/>
              </a:rPr>
              <a:t>Гидрография и гидротехнические сооружения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855162" y="3907512"/>
            <a:ext cx="1993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280160">
              <a:spcAft>
                <a:spcPts val="1800"/>
              </a:spcAft>
              <a:defRPr/>
            </a:pPr>
            <a:r>
              <a:rPr lang="ru-RU" sz="1400" b="1" dirty="0">
                <a:solidFill>
                  <a:schemeClr val="tx2"/>
                </a:solidFill>
                <a:cs typeface="Segoe UI" panose="020B0502040204020203" pitchFamily="34" charset="0"/>
              </a:rPr>
              <a:t>Населенные пункты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855162" y="2590053"/>
            <a:ext cx="3839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80160">
              <a:spcAft>
                <a:spcPts val="1800"/>
              </a:spcAft>
              <a:defRPr/>
            </a:pPr>
            <a:r>
              <a:rPr lang="ru-RU" sz="1400" b="1" dirty="0">
                <a:solidFill>
                  <a:srgbClr val="363636"/>
                </a:solidFill>
                <a:cs typeface="Segoe UI" panose="020B0502040204020203" pitchFamily="34" charset="0"/>
              </a:rPr>
              <a:t>Промышленные, сельскохозяйственные и социально-культурные объекты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855162" y="3311570"/>
            <a:ext cx="3783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280160">
              <a:spcAft>
                <a:spcPts val="1800"/>
              </a:spcAft>
              <a:defRPr/>
            </a:pPr>
            <a:r>
              <a:rPr lang="ru-RU" sz="1400" b="1" dirty="0">
                <a:solidFill>
                  <a:srgbClr val="363636"/>
                </a:solidFill>
                <a:cs typeface="Segoe UI" panose="020B0502040204020203" pitchFamily="34" charset="0"/>
              </a:rPr>
              <a:t>Дорожная сеть и дорожные сооружения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55162" y="2067811"/>
            <a:ext cx="2803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280160">
              <a:spcAft>
                <a:spcPts val="1800"/>
              </a:spcAft>
              <a:defRPr/>
            </a:pPr>
            <a:r>
              <a:rPr lang="ru-RU" sz="1400" b="1" dirty="0">
                <a:solidFill>
                  <a:schemeClr val="tx2"/>
                </a:solidFill>
                <a:cs typeface="Segoe UI" panose="020B0502040204020203" pitchFamily="34" charset="0"/>
              </a:rPr>
              <a:t>Государственная граница РФ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855162" y="5746603"/>
            <a:ext cx="3014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1280160">
              <a:spcAft>
                <a:spcPts val="1800"/>
              </a:spcAft>
              <a:defRPr/>
            </a:pPr>
            <a:r>
              <a:rPr lang="ru-RU" sz="1400" b="1" dirty="0">
                <a:solidFill>
                  <a:srgbClr val="363636"/>
                </a:solidFill>
                <a:cs typeface="Segoe UI" panose="020B0502040204020203" pitchFamily="34" charset="0"/>
              </a:rPr>
              <a:t>Растительный покров и грунты</a:t>
            </a: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0975" y="1592873"/>
            <a:ext cx="3664718" cy="2438034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Прямоугольник 170">
            <a:extLst>
              <a:ext uri="{FF2B5EF4-FFF2-40B4-BE49-F238E27FC236}">
                <a16:creationId xmlns:a16="http://schemas.microsoft.com/office/drawing/2014/main" xmlns="" id="{227BB16A-D6D8-4885-A5DF-B0F455BE4727}"/>
              </a:ext>
            </a:extLst>
          </p:cNvPr>
          <p:cNvSpPr/>
          <p:nvPr/>
        </p:nvSpPr>
        <p:spPr>
          <a:xfrm>
            <a:off x="8091388" y="4432279"/>
            <a:ext cx="3687170" cy="1773628"/>
          </a:xfrm>
          <a:prstGeom prst="roundRect">
            <a:avLst>
              <a:gd name="adj" fmla="val 24503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tabLst>
                <a:tab pos="0" algn="l"/>
              </a:tabLst>
            </a:pPr>
            <a:r>
              <a:rPr lang="ru-RU" sz="1600" dirty="0">
                <a:solidFill>
                  <a:schemeClr val="bg1"/>
                </a:solidFill>
                <a:latin typeface="Arial"/>
                <a:ea typeface="Segoe UI" pitchFamily="34" charset="0"/>
                <a:cs typeface="Segoe UI" pitchFamily="34" charset="0"/>
              </a:rPr>
              <a:t>Классификатор ЕЭКО содержит </a:t>
            </a:r>
          </a:p>
          <a:p>
            <a:pPr algn="ctr" defTabSz="914377">
              <a:tabLst>
                <a:tab pos="0" algn="l"/>
              </a:tabLst>
            </a:pPr>
            <a:endParaRPr lang="ru-RU" sz="1600" dirty="0">
              <a:solidFill>
                <a:srgbClr val="363636"/>
              </a:solidFill>
              <a:latin typeface="Arial"/>
              <a:ea typeface="Segoe UI" pitchFamily="34" charset="0"/>
              <a:cs typeface="Segoe UI" pitchFamily="34" charset="0"/>
            </a:endParaRPr>
          </a:p>
          <a:p>
            <a:pPr algn="ctr" defTabSz="914377">
              <a:tabLst>
                <a:tab pos="0" algn="l"/>
              </a:tabLst>
            </a:pPr>
            <a:r>
              <a:rPr lang="ru-RU" sz="2400" dirty="0">
                <a:solidFill>
                  <a:srgbClr val="000000"/>
                </a:solidFill>
                <a:latin typeface="Arial"/>
                <a:ea typeface="Segoe UI" pitchFamily="34" charset="0"/>
                <a:cs typeface="Segoe UI" pitchFamily="34" charset="0"/>
              </a:rPr>
              <a:t> </a:t>
            </a:r>
            <a:r>
              <a:rPr lang="ru-RU" sz="1600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более </a:t>
            </a:r>
            <a:r>
              <a:rPr lang="en-US" sz="2400" b="1" dirty="0" smtClean="0">
                <a:solidFill>
                  <a:schemeClr val="bg1"/>
                </a:solidFill>
                <a:latin typeface="Arial"/>
                <a:ea typeface="Segoe UI" pitchFamily="34" charset="0"/>
                <a:cs typeface="Segoe UI" pitchFamily="34" charset="0"/>
              </a:rPr>
              <a:t>4300</a:t>
            </a:r>
            <a:r>
              <a:rPr lang="en-US" sz="2400" dirty="0" smtClean="0">
                <a:solidFill>
                  <a:schemeClr val="bg1"/>
                </a:solidFill>
                <a:latin typeface="Arial"/>
                <a:ea typeface="Segoe UI" pitchFamily="34" charset="0"/>
                <a:cs typeface="Segoe UI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Arial"/>
                <a:ea typeface="Segoe UI" pitchFamily="34" charset="0"/>
                <a:cs typeface="Segoe UI" pitchFamily="34" charset="0"/>
              </a:rPr>
              <a:t>объектов с </a:t>
            </a:r>
            <a:r>
              <a:rPr lang="ru-RU" sz="1600" dirty="0">
                <a:solidFill>
                  <a:schemeClr val="bg1"/>
                </a:solidFill>
                <a:latin typeface="Arial"/>
                <a:ea typeface="Segoe UI" pitchFamily="34" charset="0"/>
                <a:cs typeface="Segoe UI" pitchFamily="34" charset="0"/>
              </a:rPr>
              <a:t>семантикой по каждому объекту </a:t>
            </a:r>
          </a:p>
        </p:txBody>
      </p:sp>
      <p:sp>
        <p:nvSpPr>
          <p:cNvPr id="21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9303328" y="6347399"/>
            <a:ext cx="2743200" cy="365125"/>
          </a:xfrm>
        </p:spPr>
        <p:txBody>
          <a:bodyPr/>
          <a:lstStyle/>
          <a:p>
            <a:r>
              <a:rPr lang="ru-RU" b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24</a:t>
            </a:r>
            <a:endParaRPr lang="ru-RU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0674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E21CA-A3FE-4309-958A-99CD00563680}" type="slidenum">
              <a:rPr lang="ru-RU" smtClean="0"/>
              <a:t>16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Планирование картографических работ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948126119"/>
              </p:ext>
            </p:extLst>
          </p:nvPr>
        </p:nvGraphicFramePr>
        <p:xfrm>
          <a:off x="468087" y="1066800"/>
          <a:ext cx="11299370" cy="5071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847103" y="2872282"/>
            <a:ext cx="2094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Определение </a:t>
            </a:r>
            <a:r>
              <a:rPr lang="ru-RU" sz="1600" dirty="0" smtClean="0"/>
              <a:t>потребностей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636014" y="888117"/>
            <a:ext cx="255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Учет ограничений и приоритетов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16412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CA335-37F7-42C7-872A-92C3D7072F89}" type="slidenum">
              <a:rPr lang="ru-RU" smtClean="0"/>
              <a:t>17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CFF"/>
                </a:solidFill>
                <a:latin typeface="Calibri" panose="020F0502020204030204" pitchFamily="34" charset="0"/>
                <a:sym typeface="Quattrocento Sans"/>
              </a:rPr>
              <a:t>Планирование  картографических работ 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46314" y="1303383"/>
            <a:ext cx="10776857" cy="456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432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Noto Sans"/>
              <a:buChar char="▪"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Font typeface="Noto Sans"/>
              <a:buChar char="▪"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Font typeface="Noto Sans"/>
              <a:buChar char="▪"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Font typeface="Noto Sans"/>
              <a:buChar char="▪"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350"/>
              <a:buFont typeface="Noto Sans"/>
              <a:buChar char="▪"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90495" indent="0">
              <a:buNone/>
            </a:pPr>
            <a:r>
              <a:rPr lang="ru-RU" altLang="ru-RU" sz="1600" i="1" dirty="0"/>
              <a:t>	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Основные принципы совершенствования планирования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картографических работ:</a:t>
            </a:r>
          </a:p>
          <a:p>
            <a:pPr lvl="0"/>
            <a:r>
              <a:rPr lang="ru-RU" sz="1600" dirty="0"/>
              <a:t>Принципы определения общего объема государственного картографического обеспечения Российской Федерации, для которого требуется организация создания и ведения.</a:t>
            </a:r>
          </a:p>
          <a:p>
            <a:pPr lvl="0"/>
            <a:r>
              <a:rPr lang="ru-RU" sz="1600" dirty="0"/>
              <a:t>Совершенствование планирования в части заблаговременного определения границ районов работ.</a:t>
            </a:r>
          </a:p>
          <a:p>
            <a:pPr lvl="0"/>
            <a:r>
              <a:rPr lang="ru-RU" sz="1600" dirty="0"/>
              <a:t>Принцип единовременного обновления картографического обеспечения всего масштабного ряда на определённую территорию. </a:t>
            </a:r>
          </a:p>
          <a:p>
            <a:pPr lvl="0"/>
            <a:r>
              <a:rPr lang="ru-RU" sz="1600" dirty="0"/>
              <a:t>Принципы </a:t>
            </a:r>
            <a:r>
              <a:rPr lang="ru-RU" sz="1600" dirty="0" err="1"/>
              <a:t>приоритизации</a:t>
            </a:r>
            <a:r>
              <a:rPr lang="ru-RU" sz="1600" dirty="0"/>
              <a:t> картографических работ по территориям: </a:t>
            </a:r>
          </a:p>
          <a:p>
            <a:pPr lvl="1"/>
            <a:r>
              <a:rPr lang="ru-RU" sz="1600" dirty="0"/>
              <a:t>использование карты районирования по периодичности обновления;</a:t>
            </a:r>
          </a:p>
          <a:p>
            <a:pPr lvl="1"/>
            <a:r>
              <a:rPr lang="ru-RU" sz="1600" dirty="0"/>
              <a:t>картографирование в пределах экономически активных и развивающихся территорий.</a:t>
            </a:r>
          </a:p>
          <a:p>
            <a:pPr lvl="0"/>
            <a:r>
              <a:rPr lang="ru-RU" sz="1600" dirty="0"/>
              <a:t>Принцип использования результатов мониторинга справочных сведений ЕЭКО при планировании картографических работ.</a:t>
            </a:r>
          </a:p>
          <a:p>
            <a:pPr lvl="0"/>
            <a:r>
              <a:rPr lang="ru-RU" sz="1600" dirty="0"/>
              <a:t>Принцип использования современных геоинформационных технологий, автоматизации процессов планирования.</a:t>
            </a:r>
          </a:p>
          <a:p>
            <a:pPr lvl="0"/>
            <a:r>
              <a:rPr lang="ru-RU" sz="1600" dirty="0"/>
              <a:t>Принцип открытости и доступности планов проведения картографических работ</a:t>
            </a:r>
            <a:r>
              <a:rPr lang="ru-RU" sz="1600" dirty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94090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"/>
          <p:cNvSpPr txBox="1">
            <a:spLocks noGrp="1"/>
          </p:cNvSpPr>
          <p:nvPr>
            <p:ph type="title"/>
          </p:nvPr>
        </p:nvSpPr>
        <p:spPr>
          <a:xfrm>
            <a:off x="1127760" y="231409"/>
            <a:ext cx="10932160" cy="45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chemeClr val="dk2"/>
              </a:buClr>
            </a:pPr>
            <a:r>
              <a:rPr lang="ru-RU" dirty="0"/>
              <a:t>Общие объемы картографических работ федерального назначения</a:t>
            </a:r>
            <a:endParaRPr dirty="0">
              <a:solidFill>
                <a:srgbClr val="0348E3"/>
              </a:solidFill>
              <a:latin typeface="Calibri" panose="020F0502020204030204" pitchFamily="34" charset="0"/>
              <a:sym typeface="Quattrocento San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480" y="923925"/>
            <a:ext cx="113182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9585" algn="just"/>
            <a:r>
              <a:rPr lang="ru-RU" sz="1600" dirty="0"/>
              <a:t>В целях определения ежегодных объёмов картографических работ, объёмов финансирования таких работ и определения численности персонала, необходимого для их выполнения, требуется определить суммарный объем государственного картографического обеспечения Российской Федерации. Общий объём картографического обеспечения Российской Федерации должен отвечать задачам, решаемым с использованием картографического обеспечения (пространственных данных) на федеральном уровне.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84481" y="2349263"/>
          <a:ext cx="11419839" cy="4136813"/>
        </p:xfrm>
        <a:graphic>
          <a:graphicData uri="http://schemas.openxmlformats.org/drawingml/2006/table">
            <a:tbl>
              <a:tblPr firstRow="1" firstCol="1" bandRow="1"/>
              <a:tblGrid>
                <a:gridCol w="1737360"/>
                <a:gridCol w="937841"/>
                <a:gridCol w="3203900"/>
                <a:gridCol w="1561411"/>
                <a:gridCol w="1253903"/>
                <a:gridCol w="1498849"/>
                <a:gridCol w="1226575"/>
              </a:tblGrid>
              <a:tr h="406400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вид продукции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Масштаб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Территории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Общий объём картографических данных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Ежегодный объем, исходя из №431-ФЗ, не менее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6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Площадь, кв.км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НЛ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Площадь, кв.км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НЛ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</a:tr>
              <a:tr h="308369">
                <a:tc rowSpan="3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ортофотопланы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1:2 000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населенных пунктов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204 530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326 781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20 453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32 678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</a:tr>
              <a:tr h="1016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1:10 000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с высокой плотностью населения, территории действия № 119-ФЗ, территории агломераций, не относящиеся к ТВП, территории опережающего развития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3 281 424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191 860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328 142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19 186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</a:tr>
              <a:tr h="205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1:25 000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 высокой плотностью населения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1 496 961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27 484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149 696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2 748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</a:tr>
              <a:tr h="308369">
                <a:tc rowSpan="7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топографические карты, планы городов и топографические планы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1:2 000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населенных пунктов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FF0000"/>
                          </a:solidFill>
                          <a:effectLst/>
                        </a:rPr>
                        <a:t>204 530</a:t>
                      </a:r>
                      <a:endParaRPr lang="ru-RU" sz="13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FF0000"/>
                          </a:solidFill>
                          <a:effectLst/>
                        </a:rPr>
                        <a:t>326 781</a:t>
                      </a:r>
                      <a:endParaRPr lang="ru-RU" sz="13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FF0000"/>
                          </a:solidFill>
                          <a:effectLst/>
                        </a:rPr>
                        <a:t>20 453</a:t>
                      </a:r>
                      <a:endParaRPr lang="ru-RU" sz="13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FF0000"/>
                          </a:solidFill>
                          <a:effectLst/>
                        </a:rPr>
                        <a:t>32 678</a:t>
                      </a:r>
                      <a:endParaRPr lang="ru-RU" sz="13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</a:tr>
              <a:tr h="205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1:10 000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 row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 высокой плотностью населения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FF0000"/>
                          </a:solidFill>
                          <a:effectLst/>
                        </a:rPr>
                        <a:t>1 496 961</a:t>
                      </a:r>
                      <a:endParaRPr lang="ru-RU" sz="13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FF0000"/>
                          </a:solidFill>
                          <a:effectLst/>
                        </a:rPr>
                        <a:t>91 051</a:t>
                      </a:r>
                      <a:endParaRPr lang="ru-RU" sz="13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FF0000"/>
                          </a:solidFill>
                          <a:effectLst/>
                        </a:rPr>
                        <a:t>149 696</a:t>
                      </a:r>
                      <a:endParaRPr lang="ru-RU" sz="13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FF0000"/>
                          </a:solidFill>
                          <a:effectLst/>
                        </a:rPr>
                        <a:t>9 105</a:t>
                      </a:r>
                      <a:endParaRPr lang="ru-RU" sz="13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</a:tr>
              <a:tr h="205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1:25 000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1 496 961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27 484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149 696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2 748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</a:tr>
              <a:tr h="205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1:50 000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 rowSpan="4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вся территория Российской Федерации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17 125 191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51 197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1 712 519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5 120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</a:tr>
              <a:tr h="205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1:100 000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17 125 191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13 306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1 712 519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1 331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</a:tr>
              <a:tr h="203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1:200 000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17 125 191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3 578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1 712 519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358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</a:tr>
              <a:tr h="203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1:1 000 000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17 125 191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144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1 712 519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</a:tr>
              <a:tr h="4064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общегеографическая карта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b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1:2 500 000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вся территория Российской Федерации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17 125 191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Обновляется 1 раз в 10 лет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17847" marR="1784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Овал 8">
            <a:extLst>
              <a:ext uri="{FF2B5EF4-FFF2-40B4-BE49-F238E27FC236}"/>
            </a:extLst>
          </p:cNvPr>
          <p:cNvSpPr/>
          <p:nvPr/>
        </p:nvSpPr>
        <p:spPr>
          <a:xfrm>
            <a:off x="11455400" y="6231467"/>
            <a:ext cx="736600" cy="62653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733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262534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"/>
          <p:cNvSpPr txBox="1">
            <a:spLocks noGrp="1"/>
          </p:cNvSpPr>
          <p:nvPr>
            <p:ph type="title"/>
          </p:nvPr>
        </p:nvSpPr>
        <p:spPr>
          <a:xfrm>
            <a:off x="935568" y="155933"/>
            <a:ext cx="9449349" cy="45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/>
          <a:p>
            <a:pPr>
              <a:buClr>
                <a:schemeClr val="dk2"/>
              </a:buClr>
            </a:pPr>
            <a:r>
              <a:rPr lang="ru-RU" dirty="0" smtClean="0">
                <a:solidFill>
                  <a:srgbClr val="0348E3"/>
                </a:solidFill>
                <a:latin typeface="Calibri" panose="020F0502020204030204" pitchFamily="34" charset="0"/>
                <a:sym typeface="Quattrocento Sans"/>
              </a:rPr>
              <a:t>Создание </a:t>
            </a:r>
            <a:r>
              <a:rPr lang="ru-RU" dirty="0" smtClean="0">
                <a:solidFill>
                  <a:srgbClr val="0348E3"/>
                </a:solidFill>
                <a:latin typeface="Calibri" panose="020F0502020204030204" pitchFamily="34" charset="0"/>
                <a:sym typeface="Quattrocento Sans"/>
              </a:rPr>
              <a:t>карт </a:t>
            </a:r>
            <a:r>
              <a:rPr lang="ru-RU" dirty="0">
                <a:solidFill>
                  <a:srgbClr val="0348E3"/>
                </a:solidFill>
                <a:latin typeface="Calibri" panose="020F0502020204030204" pitchFamily="34" charset="0"/>
                <a:sym typeface="Quattrocento Sans"/>
              </a:rPr>
              <a:t>районирования </a:t>
            </a:r>
            <a:r>
              <a:rPr lang="ru-RU" dirty="0" smtClean="0">
                <a:solidFill>
                  <a:srgbClr val="0348E3"/>
                </a:solidFill>
                <a:latin typeface="Calibri" panose="020F0502020204030204" pitchFamily="34" charset="0"/>
                <a:sym typeface="Quattrocento Sans"/>
              </a:rPr>
              <a:t>по периодичности обновления</a:t>
            </a:r>
            <a:endParaRPr dirty="0">
              <a:solidFill>
                <a:srgbClr val="0348E3"/>
              </a:solidFill>
              <a:latin typeface="Calibri" panose="020F0502020204030204" pitchFamily="34" charset="0"/>
              <a:sym typeface="Quattrocento Sans"/>
            </a:endParaRPr>
          </a:p>
        </p:txBody>
      </p:sp>
      <p:sp>
        <p:nvSpPr>
          <p:cNvPr id="4" name="Арка 3"/>
          <p:cNvSpPr/>
          <p:nvPr/>
        </p:nvSpPr>
        <p:spPr>
          <a:xfrm>
            <a:off x="-8579909" y="-280458"/>
            <a:ext cx="9954684" cy="8176683"/>
          </a:xfrm>
          <a:prstGeom prst="blockArc">
            <a:avLst>
              <a:gd name="adj1" fmla="val 19344712"/>
              <a:gd name="adj2" fmla="val 2291453"/>
              <a:gd name="adj3" fmla="val 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rgbClr r="0" g="0" b="0"/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1930400" y="954882"/>
            <a:ext cx="9313333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67" dirty="0">
                <a:solidFill>
                  <a:srgbClr val="000000"/>
                </a:solidFill>
                <a:latin typeface="+mj-lt"/>
                <a:cs typeface="Segoe UI" panose="020B0502040204020203" pitchFamily="34" charset="0"/>
              </a:rPr>
              <a:t>Распределение номенклатурных листов различных масштабов по группам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3767" y="3939118"/>
            <a:ext cx="6104467" cy="126576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05952" tIns="47413" rIns="47413" bIns="47413" spcCol="1270" anchor="ctr"/>
          <a:lstStyle/>
          <a:p>
            <a:pPr defTabSz="829713">
              <a:lnSpc>
                <a:spcPct val="90000"/>
              </a:lnSpc>
              <a:spcAft>
                <a:spcPct val="35000"/>
              </a:spcAft>
              <a:defRPr/>
            </a:pPr>
            <a:endParaRPr lang="ru-RU" sz="1867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89985" y="1669840"/>
            <a:ext cx="910167" cy="6434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8" name="Прямоугольник 7"/>
          <p:cNvSpPr/>
          <p:nvPr/>
        </p:nvSpPr>
        <p:spPr>
          <a:xfrm>
            <a:off x="734484" y="1669840"/>
            <a:ext cx="10035117" cy="6434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9" name="Прямоугольник 10"/>
          <p:cNvSpPr>
            <a:spLocks noChangeArrowheads="1"/>
          </p:cNvSpPr>
          <p:nvPr/>
        </p:nvSpPr>
        <p:spPr bwMode="auto">
          <a:xfrm>
            <a:off x="1102784" y="1790490"/>
            <a:ext cx="8858251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67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Первая группа</a:t>
            </a:r>
            <a:r>
              <a:rPr lang="ru-RU" altLang="ru-RU" sz="1867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– НЛ карты, содержащие территории городских поселений</a:t>
            </a:r>
          </a:p>
        </p:txBody>
      </p:sp>
      <p:sp>
        <p:nvSpPr>
          <p:cNvPr id="10" name="Овал 9"/>
          <p:cNvSpPr/>
          <p:nvPr/>
        </p:nvSpPr>
        <p:spPr>
          <a:xfrm>
            <a:off x="508002" y="1786257"/>
            <a:ext cx="427567" cy="3958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11" name="Овал 10"/>
          <p:cNvSpPr/>
          <p:nvPr/>
        </p:nvSpPr>
        <p:spPr>
          <a:xfrm>
            <a:off x="673102" y="1940774"/>
            <a:ext cx="97367" cy="95249"/>
          </a:xfrm>
          <a:prstGeom prst="ellipse">
            <a:avLst/>
          </a:prstGeom>
          <a:solidFill>
            <a:srgbClr val="70B22A"/>
          </a:solidFill>
          <a:ln>
            <a:solidFill>
              <a:srgbClr val="70B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12" name="Овал 11"/>
          <p:cNvSpPr/>
          <p:nvPr/>
        </p:nvSpPr>
        <p:spPr>
          <a:xfrm>
            <a:off x="832381" y="2900787"/>
            <a:ext cx="912284" cy="64558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13" name="Прямоугольник 12"/>
          <p:cNvSpPr/>
          <p:nvPr/>
        </p:nvSpPr>
        <p:spPr>
          <a:xfrm>
            <a:off x="1278997" y="2900787"/>
            <a:ext cx="10033000" cy="6455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14" name="Прямоугольник 33"/>
          <p:cNvSpPr>
            <a:spLocks noChangeArrowheads="1"/>
          </p:cNvSpPr>
          <p:nvPr/>
        </p:nvSpPr>
        <p:spPr bwMode="auto">
          <a:xfrm>
            <a:off x="1621898" y="2890205"/>
            <a:ext cx="9586383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67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Вторая группа </a:t>
            </a:r>
            <a:r>
              <a:rPr lang="ru-RU" altLang="ru-RU" sz="1867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НЛ карты, содержащие территории сельских поселений, аэропортов и аэродромов</a:t>
            </a:r>
          </a:p>
        </p:txBody>
      </p:sp>
      <p:sp>
        <p:nvSpPr>
          <p:cNvPr id="15" name="Овал 14"/>
          <p:cNvSpPr/>
          <p:nvPr/>
        </p:nvSpPr>
        <p:spPr>
          <a:xfrm>
            <a:off x="1050397" y="3017204"/>
            <a:ext cx="429683" cy="3958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16" name="Овал 15"/>
          <p:cNvSpPr/>
          <p:nvPr/>
        </p:nvSpPr>
        <p:spPr>
          <a:xfrm>
            <a:off x="1217613" y="3171721"/>
            <a:ext cx="95251" cy="97367"/>
          </a:xfrm>
          <a:prstGeom prst="ellipse">
            <a:avLst/>
          </a:prstGeom>
          <a:solidFill>
            <a:srgbClr val="70B22A"/>
          </a:solidFill>
          <a:ln>
            <a:solidFill>
              <a:srgbClr val="70B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17" name="Овал 16"/>
          <p:cNvSpPr/>
          <p:nvPr/>
        </p:nvSpPr>
        <p:spPr>
          <a:xfrm>
            <a:off x="832381" y="4131855"/>
            <a:ext cx="912284" cy="6434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18" name="Прямоугольник 17"/>
          <p:cNvSpPr/>
          <p:nvPr/>
        </p:nvSpPr>
        <p:spPr>
          <a:xfrm>
            <a:off x="1278997" y="4131855"/>
            <a:ext cx="10033000" cy="6434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20" name="Овал 19"/>
          <p:cNvSpPr/>
          <p:nvPr/>
        </p:nvSpPr>
        <p:spPr>
          <a:xfrm>
            <a:off x="1050397" y="4248271"/>
            <a:ext cx="429683" cy="3937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21" name="Овал 20"/>
          <p:cNvSpPr/>
          <p:nvPr/>
        </p:nvSpPr>
        <p:spPr>
          <a:xfrm>
            <a:off x="1217613" y="4402789"/>
            <a:ext cx="95251" cy="95249"/>
          </a:xfrm>
          <a:prstGeom prst="ellipse">
            <a:avLst/>
          </a:prstGeom>
          <a:solidFill>
            <a:srgbClr val="70B22A"/>
          </a:solidFill>
          <a:ln>
            <a:solidFill>
              <a:srgbClr val="70B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22" name="Овал 21"/>
          <p:cNvSpPr/>
          <p:nvPr/>
        </p:nvSpPr>
        <p:spPr>
          <a:xfrm>
            <a:off x="260881" y="5397621"/>
            <a:ext cx="912283" cy="6434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23" name="Прямоугольник 22"/>
          <p:cNvSpPr/>
          <p:nvPr/>
        </p:nvSpPr>
        <p:spPr>
          <a:xfrm>
            <a:off x="707497" y="5397621"/>
            <a:ext cx="10033000" cy="6434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24" name="Прямоугольник 45"/>
          <p:cNvSpPr>
            <a:spLocks noChangeArrowheads="1"/>
          </p:cNvSpPr>
          <p:nvPr/>
        </p:nvSpPr>
        <p:spPr bwMode="auto">
          <a:xfrm>
            <a:off x="1050397" y="5387895"/>
            <a:ext cx="9586384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67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Четвертая группа </a:t>
            </a:r>
            <a:r>
              <a:rPr lang="ru-RU" altLang="ru-RU" sz="1867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НЛ карты, не содержащие объектов антропогенного происхождения</a:t>
            </a:r>
          </a:p>
        </p:txBody>
      </p:sp>
      <p:sp>
        <p:nvSpPr>
          <p:cNvPr id="25" name="Овал 24"/>
          <p:cNvSpPr/>
          <p:nvPr/>
        </p:nvSpPr>
        <p:spPr>
          <a:xfrm>
            <a:off x="478898" y="5514039"/>
            <a:ext cx="429684" cy="3937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26" name="Овал 25"/>
          <p:cNvSpPr/>
          <p:nvPr/>
        </p:nvSpPr>
        <p:spPr>
          <a:xfrm>
            <a:off x="646116" y="5666439"/>
            <a:ext cx="95249" cy="97367"/>
          </a:xfrm>
          <a:prstGeom prst="ellipse">
            <a:avLst/>
          </a:prstGeom>
          <a:solidFill>
            <a:srgbClr val="70B22A"/>
          </a:solidFill>
          <a:ln>
            <a:solidFill>
              <a:srgbClr val="70B2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400"/>
          </a:p>
        </p:txBody>
      </p:sp>
      <p:sp>
        <p:nvSpPr>
          <p:cNvPr id="27" name="Овал 26">
            <a:extLst>
              <a:ext uri="{FF2B5EF4-FFF2-40B4-BE49-F238E27FC236}"/>
            </a:extLst>
          </p:cNvPr>
          <p:cNvSpPr/>
          <p:nvPr/>
        </p:nvSpPr>
        <p:spPr>
          <a:xfrm>
            <a:off x="11455400" y="6231467"/>
            <a:ext cx="736600" cy="62653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133" dirty="0"/>
              <a:t>9</a:t>
            </a:r>
            <a:endParaRPr lang="ru-RU" sz="2133" dirty="0"/>
          </a:p>
        </p:txBody>
      </p:sp>
      <p:sp>
        <p:nvSpPr>
          <p:cNvPr id="28" name="Прямоугольник 33"/>
          <p:cNvSpPr>
            <a:spLocks noChangeArrowheads="1"/>
          </p:cNvSpPr>
          <p:nvPr/>
        </p:nvSpPr>
        <p:spPr bwMode="auto">
          <a:xfrm>
            <a:off x="1635685" y="4108631"/>
            <a:ext cx="9586383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67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Третья группа </a:t>
            </a:r>
            <a:r>
              <a:rPr lang="ru-RU" altLang="ru-RU" sz="1867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– НЛ карты, содержащие объекты антропогенного происхождения, без территории городских и сельских поселений.</a:t>
            </a:r>
          </a:p>
        </p:txBody>
      </p:sp>
    </p:spTree>
    <p:extLst>
      <p:ext uri="{BB962C8B-B14F-4D97-AF65-F5344CB8AC3E}">
        <p14:creationId xmlns:p14="http://schemas.microsoft.com/office/powerpoint/2010/main" val="902127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E21CA-A3FE-4309-958A-99CD00563680}" type="slidenum">
              <a:rPr lang="ru-RU" smtClean="0"/>
              <a:t>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КЛЮЧЕВЫЕ ПРОБЛЕМЫ КАРТОГРАФИИ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91499212"/>
              </p:ext>
            </p:extLst>
          </p:nvPr>
        </p:nvGraphicFramePr>
        <p:xfrm>
          <a:off x="1433285" y="838204"/>
          <a:ext cx="8974357" cy="4938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4664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/>
            </a:extLst>
          </p:cNvPr>
          <p:cNvSpPr/>
          <p:nvPr/>
        </p:nvSpPr>
        <p:spPr>
          <a:xfrm>
            <a:off x="11455400" y="6231467"/>
            <a:ext cx="736600" cy="62653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733" dirty="0"/>
              <a:t>11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43" y="975330"/>
            <a:ext cx="9386780" cy="5361329"/>
          </a:xfrm>
          <a:prstGeom prst="rect">
            <a:avLst/>
          </a:prstGeom>
        </p:spPr>
      </p:pic>
      <p:sp>
        <p:nvSpPr>
          <p:cNvPr id="6" name="Google Shape;368;p5"/>
          <p:cNvSpPr txBox="1">
            <a:spLocks/>
          </p:cNvSpPr>
          <p:nvPr/>
        </p:nvSpPr>
        <p:spPr>
          <a:xfrm>
            <a:off x="935568" y="155933"/>
            <a:ext cx="9449349" cy="4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2"/>
              </a:buClr>
            </a:pPr>
            <a:r>
              <a:rPr lang="ru-RU" sz="2400" dirty="0" smtClean="0">
                <a:solidFill>
                  <a:srgbClr val="0348E3"/>
                </a:solidFill>
                <a:latin typeface="Calibri" panose="020F0502020204030204" pitchFamily="34" charset="0"/>
                <a:sym typeface="Quattrocento Sans"/>
              </a:rPr>
              <a:t>Создание </a:t>
            </a:r>
            <a:r>
              <a:rPr lang="ru-RU" sz="2400" dirty="0">
                <a:solidFill>
                  <a:srgbClr val="0348E3"/>
                </a:solidFill>
                <a:latin typeface="Calibri" panose="020F0502020204030204" pitchFamily="34" charset="0"/>
                <a:sym typeface="Quattrocento Sans"/>
              </a:rPr>
              <a:t>карт районирования по периодичности обновления</a:t>
            </a:r>
            <a:endParaRPr lang="ru-RU" sz="2400" dirty="0">
              <a:solidFill>
                <a:srgbClr val="0348E3"/>
              </a:solidFill>
              <a:latin typeface="Calibri" panose="020F0502020204030204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254229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"/>
          <p:cNvSpPr txBox="1">
            <a:spLocks noGrp="1"/>
          </p:cNvSpPr>
          <p:nvPr>
            <p:ph type="title"/>
          </p:nvPr>
        </p:nvSpPr>
        <p:spPr>
          <a:xfrm>
            <a:off x="766048" y="190769"/>
            <a:ext cx="10689352" cy="45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ctr">
              <a:buClr>
                <a:schemeClr val="dk2"/>
              </a:buClr>
            </a:pPr>
            <a:r>
              <a:rPr lang="ru-RU" dirty="0" smtClean="0">
                <a:solidFill>
                  <a:srgbClr val="0348E3"/>
                </a:solidFill>
                <a:latin typeface="Calibri" panose="020F0502020204030204" pitchFamily="34" charset="0"/>
                <a:sym typeface="Quattrocento Sans"/>
              </a:rPr>
              <a:t>Карта районирования Российской Федерации по периодичности обновления, масштаб 1:100 000</a:t>
            </a:r>
            <a:endParaRPr dirty="0">
              <a:solidFill>
                <a:srgbClr val="0348E3"/>
              </a:solidFill>
              <a:latin typeface="Calibri" panose="020F0502020204030204" pitchFamily="34" charset="0"/>
              <a:sym typeface="Quattrocento San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4" y="819501"/>
            <a:ext cx="10144317" cy="5794003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/>
            </a:extLst>
          </p:cNvPr>
          <p:cNvSpPr/>
          <p:nvPr/>
        </p:nvSpPr>
        <p:spPr>
          <a:xfrm>
            <a:off x="11455400" y="6231467"/>
            <a:ext cx="736600" cy="62653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733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69451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"/>
          <p:cNvSpPr txBox="1">
            <a:spLocks noGrp="1"/>
          </p:cNvSpPr>
          <p:nvPr>
            <p:ph type="title"/>
          </p:nvPr>
        </p:nvSpPr>
        <p:spPr>
          <a:xfrm>
            <a:off x="266581" y="343169"/>
            <a:ext cx="11057920" cy="45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 fontScale="90000"/>
          </a:bodyPr>
          <a:lstStyle/>
          <a:p>
            <a:pPr algn="ctr">
              <a:buClr>
                <a:schemeClr val="dk2"/>
              </a:buClr>
            </a:pPr>
            <a:r>
              <a:rPr lang="ru-RU" dirty="0" smtClean="0"/>
              <a:t>Матрица </a:t>
            </a:r>
            <a:r>
              <a:rPr lang="ru-RU" dirty="0"/>
              <a:t>обновления НЛ в трехгодичных циклах обновления</a:t>
            </a:r>
            <a:br>
              <a:rPr lang="ru-RU" dirty="0"/>
            </a:br>
            <a:endParaRPr dirty="0">
              <a:solidFill>
                <a:srgbClr val="0348E3"/>
              </a:solidFill>
              <a:latin typeface="Calibri" panose="020F0502020204030204" pitchFamily="34" charset="0"/>
              <a:sym typeface="Quattrocento Sans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575735" y="1236140"/>
          <a:ext cx="8077199" cy="5019527"/>
        </p:xfrm>
        <a:graphic>
          <a:graphicData uri="http://schemas.openxmlformats.org/drawingml/2006/table">
            <a:tbl>
              <a:tblPr firstRow="1" firstCol="1" bandRow="1"/>
              <a:tblGrid>
                <a:gridCol w="959763"/>
                <a:gridCol w="1607684"/>
                <a:gridCol w="1903371"/>
                <a:gridCol w="1875900"/>
                <a:gridCol w="1730481"/>
              </a:tblGrid>
              <a:tr h="9144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год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Разница лет между обновлениями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3-6-9-12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3-6-12-18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3-6-9-18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</a:tr>
              <a:tr h="31577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2023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FF0000"/>
                          </a:solidFill>
                          <a:effectLst/>
                        </a:rPr>
                        <a:t>Все группы</a:t>
                      </a:r>
                      <a:endParaRPr lang="ru-RU" sz="13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FF0000"/>
                          </a:solidFill>
                          <a:effectLst/>
                        </a:rPr>
                        <a:t>Все группы</a:t>
                      </a:r>
                      <a:endParaRPr lang="ru-RU" sz="13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FF0000"/>
                          </a:solidFill>
                          <a:effectLst/>
                        </a:rPr>
                        <a:t>Все группы</a:t>
                      </a:r>
                      <a:endParaRPr lang="ru-RU" sz="13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</a:tr>
              <a:tr h="31577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2026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</a:tr>
              <a:tr h="31577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2029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2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2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2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</a:tr>
              <a:tr h="31577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2032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9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3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3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</a:tr>
              <a:tr h="31577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2035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2, 4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2, 3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2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</a:tr>
              <a:tr h="31577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2038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15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</a:tr>
              <a:tr h="31577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2041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18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2, 3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2, 4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FF0000"/>
                          </a:solidFill>
                          <a:effectLst/>
                        </a:rPr>
                        <a:t>Все группы</a:t>
                      </a:r>
                      <a:endParaRPr lang="ru-RU" sz="13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</a:tr>
              <a:tr h="31577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2044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21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</a:tr>
              <a:tr h="31577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2047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2, 4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2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2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</a:tr>
              <a:tr h="31577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2050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27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3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3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</a:tr>
              <a:tr h="31577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2053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2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2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1, 2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</a:tr>
              <a:tr h="31577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2056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33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 группа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</a:tr>
              <a:tr h="31577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2059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36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smtClean="0">
                          <a:solidFill>
                            <a:srgbClr val="FF0000"/>
                          </a:solidFill>
                          <a:effectLst/>
                        </a:rPr>
                        <a:t>Все группы</a:t>
                      </a:r>
                      <a:endParaRPr lang="ru-RU" sz="13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smtClean="0">
                          <a:solidFill>
                            <a:srgbClr val="FF0000"/>
                          </a:solidFill>
                          <a:effectLst/>
                        </a:rPr>
                        <a:t>Все группы</a:t>
                      </a:r>
                      <a:endParaRPr lang="ru-RU" sz="13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FF0000"/>
                          </a:solidFill>
                          <a:effectLst/>
                        </a:rPr>
                        <a:t>Все группы</a:t>
                      </a:r>
                      <a:endParaRPr lang="ru-RU" sz="13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2496" marR="72496" marT="0" marB="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775701" y="1131207"/>
            <a:ext cx="31453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0272" algn="just"/>
            <a:r>
              <a:rPr lang="ru-RU" sz="1600" dirty="0">
                <a:latin typeface="Segoe UI Semilight" panose="020B0402040204020203" pitchFamily="34" charset="0"/>
                <a:ea typeface="Arial Unicode MS" panose="020B0604020202020204" pitchFamily="34" charset="-128"/>
                <a:cs typeface="Segoe UI Semilight" panose="020B0402040204020203" pitchFamily="34" charset="0"/>
              </a:rPr>
              <a:t>Как видно из </a:t>
            </a:r>
            <a:r>
              <a:rPr lang="ru-RU" sz="1600" dirty="0">
                <a:latin typeface="Segoe UI Semilight" panose="020B0402040204020203" pitchFamily="34" charset="0"/>
                <a:ea typeface="Arial Unicode MS" panose="020B0604020202020204" pitchFamily="34" charset="-128"/>
                <a:cs typeface="Segoe UI Semilight" panose="020B0402040204020203" pitchFamily="34" charset="0"/>
              </a:rPr>
              <a:t>таблицы, наиболее </a:t>
            </a:r>
            <a:r>
              <a:rPr lang="ru-RU" sz="1600" dirty="0">
                <a:latin typeface="Segoe UI Semilight" panose="020B0402040204020203" pitchFamily="34" charset="0"/>
                <a:ea typeface="Arial Unicode MS" panose="020B0604020202020204" pitchFamily="34" charset="-128"/>
                <a:cs typeface="Segoe UI Semilight" panose="020B0402040204020203" pitchFamily="34" charset="0"/>
              </a:rPr>
              <a:t>удобными интервалами периодичности обновления с точки зрения процесса организации работ и получения однородного по году состояния местности картографического покрытия является ряд 3-6-9-18 лет, при использовании которого 1 раз в 18 лет все НЛ на территорию обновляются единовременно. </a:t>
            </a:r>
          </a:p>
        </p:txBody>
      </p:sp>
      <p:sp>
        <p:nvSpPr>
          <p:cNvPr id="9" name="Овал 8">
            <a:extLst>
              <a:ext uri="{FF2B5EF4-FFF2-40B4-BE49-F238E27FC236}"/>
            </a:extLst>
          </p:cNvPr>
          <p:cNvSpPr/>
          <p:nvPr/>
        </p:nvSpPr>
        <p:spPr>
          <a:xfrm>
            <a:off x="11455400" y="6231467"/>
            <a:ext cx="736600" cy="62653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733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509828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E012EEF4-AC3B-4865-9C33-5EE1F1E177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-1437" r="60134"/>
          <a:stretch/>
        </p:blipFill>
        <p:spPr>
          <a:xfrm>
            <a:off x="351175" y="4129226"/>
            <a:ext cx="3201804" cy="16732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E9CD998B-C01F-4EA7-B01C-6723D57404E8}"/>
              </a:ext>
            </a:extLst>
          </p:cNvPr>
          <p:cNvSpPr txBox="1">
            <a:spLocks/>
          </p:cNvSpPr>
          <p:nvPr/>
        </p:nvSpPr>
        <p:spPr>
          <a:xfrm>
            <a:off x="370391" y="2029681"/>
            <a:ext cx="6202363" cy="167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3733" b="1" dirty="0">
              <a:solidFill>
                <a:schemeClr val="bg2"/>
              </a:solidFill>
            </a:endParaRPr>
          </a:p>
        </p:txBody>
      </p:sp>
      <p:pic>
        <p:nvPicPr>
          <p:cNvPr id="4" name="Graphic 55">
            <a:extLst>
              <a:ext uri="{FF2B5EF4-FFF2-40B4-BE49-F238E27FC236}">
                <a16:creationId xmlns="" xmlns:a16="http://schemas.microsoft.com/office/drawing/2014/main" id="{01130AC0-F6D0-45B1-A660-26B6B26F6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41950" y="1706047"/>
            <a:ext cx="1865526" cy="1865526"/>
          </a:xfrm>
          <a:prstGeom prst="rect">
            <a:avLst/>
          </a:prstGeom>
        </p:spPr>
      </p:pic>
      <p:pic>
        <p:nvPicPr>
          <p:cNvPr id="5" name="Graphic 61">
            <a:extLst>
              <a:ext uri="{FF2B5EF4-FFF2-40B4-BE49-F238E27FC236}">
                <a16:creationId xmlns="" xmlns:a16="http://schemas.microsoft.com/office/drawing/2014/main" id="{E4B37CC8-19CB-4EF0-BEA9-BAEB63EB80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746384" y="3571573"/>
            <a:ext cx="1860632" cy="194812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2342B804-800D-929E-6727-CBA24162AE55}"/>
              </a:ext>
            </a:extLst>
          </p:cNvPr>
          <p:cNvSpPr txBox="1">
            <a:spLocks/>
          </p:cNvSpPr>
          <p:nvPr/>
        </p:nvSpPr>
        <p:spPr>
          <a:xfrm>
            <a:off x="508587" y="2478494"/>
            <a:ext cx="6498765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3956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53" kern="1200">
                <a:solidFill>
                  <a:srgbClr val="374140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defTabSz="1395545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  <a:p>
            <a:pPr defTabSz="1395545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Развиваем отрасль вместе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8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03;p30">
            <a:extLst>
              <a:ext uri="{FF2B5EF4-FFF2-40B4-BE49-F238E27FC236}">
                <a16:creationId xmlns="" xmlns:a16="http://schemas.microsoft.com/office/drawing/2014/main" id="{98D4E768-A00A-491A-A364-E21A5AC28DE7}"/>
              </a:ext>
            </a:extLst>
          </p:cNvPr>
          <p:cNvSpPr/>
          <p:nvPr/>
        </p:nvSpPr>
        <p:spPr>
          <a:xfrm>
            <a:off x="338051" y="920651"/>
            <a:ext cx="5541573" cy="58478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38D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/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09475" y="3"/>
            <a:ext cx="11398141" cy="83819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КАРТОГРАФИЯ. ТЕНДЕНЦИИ И НАПРАВЛЕНИЯ РАЗВИТИЯ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="" xmlns:a16="http://schemas.microsoft.com/office/drawing/2014/main" id="{4903BC09-8155-3884-9B99-4E914099F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BC476-9252-C343-9FCE-489A77E2EA66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0C867C5B-A246-46AB-BA5F-A45682FC57A7}"/>
              </a:ext>
            </a:extLst>
          </p:cNvPr>
          <p:cNvGrpSpPr/>
          <p:nvPr/>
        </p:nvGrpSpPr>
        <p:grpSpPr>
          <a:xfrm>
            <a:off x="6823516" y="3659551"/>
            <a:ext cx="4651285" cy="2614501"/>
            <a:chOff x="1018589" y="2036455"/>
            <a:chExt cx="4904858" cy="3056461"/>
          </a:xfrm>
        </p:grpSpPr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C2254EB4-1A57-416F-88CE-EBFC45B77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87879" y="2609850"/>
              <a:ext cx="2440875" cy="2414300"/>
            </a:xfrm>
            <a:prstGeom prst="rect">
              <a:avLst/>
            </a:prstGeom>
          </p:spPr>
        </p:pic>
        <p:pic>
          <p:nvPicPr>
            <p:cNvPr id="8" name="Рисунок 33">
              <a:extLst>
                <a:ext uri="{FF2B5EF4-FFF2-40B4-BE49-F238E27FC236}">
                  <a16:creationId xmlns="" xmlns:a16="http://schemas.microsoft.com/office/drawing/2014/main" id="{9546D0B6-BCBF-40A2-B2C4-858C1F14A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907454" y="4588373"/>
              <a:ext cx="1678536" cy="409119"/>
            </a:xfrm>
            <a:prstGeom prst="rect">
              <a:avLst/>
            </a:prstGeom>
          </p:spPr>
        </p:pic>
        <p:pic>
          <p:nvPicPr>
            <p:cNvPr id="9" name="Рисунок 40">
              <a:extLst>
                <a:ext uri="{FF2B5EF4-FFF2-40B4-BE49-F238E27FC236}">
                  <a16:creationId xmlns="" xmlns:a16="http://schemas.microsoft.com/office/drawing/2014/main" id="{CE3454B5-2861-445C-83AE-172395672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1414229" y="2649349"/>
              <a:ext cx="1036027" cy="1350917"/>
            </a:xfrm>
            <a:prstGeom prst="rect">
              <a:avLst/>
            </a:prstGeom>
          </p:spPr>
        </p:pic>
        <p:pic>
          <p:nvPicPr>
            <p:cNvPr id="10" name="Рисунок 46">
              <a:extLst>
                <a:ext uri="{FF2B5EF4-FFF2-40B4-BE49-F238E27FC236}">
                  <a16:creationId xmlns="" xmlns:a16="http://schemas.microsoft.com/office/drawing/2014/main" id="{B227849B-EECB-4223-A754-3DFC85CA7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177081" y="3597776"/>
              <a:ext cx="1487610" cy="1115225"/>
            </a:xfrm>
            <a:prstGeom prst="rect">
              <a:avLst/>
            </a:prstGeom>
          </p:spPr>
        </p:pic>
        <p:pic>
          <p:nvPicPr>
            <p:cNvPr id="11" name="Рисунок 27">
              <a:extLst>
                <a:ext uri="{FF2B5EF4-FFF2-40B4-BE49-F238E27FC236}">
                  <a16:creationId xmlns="" xmlns:a16="http://schemas.microsoft.com/office/drawing/2014/main" id="{D2DD5F78-9545-4534-BC36-585BD04C0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1243072" y="4241078"/>
              <a:ext cx="1360482" cy="113537"/>
            </a:xfrm>
            <a:prstGeom prst="rect">
              <a:avLst/>
            </a:prstGeom>
          </p:spPr>
        </p:pic>
        <p:pic>
          <p:nvPicPr>
            <p:cNvPr id="12" name="Рисунок 35">
              <a:extLst>
                <a:ext uri="{FF2B5EF4-FFF2-40B4-BE49-F238E27FC236}">
                  <a16:creationId xmlns="" xmlns:a16="http://schemas.microsoft.com/office/drawing/2014/main" id="{D419F06B-0891-4617-99BA-4A29E05B1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1592412" y="2831830"/>
              <a:ext cx="630084" cy="765946"/>
            </a:xfrm>
            <a:prstGeom prst="rect">
              <a:avLst/>
            </a:prstGeom>
          </p:spPr>
        </p:pic>
        <p:pic>
          <p:nvPicPr>
            <p:cNvPr id="13" name="Рисунок 42">
              <a:extLst>
                <a:ext uri="{FF2B5EF4-FFF2-40B4-BE49-F238E27FC236}">
                  <a16:creationId xmlns="" xmlns:a16="http://schemas.microsoft.com/office/drawing/2014/main" id="{1BDAFF1E-342C-4003-BF50-7BC36F9E8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621771" y="2709749"/>
              <a:ext cx="571366" cy="408672"/>
            </a:xfrm>
            <a:prstGeom prst="rect">
              <a:avLst/>
            </a:prstGeom>
          </p:spPr>
        </p:pic>
        <p:pic>
          <p:nvPicPr>
            <p:cNvPr id="14" name="Рисунок 50">
              <a:extLst>
                <a:ext uri="{FF2B5EF4-FFF2-40B4-BE49-F238E27FC236}">
                  <a16:creationId xmlns="" xmlns:a16="http://schemas.microsoft.com/office/drawing/2014/main" id="{890AFBDD-0154-4DCD-8107-AADC8FCEA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1438703" y="4662921"/>
              <a:ext cx="1024618" cy="358406"/>
            </a:xfrm>
            <a:prstGeom prst="rect">
              <a:avLst/>
            </a:prstGeom>
          </p:spPr>
        </p:pic>
        <p:pic>
          <p:nvPicPr>
            <p:cNvPr id="15" name="Рисунок 13">
              <a:extLst>
                <a:ext uri="{FF2B5EF4-FFF2-40B4-BE49-F238E27FC236}">
                  <a16:creationId xmlns="" xmlns:a16="http://schemas.microsoft.com/office/drawing/2014/main" id="{C9436380-D17E-499B-B5B4-BEC6AA8AB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2661516" y="2290254"/>
              <a:ext cx="3229403" cy="2698704"/>
            </a:xfrm>
            <a:prstGeom prst="rect">
              <a:avLst/>
            </a:prstGeom>
          </p:spPr>
        </p:pic>
        <p:pic>
          <p:nvPicPr>
            <p:cNvPr id="16" name="Рисунок 7">
              <a:extLst>
                <a:ext uri="{FF2B5EF4-FFF2-40B4-BE49-F238E27FC236}">
                  <a16:creationId xmlns="" xmlns:a16="http://schemas.microsoft.com/office/drawing/2014/main" id="{D6D741D4-D301-4668-B6ED-CD0EA4331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p:blipFill>
          <p:spPr>
            <a:xfrm>
              <a:off x="2315756" y="2405063"/>
              <a:ext cx="156176" cy="161996"/>
            </a:xfrm>
            <a:prstGeom prst="rect">
              <a:avLst/>
            </a:prstGeom>
          </p:spPr>
        </p:pic>
        <p:pic>
          <p:nvPicPr>
            <p:cNvPr id="17" name="Рисунок 8">
              <a:extLst>
                <a:ext uri="{FF2B5EF4-FFF2-40B4-BE49-F238E27FC236}">
                  <a16:creationId xmlns="" xmlns:a16="http://schemas.microsoft.com/office/drawing/2014/main" id="{289A98F3-D2D7-46E2-98C3-E7BDB6FFA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p:blipFill>
          <p:spPr>
            <a:xfrm>
              <a:off x="1895199" y="2036455"/>
              <a:ext cx="224111" cy="297243"/>
            </a:xfrm>
            <a:prstGeom prst="rect">
              <a:avLst/>
            </a:prstGeom>
          </p:spPr>
        </p:pic>
        <p:pic>
          <p:nvPicPr>
            <p:cNvPr id="18" name="Рисунок 9">
              <a:extLst>
                <a:ext uri="{FF2B5EF4-FFF2-40B4-BE49-F238E27FC236}">
                  <a16:creationId xmlns="" xmlns:a16="http://schemas.microsoft.com/office/drawing/2014/main" id="{041352EE-C20F-486E-930B-260ED4AE8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p:blipFill>
          <p:spPr>
            <a:xfrm>
              <a:off x="3186113" y="2643189"/>
              <a:ext cx="403251" cy="403251"/>
            </a:xfrm>
            <a:prstGeom prst="rect">
              <a:avLst/>
            </a:prstGeom>
          </p:spPr>
        </p:pic>
        <p:pic>
          <p:nvPicPr>
            <p:cNvPr id="19" name="Рисунок 23">
              <a:extLst>
                <a:ext uri="{FF2B5EF4-FFF2-40B4-BE49-F238E27FC236}">
                  <a16:creationId xmlns="" xmlns:a16="http://schemas.microsoft.com/office/drawing/2014/main" id="{01A4A08B-CCE1-451E-BD05-246859C70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p:blipFill>
          <p:spPr>
            <a:xfrm>
              <a:off x="1414049" y="4074958"/>
              <a:ext cx="1019175" cy="402515"/>
            </a:xfrm>
            <a:prstGeom prst="rect">
              <a:avLst/>
            </a:prstGeom>
          </p:spPr>
        </p:pic>
        <p:pic>
          <p:nvPicPr>
            <p:cNvPr id="20" name="Рисунок 29">
              <a:extLst>
                <a:ext uri="{FF2B5EF4-FFF2-40B4-BE49-F238E27FC236}">
                  <a16:creationId xmlns="" xmlns:a16="http://schemas.microsoft.com/office/drawing/2014/main" id="{E94E8082-465C-41D7-A332-61A8EABF8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p:blipFill>
          <p:spPr>
            <a:xfrm>
              <a:off x="1641657" y="4541612"/>
              <a:ext cx="696790" cy="153569"/>
            </a:xfrm>
            <a:prstGeom prst="rect">
              <a:avLst/>
            </a:prstGeom>
          </p:spPr>
        </p:pic>
        <p:pic>
          <p:nvPicPr>
            <p:cNvPr id="21" name="Рисунок 31">
              <a:extLst>
                <a:ext uri="{FF2B5EF4-FFF2-40B4-BE49-F238E27FC236}">
                  <a16:creationId xmlns="" xmlns:a16="http://schemas.microsoft.com/office/drawing/2014/main" id="{90EC9F12-CFD0-44BC-8E2D-987266D90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p:blipFill>
          <p:spPr>
            <a:xfrm>
              <a:off x="1491240" y="4661981"/>
              <a:ext cx="847208" cy="343148"/>
            </a:xfrm>
            <a:prstGeom prst="rect">
              <a:avLst/>
            </a:prstGeom>
          </p:spPr>
        </p:pic>
        <p:pic>
          <p:nvPicPr>
            <p:cNvPr id="22" name="Рисунок 37">
              <a:extLst>
                <a:ext uri="{FF2B5EF4-FFF2-40B4-BE49-F238E27FC236}">
                  <a16:creationId xmlns="" xmlns:a16="http://schemas.microsoft.com/office/drawing/2014/main" id="{F38ED761-5B4A-4F54-AA98-8A830D9B2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p:blipFill>
          <p:spPr>
            <a:xfrm>
              <a:off x="2955456" y="2686657"/>
              <a:ext cx="2539360" cy="1432509"/>
            </a:xfrm>
            <a:prstGeom prst="rect">
              <a:avLst/>
            </a:prstGeom>
          </p:spPr>
        </p:pic>
        <p:pic>
          <p:nvPicPr>
            <p:cNvPr id="23" name="Рисунок 44">
              <a:extLst>
                <a:ext uri="{FF2B5EF4-FFF2-40B4-BE49-F238E27FC236}">
                  <a16:creationId xmlns="" xmlns:a16="http://schemas.microsoft.com/office/drawing/2014/main" id="{40B2AA97-6623-4AEC-AF82-BF3DAB18B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p:blipFill>
          <p:spPr>
            <a:xfrm>
              <a:off x="1740427" y="3360697"/>
              <a:ext cx="378883" cy="37888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C4E9C59D-C035-4CE0-9183-D5A4C945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p:blipFill>
          <p:spPr>
            <a:xfrm>
              <a:off x="1103713" y="3402912"/>
              <a:ext cx="1824100" cy="1690004"/>
            </a:xfrm>
            <a:prstGeom prst="rect">
              <a:avLst/>
            </a:prstGeom>
          </p:spPr>
        </p:pic>
        <p:pic>
          <p:nvPicPr>
            <p:cNvPr id="25" name="Рисунок 21">
              <a:extLst>
                <a:ext uri="{FF2B5EF4-FFF2-40B4-BE49-F238E27FC236}">
                  <a16:creationId xmlns="" xmlns:a16="http://schemas.microsoft.com/office/drawing/2014/main" id="{00581EA4-7F7E-4F57-A8E2-DD965666E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0"/>
                </a:ext>
              </a:extLst>
            </a:blip>
            <a:stretch>
              <a:fillRect/>
            </a:stretch>
          </p:blipFill>
          <p:spPr>
            <a:xfrm>
              <a:off x="1447476" y="4033605"/>
              <a:ext cx="1001026" cy="242611"/>
            </a:xfrm>
            <a:prstGeom prst="rect">
              <a:avLst/>
            </a:prstGeom>
          </p:spPr>
        </p:pic>
        <p:pic>
          <p:nvPicPr>
            <p:cNvPr id="26" name="Рисунок 10">
              <a:extLst>
                <a:ext uri="{FF2B5EF4-FFF2-40B4-BE49-F238E27FC236}">
                  <a16:creationId xmlns="" xmlns:a16="http://schemas.microsoft.com/office/drawing/2014/main" id="{E5FD6AA7-E28A-418D-B01D-F205ADE47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2"/>
                </a:ext>
              </a:extLst>
            </a:blip>
            <a:stretch>
              <a:fillRect/>
            </a:stretch>
          </p:blipFill>
          <p:spPr>
            <a:xfrm>
              <a:off x="1018589" y="4988958"/>
              <a:ext cx="4904858" cy="68531"/>
            </a:xfrm>
            <a:prstGeom prst="rect">
              <a:avLst/>
            </a:prstGeom>
          </p:spPr>
        </p:pic>
      </p:grpSp>
      <p:sp>
        <p:nvSpPr>
          <p:cNvPr id="29" name="Объект 8">
            <a:extLst>
              <a:ext uri="{FF2B5EF4-FFF2-40B4-BE49-F238E27FC236}">
                <a16:creationId xmlns="" xmlns:a16="http://schemas.microsoft.com/office/drawing/2014/main" id="{B7B80DC4-F433-4717-AA26-C433DBDD7975}"/>
              </a:ext>
            </a:extLst>
          </p:cNvPr>
          <p:cNvSpPr txBox="1">
            <a:spLocks/>
          </p:cNvSpPr>
          <p:nvPr/>
        </p:nvSpPr>
        <p:spPr>
          <a:xfrm>
            <a:off x="640695" y="1690526"/>
            <a:ext cx="5231201" cy="4276038"/>
          </a:xfrm>
          <a:prstGeom prst="rect">
            <a:avLst/>
          </a:prstGeom>
        </p:spPr>
        <p:txBody>
          <a:bodyPr>
            <a:noAutofit/>
          </a:bodyPr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b="1" spc="-15" dirty="0">
                <a:solidFill>
                  <a:srgbClr val="008BFF"/>
                </a:solidFill>
                <a:latin typeface="Arial"/>
                <a:cs typeface="Arial"/>
              </a:rPr>
              <a:t>Повышение актуальности и достоверности </a:t>
            </a:r>
            <a:r>
              <a:rPr lang="ru-RU" sz="1400" dirty="0">
                <a:solidFill>
                  <a:srgbClr val="333333"/>
                </a:solidFill>
              </a:rPr>
              <a:t>картографических данных за счет использования при их создании легитимных, юридически значимых источников </a:t>
            </a:r>
            <a:r>
              <a:rPr lang="ru-RU" sz="1400" dirty="0" err="1">
                <a:solidFill>
                  <a:srgbClr val="333333"/>
                </a:solidFill>
              </a:rPr>
              <a:t>геоданных</a:t>
            </a:r>
            <a:endParaRPr lang="ru-RU" sz="1400" dirty="0">
              <a:solidFill>
                <a:srgbClr val="333333"/>
              </a:solidFill>
            </a:endParaRPr>
          </a:p>
          <a:p>
            <a:pPr marL="0" indent="0" algn="just">
              <a:buNone/>
            </a:pPr>
            <a:r>
              <a:rPr lang="ru-RU" sz="1400" b="1" spc="-15" dirty="0">
                <a:solidFill>
                  <a:srgbClr val="008BFF"/>
                </a:solidFill>
                <a:latin typeface="Arial"/>
                <a:cs typeface="Arial"/>
              </a:rPr>
              <a:t>Доступность сведений </a:t>
            </a:r>
            <a:r>
              <a:rPr lang="ru-RU" sz="1400" dirty="0">
                <a:solidFill>
                  <a:srgbClr val="333333"/>
                </a:solidFill>
              </a:rPr>
              <a:t>о </a:t>
            </a:r>
            <a:r>
              <a:rPr lang="ru-RU" sz="1400" dirty="0" err="1">
                <a:solidFill>
                  <a:srgbClr val="333333"/>
                </a:solidFill>
              </a:rPr>
              <a:t>геоданных</a:t>
            </a:r>
            <a:r>
              <a:rPr lang="ru-RU" sz="1400" dirty="0">
                <a:solidFill>
                  <a:srgbClr val="333333"/>
                </a:solidFill>
              </a:rPr>
              <a:t> и самих </a:t>
            </a:r>
            <a:r>
              <a:rPr lang="ru-RU" sz="1400" dirty="0" err="1">
                <a:solidFill>
                  <a:srgbClr val="333333"/>
                </a:solidFill>
              </a:rPr>
              <a:t>геоданных</a:t>
            </a:r>
            <a:r>
              <a:rPr lang="ru-RU" sz="1400" dirty="0">
                <a:solidFill>
                  <a:srgbClr val="333333"/>
                </a:solidFill>
              </a:rPr>
              <a:t>. Клиентоориентированность и </a:t>
            </a:r>
            <a:r>
              <a:rPr lang="ru-RU" sz="1400" dirty="0" err="1">
                <a:solidFill>
                  <a:srgbClr val="333333"/>
                </a:solidFill>
              </a:rPr>
              <a:t>клиентоцентричность</a:t>
            </a:r>
            <a:r>
              <a:rPr lang="ru-RU" sz="1400" dirty="0">
                <a:solidFill>
                  <a:srgbClr val="333333"/>
                </a:solidFill>
              </a:rPr>
              <a:t> при их предоставлении</a:t>
            </a:r>
          </a:p>
          <a:p>
            <a:pPr marL="0" indent="0" algn="just">
              <a:buNone/>
            </a:pPr>
            <a:r>
              <a:rPr lang="ru-RU" sz="1400" b="1" spc="-15" dirty="0">
                <a:solidFill>
                  <a:srgbClr val="008BFF"/>
                </a:solidFill>
                <a:latin typeface="Arial"/>
                <a:cs typeface="Arial"/>
              </a:rPr>
              <a:t>Обеспечение </a:t>
            </a:r>
            <a:r>
              <a:rPr lang="ru-RU" sz="1400" dirty="0">
                <a:solidFill>
                  <a:srgbClr val="333333"/>
                </a:solidFill>
              </a:rPr>
              <a:t>территорий</a:t>
            </a:r>
            <a:r>
              <a:rPr lang="ru-RU" sz="1400" b="1" spc="-15" dirty="0">
                <a:solidFill>
                  <a:srgbClr val="008BFF"/>
                </a:solidFill>
                <a:latin typeface="Arial"/>
                <a:cs typeface="Arial"/>
              </a:rPr>
              <a:t> картографическими данными </a:t>
            </a:r>
            <a:r>
              <a:rPr lang="ru-RU" sz="1400" dirty="0">
                <a:solidFill>
                  <a:srgbClr val="333333"/>
                </a:solidFill>
              </a:rPr>
              <a:t>различных видов и масштабов, исходя из потребностей</a:t>
            </a:r>
          </a:p>
          <a:p>
            <a:pPr marL="0" indent="0" algn="just">
              <a:buNone/>
            </a:pPr>
            <a:r>
              <a:rPr lang="ru-RU" sz="1400" b="1" spc="-15" dirty="0">
                <a:solidFill>
                  <a:srgbClr val="008BFF"/>
                </a:solidFill>
                <a:latin typeface="Arial"/>
                <a:cs typeface="Arial"/>
              </a:rPr>
              <a:t>Реализация комплексного </a:t>
            </a:r>
            <a:r>
              <a:rPr lang="ru-RU" sz="1400" dirty="0">
                <a:solidFill>
                  <a:srgbClr val="333333"/>
                </a:solidFill>
              </a:rPr>
              <a:t>подхода к картографированию территорий</a:t>
            </a:r>
          </a:p>
          <a:p>
            <a:pPr marL="0" indent="0" algn="just">
              <a:buNone/>
            </a:pPr>
            <a:r>
              <a:rPr lang="ru-RU" sz="1400" b="1" spc="-15" dirty="0">
                <a:solidFill>
                  <a:srgbClr val="008BFF"/>
                </a:solidFill>
                <a:latin typeface="Arial"/>
                <a:cs typeface="Arial"/>
              </a:rPr>
              <a:t>Многократное использование </a:t>
            </a:r>
            <a:r>
              <a:rPr lang="ru-RU" sz="1400" dirty="0">
                <a:solidFill>
                  <a:srgbClr val="333333"/>
                </a:solidFill>
              </a:rPr>
              <a:t>(</a:t>
            </a:r>
            <a:r>
              <a:rPr lang="ru-RU" sz="1400" dirty="0" err="1">
                <a:solidFill>
                  <a:srgbClr val="333333"/>
                </a:solidFill>
              </a:rPr>
              <a:t>переиспользование</a:t>
            </a:r>
            <a:r>
              <a:rPr lang="ru-RU" sz="1400" dirty="0">
                <a:solidFill>
                  <a:srgbClr val="333333"/>
                </a:solidFill>
              </a:rPr>
              <a:t>) пространственных данных</a:t>
            </a:r>
          </a:p>
          <a:p>
            <a:pPr marL="0" indent="0" algn="just">
              <a:buNone/>
            </a:pPr>
            <a:r>
              <a:rPr lang="ru-RU" sz="1400" b="1" spc="-15" dirty="0">
                <a:solidFill>
                  <a:srgbClr val="008BFF"/>
                </a:solidFill>
                <a:latin typeface="Arial"/>
                <a:cs typeface="Arial"/>
              </a:rPr>
              <a:t>Импортозамещение</a:t>
            </a:r>
            <a:r>
              <a:rPr lang="ru-RU" sz="1400" dirty="0">
                <a:solidFill>
                  <a:srgbClr val="333333"/>
                </a:solidFill>
              </a:rPr>
              <a:t> технологий и средств картографического производства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="" xmlns:a16="http://schemas.microsoft.com/office/drawing/2014/main" id="{C7C5EF80-BF78-4D55-B8C3-71812B6EE3A3}"/>
              </a:ext>
            </a:extLst>
          </p:cNvPr>
          <p:cNvSpPr txBox="1">
            <a:spLocks/>
          </p:cNvSpPr>
          <p:nvPr/>
        </p:nvSpPr>
        <p:spPr>
          <a:xfrm>
            <a:off x="6528160" y="1594619"/>
            <a:ext cx="5309163" cy="3123166"/>
          </a:xfrm>
          <a:prstGeom prst="rect">
            <a:avLst/>
          </a:prstGeom>
        </p:spPr>
        <p:txBody>
          <a:bodyPr>
            <a:normAutofit/>
          </a:bodyPr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400" b="1" spc="-15" dirty="0">
                <a:solidFill>
                  <a:srgbClr val="008BFF"/>
                </a:solidFill>
                <a:latin typeface="Arial"/>
                <a:cs typeface="Arial"/>
              </a:rPr>
              <a:t>Проверка достоверности </a:t>
            </a:r>
            <a:r>
              <a:rPr lang="ru-RU" sz="1400" dirty="0">
                <a:solidFill>
                  <a:srgbClr val="333333"/>
                </a:solidFill>
              </a:rPr>
              <a:t>данных перед помещением в ГФПД</a:t>
            </a:r>
          </a:p>
          <a:p>
            <a:pPr marL="0" indent="0" algn="just">
              <a:buNone/>
            </a:pPr>
            <a:r>
              <a:rPr lang="ru-RU" sz="1400" b="1" spc="-15" dirty="0">
                <a:solidFill>
                  <a:srgbClr val="008BFF"/>
                </a:solidFill>
                <a:latin typeface="Arial"/>
                <a:cs typeface="Arial"/>
              </a:rPr>
              <a:t>Интеграция</a:t>
            </a:r>
            <a:r>
              <a:rPr lang="ru-RU" sz="1400" dirty="0">
                <a:solidFill>
                  <a:srgbClr val="333333"/>
                </a:solidFill>
              </a:rPr>
              <a:t> картографических </a:t>
            </a:r>
            <a:r>
              <a:rPr lang="ru-RU" sz="1400" b="1" spc="-15" dirty="0">
                <a:solidFill>
                  <a:srgbClr val="008BFF"/>
                </a:solidFill>
                <a:latin typeface="Arial"/>
                <a:cs typeface="Arial"/>
              </a:rPr>
              <a:t>данных</a:t>
            </a:r>
            <a:r>
              <a:rPr lang="ru-RU" sz="1400" dirty="0">
                <a:solidFill>
                  <a:srgbClr val="333333"/>
                </a:solidFill>
              </a:rPr>
              <a:t> из большого количества достоверных источников </a:t>
            </a:r>
          </a:p>
          <a:p>
            <a:pPr marL="0" indent="0" algn="just">
              <a:buNone/>
            </a:pPr>
            <a:r>
              <a:rPr lang="ru-RU" sz="1400" b="1" spc="-15" dirty="0">
                <a:solidFill>
                  <a:srgbClr val="008BFF"/>
                </a:solidFill>
                <a:latin typeface="Arial"/>
                <a:cs typeface="Arial"/>
              </a:rPr>
              <a:t>Безвозмездное предоставление данных </a:t>
            </a:r>
            <a:r>
              <a:rPr lang="ru-RU" sz="1400" dirty="0">
                <a:solidFill>
                  <a:srgbClr val="333333"/>
                </a:solidFill>
              </a:rPr>
              <a:t>для создания и обновления ЕЭКО, а также для мониторинга ее актуальности</a:t>
            </a:r>
          </a:p>
          <a:p>
            <a:pPr marL="0" indent="0" algn="just">
              <a:buNone/>
            </a:pPr>
            <a:r>
              <a:rPr lang="ru-RU" sz="1400" b="1" spc="-15" dirty="0">
                <a:solidFill>
                  <a:srgbClr val="008BFF"/>
                </a:solidFill>
                <a:latin typeface="Arial"/>
                <a:cs typeface="Arial"/>
              </a:rPr>
              <a:t>Актуализация требований </a:t>
            </a:r>
            <a:r>
              <a:rPr lang="ru-RU" sz="1400" dirty="0">
                <a:solidFill>
                  <a:srgbClr val="333333"/>
                </a:solidFill>
              </a:rPr>
              <a:t>по срокам и порядку обновления государственных топографических карт и планов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D0F5834-379A-4FB1-A489-73E5F41E7606}"/>
              </a:ext>
            </a:extLst>
          </p:cNvPr>
          <p:cNvSpPr txBox="1"/>
          <p:nvPr/>
        </p:nvSpPr>
        <p:spPr>
          <a:xfrm>
            <a:off x="1495059" y="887629"/>
            <a:ext cx="53091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Современные тенденции и направления 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развития картографии</a:t>
            </a:r>
          </a:p>
          <a:p>
            <a:endParaRPr lang="ru-RU" dirty="0"/>
          </a:p>
        </p:txBody>
      </p:sp>
      <p:sp>
        <p:nvSpPr>
          <p:cNvPr id="35" name="Google Shape;203;p30">
            <a:extLst>
              <a:ext uri="{FF2B5EF4-FFF2-40B4-BE49-F238E27FC236}">
                <a16:creationId xmlns="" xmlns:a16="http://schemas.microsoft.com/office/drawing/2014/main" id="{CF130297-2BD2-4519-A6CE-5F9C26598357}"/>
              </a:ext>
            </a:extLst>
          </p:cNvPr>
          <p:cNvSpPr/>
          <p:nvPr/>
        </p:nvSpPr>
        <p:spPr>
          <a:xfrm>
            <a:off x="6312375" y="904655"/>
            <a:ext cx="5541573" cy="58478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38DF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algn="ctr"/>
            <a:endParaRPr lang="ru-RU" b="1" dirty="0">
              <a:solidFill>
                <a:schemeClr val="lt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2F2573D-C7A4-4D19-901F-A20640C5088D}"/>
              </a:ext>
            </a:extLst>
          </p:cNvPr>
          <p:cNvSpPr txBox="1"/>
          <p:nvPr/>
        </p:nvSpPr>
        <p:spPr>
          <a:xfrm>
            <a:off x="8182430" y="1002533"/>
            <a:ext cx="5309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Решение задач</a:t>
            </a:r>
          </a:p>
          <a:p>
            <a:endParaRPr lang="ru-RU" dirty="0"/>
          </a:p>
        </p:txBody>
      </p:sp>
      <p:sp>
        <p:nvSpPr>
          <p:cNvPr id="37" name="Freeform: Shape 106">
            <a:extLst>
              <a:ext uri="{FF2B5EF4-FFF2-40B4-BE49-F238E27FC236}">
                <a16:creationId xmlns="" xmlns:a16="http://schemas.microsoft.com/office/drawing/2014/main" id="{ED7C57B1-EDDE-4356-9540-25865C414885}"/>
              </a:ext>
            </a:extLst>
          </p:cNvPr>
          <p:cNvSpPr>
            <a:spLocks noChangeAspect="1"/>
          </p:cNvSpPr>
          <p:nvPr/>
        </p:nvSpPr>
        <p:spPr>
          <a:xfrm>
            <a:off x="6443744" y="969281"/>
            <a:ext cx="764703" cy="494287"/>
          </a:xfrm>
          <a:custGeom>
            <a:avLst/>
            <a:gdLst>
              <a:gd name="connsiteX0" fmla="*/ 2306260 w 4876800"/>
              <a:gd name="connsiteY0" fmla="*/ 2642721 h 3152270"/>
              <a:gd name="connsiteX1" fmla="*/ 2295239 w 4876800"/>
              <a:gd name="connsiteY1" fmla="*/ 2643264 h 3152270"/>
              <a:gd name="connsiteX2" fmla="*/ 2219239 w 4876800"/>
              <a:gd name="connsiteY2" fmla="*/ 2683697 h 3152270"/>
              <a:gd name="connsiteX3" fmla="*/ 2141772 w 4876800"/>
              <a:gd name="connsiteY3" fmla="*/ 2777728 h 3152270"/>
              <a:gd name="connsiteX4" fmla="*/ 2157079 w 4876800"/>
              <a:gd name="connsiteY4" fmla="*/ 2936053 h 3152270"/>
              <a:gd name="connsiteX5" fmla="*/ 2239413 w 4876800"/>
              <a:gd name="connsiteY5" fmla="*/ 2961198 h 3152270"/>
              <a:gd name="connsiteX6" fmla="*/ 2315404 w 4876800"/>
              <a:gd name="connsiteY6" fmla="*/ 2920755 h 3152270"/>
              <a:gd name="connsiteX7" fmla="*/ 2392870 w 4876800"/>
              <a:gd name="connsiteY7" fmla="*/ 2826725 h 3152270"/>
              <a:gd name="connsiteX8" fmla="*/ 2418016 w 4876800"/>
              <a:gd name="connsiteY8" fmla="*/ 2744391 h 3152270"/>
              <a:gd name="connsiteX9" fmla="*/ 2377573 w 4876800"/>
              <a:gd name="connsiteY9" fmla="*/ 2668400 h 3152270"/>
              <a:gd name="connsiteX10" fmla="*/ 2306260 w 4876800"/>
              <a:gd name="connsiteY10" fmla="*/ 2642721 h 3152270"/>
              <a:gd name="connsiteX11" fmla="*/ 1985496 w 4876800"/>
              <a:gd name="connsiteY11" fmla="*/ 2378631 h 3152270"/>
              <a:gd name="connsiteX12" fmla="*/ 1898580 w 4876800"/>
              <a:gd name="connsiteY12" fmla="*/ 2419540 h 3152270"/>
              <a:gd name="connsiteX13" fmla="*/ 1821123 w 4876800"/>
              <a:gd name="connsiteY13" fmla="*/ 2513571 h 3152270"/>
              <a:gd name="connsiteX14" fmla="*/ 1795977 w 4876800"/>
              <a:gd name="connsiteY14" fmla="*/ 2595905 h 3152270"/>
              <a:gd name="connsiteX15" fmla="*/ 1836429 w 4876800"/>
              <a:gd name="connsiteY15" fmla="*/ 2671905 h 3152270"/>
              <a:gd name="connsiteX16" fmla="*/ 1918764 w 4876800"/>
              <a:gd name="connsiteY16" fmla="*/ 2697032 h 3152270"/>
              <a:gd name="connsiteX17" fmla="*/ 1994754 w 4876800"/>
              <a:gd name="connsiteY17" fmla="*/ 2656598 h 3152270"/>
              <a:gd name="connsiteX18" fmla="*/ 2072221 w 4876800"/>
              <a:gd name="connsiteY18" fmla="*/ 2562558 h 3152270"/>
              <a:gd name="connsiteX19" fmla="*/ 2056914 w 4876800"/>
              <a:gd name="connsiteY19" fmla="*/ 2404243 h 3152270"/>
              <a:gd name="connsiteX20" fmla="*/ 1985496 w 4876800"/>
              <a:gd name="connsiteY20" fmla="*/ 2378631 h 3152270"/>
              <a:gd name="connsiteX21" fmla="*/ 1664941 w 4876800"/>
              <a:gd name="connsiteY21" fmla="*/ 2114426 h 3152270"/>
              <a:gd name="connsiteX22" fmla="*/ 1653921 w 4876800"/>
              <a:gd name="connsiteY22" fmla="*/ 2114969 h 3152270"/>
              <a:gd name="connsiteX23" fmla="*/ 1577930 w 4876800"/>
              <a:gd name="connsiteY23" fmla="*/ 2155403 h 3152270"/>
              <a:gd name="connsiteX24" fmla="*/ 1500464 w 4876800"/>
              <a:gd name="connsiteY24" fmla="*/ 2249443 h 3152270"/>
              <a:gd name="connsiteX25" fmla="*/ 1475318 w 4876800"/>
              <a:gd name="connsiteY25" fmla="*/ 2331777 h 3152270"/>
              <a:gd name="connsiteX26" fmla="*/ 1515761 w 4876800"/>
              <a:gd name="connsiteY26" fmla="*/ 2407767 h 3152270"/>
              <a:gd name="connsiteX27" fmla="*/ 1674085 w 4876800"/>
              <a:gd name="connsiteY27" fmla="*/ 2392470 h 3152270"/>
              <a:gd name="connsiteX28" fmla="*/ 1751543 w 4876800"/>
              <a:gd name="connsiteY28" fmla="*/ 2298440 h 3152270"/>
              <a:gd name="connsiteX29" fmla="*/ 1776689 w 4876800"/>
              <a:gd name="connsiteY29" fmla="*/ 2216105 h 3152270"/>
              <a:gd name="connsiteX30" fmla="*/ 1736245 w 4876800"/>
              <a:gd name="connsiteY30" fmla="*/ 2140106 h 3152270"/>
              <a:gd name="connsiteX31" fmla="*/ 1664941 w 4876800"/>
              <a:gd name="connsiteY31" fmla="*/ 2114426 h 3152270"/>
              <a:gd name="connsiteX32" fmla="*/ 1344273 w 4876800"/>
              <a:gd name="connsiteY32" fmla="*/ 1850269 h 3152270"/>
              <a:gd name="connsiteX33" fmla="*/ 1333252 w 4876800"/>
              <a:gd name="connsiteY33" fmla="*/ 1850812 h 3152270"/>
              <a:gd name="connsiteX34" fmla="*/ 1257262 w 4876800"/>
              <a:gd name="connsiteY34" fmla="*/ 1891255 h 3152270"/>
              <a:gd name="connsiteX35" fmla="*/ 1179795 w 4876800"/>
              <a:gd name="connsiteY35" fmla="*/ 1985286 h 3152270"/>
              <a:gd name="connsiteX36" fmla="*/ 1195102 w 4876800"/>
              <a:gd name="connsiteY36" fmla="*/ 2143611 h 3152270"/>
              <a:gd name="connsiteX37" fmla="*/ 1353426 w 4876800"/>
              <a:gd name="connsiteY37" fmla="*/ 2128304 h 3152270"/>
              <a:gd name="connsiteX38" fmla="*/ 1430883 w 4876800"/>
              <a:gd name="connsiteY38" fmla="*/ 2034273 h 3152270"/>
              <a:gd name="connsiteX39" fmla="*/ 1415577 w 4876800"/>
              <a:gd name="connsiteY39" fmla="*/ 1875949 h 3152270"/>
              <a:gd name="connsiteX40" fmla="*/ 1344273 w 4876800"/>
              <a:gd name="connsiteY40" fmla="*/ 1850269 h 3152270"/>
              <a:gd name="connsiteX41" fmla="*/ 4781550 w 4876800"/>
              <a:gd name="connsiteY41" fmla="*/ 998201 h 3152270"/>
              <a:gd name="connsiteX42" fmla="*/ 4848892 w 4876800"/>
              <a:gd name="connsiteY42" fmla="*/ 1026109 h 3152270"/>
              <a:gd name="connsiteX43" fmla="*/ 4876800 w 4876800"/>
              <a:gd name="connsiteY43" fmla="*/ 1093451 h 3152270"/>
              <a:gd name="connsiteX44" fmla="*/ 4848892 w 4876800"/>
              <a:gd name="connsiteY44" fmla="*/ 1160792 h 3152270"/>
              <a:gd name="connsiteX45" fmla="*/ 4781550 w 4876800"/>
              <a:gd name="connsiteY45" fmla="*/ 1188701 h 3152270"/>
              <a:gd name="connsiteX46" fmla="*/ 4714208 w 4876800"/>
              <a:gd name="connsiteY46" fmla="*/ 1160792 h 3152270"/>
              <a:gd name="connsiteX47" fmla="*/ 4686300 w 4876800"/>
              <a:gd name="connsiteY47" fmla="*/ 1093451 h 3152270"/>
              <a:gd name="connsiteX48" fmla="*/ 4714208 w 4876800"/>
              <a:gd name="connsiteY48" fmla="*/ 1026109 h 3152270"/>
              <a:gd name="connsiteX49" fmla="*/ 4781550 w 4876800"/>
              <a:gd name="connsiteY49" fmla="*/ 998201 h 3152270"/>
              <a:gd name="connsiteX50" fmla="*/ 95250 w 4876800"/>
              <a:gd name="connsiteY50" fmla="*/ 998201 h 3152270"/>
              <a:gd name="connsiteX51" fmla="*/ 162592 w 4876800"/>
              <a:gd name="connsiteY51" fmla="*/ 1026109 h 3152270"/>
              <a:gd name="connsiteX52" fmla="*/ 190500 w 4876800"/>
              <a:gd name="connsiteY52" fmla="*/ 1093451 h 3152270"/>
              <a:gd name="connsiteX53" fmla="*/ 162592 w 4876800"/>
              <a:gd name="connsiteY53" fmla="*/ 1160792 h 3152270"/>
              <a:gd name="connsiteX54" fmla="*/ 95250 w 4876800"/>
              <a:gd name="connsiteY54" fmla="*/ 1188701 h 3152270"/>
              <a:gd name="connsiteX55" fmla="*/ 27908 w 4876800"/>
              <a:gd name="connsiteY55" fmla="*/ 1160792 h 3152270"/>
              <a:gd name="connsiteX56" fmla="*/ 0 w 4876800"/>
              <a:gd name="connsiteY56" fmla="*/ 1093451 h 3152270"/>
              <a:gd name="connsiteX57" fmla="*/ 27908 w 4876800"/>
              <a:gd name="connsiteY57" fmla="*/ 1026109 h 3152270"/>
              <a:gd name="connsiteX58" fmla="*/ 95250 w 4876800"/>
              <a:gd name="connsiteY58" fmla="*/ 998201 h 3152270"/>
              <a:gd name="connsiteX59" fmla="*/ 2728636 w 4876800"/>
              <a:gd name="connsiteY59" fmla="*/ 322792 h 3152270"/>
              <a:gd name="connsiteX60" fmla="*/ 2219096 w 4876800"/>
              <a:gd name="connsiteY60" fmla="*/ 532257 h 3152270"/>
              <a:gd name="connsiteX61" fmla="*/ 1497930 w 4876800"/>
              <a:gd name="connsiteY61" fmla="*/ 1245803 h 3152270"/>
              <a:gd name="connsiteX62" fmla="*/ 1495625 w 4876800"/>
              <a:gd name="connsiteY62" fmla="*/ 1452505 h 3152270"/>
              <a:gd name="connsiteX63" fmla="*/ 1673666 w 4876800"/>
              <a:gd name="connsiteY63" fmla="*/ 1478327 h 3152270"/>
              <a:gd name="connsiteX64" fmla="*/ 2451201 w 4876800"/>
              <a:gd name="connsiteY64" fmla="*/ 1039044 h 3152270"/>
              <a:gd name="connsiteX65" fmla="*/ 2498055 w 4876800"/>
              <a:gd name="connsiteY65" fmla="*/ 1026719 h 3152270"/>
              <a:gd name="connsiteX66" fmla="*/ 3123886 w 4876800"/>
              <a:gd name="connsiteY66" fmla="*/ 1026719 h 3152270"/>
              <a:gd name="connsiteX67" fmla="*/ 3219136 w 4876800"/>
              <a:gd name="connsiteY67" fmla="*/ 1121969 h 3152270"/>
              <a:gd name="connsiteX68" fmla="*/ 3123886 w 4876800"/>
              <a:gd name="connsiteY68" fmla="*/ 1217219 h 3152270"/>
              <a:gd name="connsiteX69" fmla="*/ 3057001 w 4876800"/>
              <a:gd name="connsiteY69" fmla="*/ 1217219 h 3152270"/>
              <a:gd name="connsiteX70" fmla="*/ 3738153 w 4876800"/>
              <a:gd name="connsiteY70" fmla="*/ 1880892 h 3152270"/>
              <a:gd name="connsiteX71" fmla="*/ 4076700 w 4876800"/>
              <a:gd name="connsiteY71" fmla="*/ 1698193 h 3152270"/>
              <a:gd name="connsiteX72" fmla="*/ 4076700 w 4876800"/>
              <a:gd name="connsiteY72" fmla="*/ 322792 h 3152270"/>
              <a:gd name="connsiteX73" fmla="*/ 2156149 w 4876800"/>
              <a:gd name="connsiteY73" fmla="*/ 199796 h 3152270"/>
              <a:gd name="connsiteX74" fmla="*/ 1957559 w 4876800"/>
              <a:gd name="connsiteY74" fmla="*/ 221265 h 3152270"/>
              <a:gd name="connsiteX75" fmla="*/ 1179109 w 4876800"/>
              <a:gd name="connsiteY75" fmla="*/ 373170 h 3152270"/>
              <a:gd name="connsiteX76" fmla="*/ 1160859 w 4876800"/>
              <a:gd name="connsiteY76" fmla="*/ 374942 h 3152270"/>
              <a:gd name="connsiteX77" fmla="*/ 800071 w 4876800"/>
              <a:gd name="connsiteY77" fmla="*/ 374942 h 3152270"/>
              <a:gd name="connsiteX78" fmla="*/ 800071 w 4876800"/>
              <a:gd name="connsiteY78" fmla="*/ 1800129 h 3152270"/>
              <a:gd name="connsiteX79" fmla="*/ 1014631 w 4876800"/>
              <a:gd name="connsiteY79" fmla="*/ 1888531 h 3152270"/>
              <a:gd name="connsiteX80" fmla="*/ 1032729 w 4876800"/>
              <a:gd name="connsiteY80" fmla="*/ 1864166 h 3152270"/>
              <a:gd name="connsiteX81" fmla="*/ 1110196 w 4876800"/>
              <a:gd name="connsiteY81" fmla="*/ 1770135 h 3152270"/>
              <a:gd name="connsiteX82" fmla="*/ 1314897 w 4876800"/>
              <a:gd name="connsiteY82" fmla="*/ 1661198 h 3152270"/>
              <a:gd name="connsiteX83" fmla="*/ 1536678 w 4876800"/>
              <a:gd name="connsiteY83" fmla="*/ 1728911 h 3152270"/>
              <a:gd name="connsiteX84" fmla="*/ 1644386 w 4876800"/>
              <a:gd name="connsiteY84" fmla="*/ 1924707 h 3152270"/>
              <a:gd name="connsiteX85" fmla="*/ 1857337 w 4876800"/>
              <a:gd name="connsiteY85" fmla="*/ 1993068 h 3152270"/>
              <a:gd name="connsiteX86" fmla="*/ 1965207 w 4876800"/>
              <a:gd name="connsiteY86" fmla="*/ 2188988 h 3152270"/>
              <a:gd name="connsiteX87" fmla="*/ 2177996 w 4876800"/>
              <a:gd name="connsiteY87" fmla="*/ 2257215 h 3152270"/>
              <a:gd name="connsiteX88" fmla="*/ 2285724 w 4876800"/>
              <a:gd name="connsiteY88" fmla="*/ 2453145 h 3152270"/>
              <a:gd name="connsiteX89" fmla="*/ 2498655 w 4876800"/>
              <a:gd name="connsiteY89" fmla="*/ 2521363 h 3152270"/>
              <a:gd name="connsiteX90" fmla="*/ 2503960 w 4876800"/>
              <a:gd name="connsiteY90" fmla="*/ 2525963 h 3152270"/>
              <a:gd name="connsiteX91" fmla="*/ 2513771 w 4876800"/>
              <a:gd name="connsiteY91" fmla="*/ 2534164 h 3152270"/>
              <a:gd name="connsiteX92" fmla="*/ 2652227 w 4876800"/>
              <a:gd name="connsiteY92" fmla="*/ 2668714 h 3152270"/>
              <a:gd name="connsiteX93" fmla="*/ 2741085 w 4876800"/>
              <a:gd name="connsiteY93" fmla="*/ 2704052 h 3152270"/>
              <a:gd name="connsiteX94" fmla="*/ 2828896 w 4876800"/>
              <a:gd name="connsiteY94" fmla="*/ 2666200 h 3152270"/>
              <a:gd name="connsiteX95" fmla="*/ 2826372 w 4876800"/>
              <a:gd name="connsiteY95" fmla="*/ 2489521 h 3152270"/>
              <a:gd name="connsiteX96" fmla="*/ 2332006 w 4876800"/>
              <a:gd name="connsiteY96" fmla="*/ 2009070 h 3152270"/>
              <a:gd name="connsiteX97" fmla="*/ 2330082 w 4876800"/>
              <a:gd name="connsiteY97" fmla="*/ 1874377 h 3152270"/>
              <a:gd name="connsiteX98" fmla="*/ 2464775 w 4876800"/>
              <a:gd name="connsiteY98" fmla="*/ 1872462 h 3152270"/>
              <a:gd name="connsiteX99" fmla="*/ 2702299 w 4876800"/>
              <a:gd name="connsiteY99" fmla="*/ 2103291 h 3152270"/>
              <a:gd name="connsiteX100" fmla="*/ 2705395 w 4876800"/>
              <a:gd name="connsiteY100" fmla="*/ 2106006 h 3152270"/>
              <a:gd name="connsiteX101" fmla="*/ 3199771 w 4876800"/>
              <a:gd name="connsiteY101" fmla="*/ 2586457 h 3152270"/>
              <a:gd name="connsiteX102" fmla="*/ 3376441 w 4876800"/>
              <a:gd name="connsiteY102" fmla="*/ 2583923 h 3152270"/>
              <a:gd name="connsiteX103" fmla="*/ 3373917 w 4876800"/>
              <a:gd name="connsiteY103" fmla="*/ 2407244 h 3152270"/>
              <a:gd name="connsiteX104" fmla="*/ 2879550 w 4876800"/>
              <a:gd name="connsiteY104" fmla="*/ 1926793 h 3152270"/>
              <a:gd name="connsiteX105" fmla="*/ 2877626 w 4876800"/>
              <a:gd name="connsiteY105" fmla="*/ 1792100 h 3152270"/>
              <a:gd name="connsiteX106" fmla="*/ 3012319 w 4876800"/>
              <a:gd name="connsiteY106" fmla="*/ 1790185 h 3152270"/>
              <a:gd name="connsiteX107" fmla="*/ 3323425 w 4876800"/>
              <a:gd name="connsiteY107" fmla="*/ 2092528 h 3152270"/>
              <a:gd name="connsiteX108" fmla="*/ 3324511 w 4876800"/>
              <a:gd name="connsiteY108" fmla="*/ 2093490 h 3152270"/>
              <a:gd name="connsiteX109" fmla="*/ 3640312 w 4876800"/>
              <a:gd name="connsiteY109" fmla="*/ 2400405 h 3152270"/>
              <a:gd name="connsiteX110" fmla="*/ 3816982 w 4876800"/>
              <a:gd name="connsiteY110" fmla="*/ 2397871 h 3152270"/>
              <a:gd name="connsiteX111" fmla="*/ 3852300 w 4876800"/>
              <a:gd name="connsiteY111" fmla="*/ 2309031 h 3152270"/>
              <a:gd name="connsiteX112" fmla="*/ 3814448 w 4876800"/>
              <a:gd name="connsiteY112" fmla="*/ 2221220 h 3152270"/>
              <a:gd name="connsiteX113" fmla="*/ 2784015 w 4876800"/>
              <a:gd name="connsiteY113" fmla="*/ 1217228 h 3152270"/>
              <a:gd name="connsiteX114" fmla="*/ 2523087 w 4876800"/>
              <a:gd name="connsiteY114" fmla="*/ 1217228 h 3152270"/>
              <a:gd name="connsiteX115" fmla="*/ 1767364 w 4876800"/>
              <a:gd name="connsiteY115" fmla="*/ 1644196 h 3152270"/>
              <a:gd name="connsiteX116" fmla="*/ 1601467 w 4876800"/>
              <a:gd name="connsiteY116" fmla="*/ 1687858 h 3152270"/>
              <a:gd name="connsiteX117" fmla="*/ 1358646 w 4876800"/>
              <a:gd name="connsiteY117" fmla="*/ 1584912 h 3152270"/>
              <a:gd name="connsiteX118" fmla="*/ 1363932 w 4876800"/>
              <a:gd name="connsiteY118" fmla="*/ 1110396 h 3152270"/>
              <a:gd name="connsiteX119" fmla="*/ 2085099 w 4876800"/>
              <a:gd name="connsiteY119" fmla="*/ 396849 h 3152270"/>
              <a:gd name="connsiteX120" fmla="*/ 2353504 w 4876800"/>
              <a:gd name="connsiteY120" fmla="*/ 212302 h 3152270"/>
              <a:gd name="connsiteX121" fmla="*/ 2156149 w 4876800"/>
              <a:gd name="connsiteY121" fmla="*/ 199796 h 3152270"/>
              <a:gd name="connsiteX122" fmla="*/ 95250 w 4876800"/>
              <a:gd name="connsiteY122" fmla="*/ 0 h 3152270"/>
              <a:gd name="connsiteX123" fmla="*/ 609600 w 4876800"/>
              <a:gd name="connsiteY123" fmla="*/ 0 h 3152270"/>
              <a:gd name="connsiteX124" fmla="*/ 799795 w 4876800"/>
              <a:gd name="connsiteY124" fmla="*/ 184442 h 3152270"/>
              <a:gd name="connsiteX125" fmla="*/ 1151687 w 4876800"/>
              <a:gd name="connsiteY125" fmla="*/ 184442 h 3152270"/>
              <a:gd name="connsiteX126" fmla="*/ 1921097 w 4876800"/>
              <a:gd name="connsiteY126" fmla="*/ 34299 h 3152270"/>
              <a:gd name="connsiteX127" fmla="*/ 2742581 w 4876800"/>
              <a:gd name="connsiteY127" fmla="*/ 130749 h 3152270"/>
              <a:gd name="connsiteX128" fmla="*/ 2745572 w 4876800"/>
              <a:gd name="connsiteY128" fmla="*/ 132292 h 3152270"/>
              <a:gd name="connsiteX129" fmla="*/ 4085873 w 4876800"/>
              <a:gd name="connsiteY129" fmla="*/ 132292 h 3152270"/>
              <a:gd name="connsiteX130" fmla="*/ 4267200 w 4876800"/>
              <a:gd name="connsiteY130" fmla="*/ 0 h 3152270"/>
              <a:gd name="connsiteX131" fmla="*/ 4781550 w 4876800"/>
              <a:gd name="connsiteY131" fmla="*/ 0 h 3152270"/>
              <a:gd name="connsiteX132" fmla="*/ 4876800 w 4876800"/>
              <a:gd name="connsiteY132" fmla="*/ 95250 h 3152270"/>
              <a:gd name="connsiteX133" fmla="*/ 4876800 w 4876800"/>
              <a:gd name="connsiteY133" fmla="*/ 722204 h 3152270"/>
              <a:gd name="connsiteX134" fmla="*/ 4781550 w 4876800"/>
              <a:gd name="connsiteY134" fmla="*/ 817454 h 3152270"/>
              <a:gd name="connsiteX135" fmla="*/ 4686300 w 4876800"/>
              <a:gd name="connsiteY135" fmla="*/ 722204 h 3152270"/>
              <a:gd name="connsiteX136" fmla="*/ 4686300 w 4876800"/>
              <a:gd name="connsiteY136" fmla="*/ 190500 h 3152270"/>
              <a:gd name="connsiteX137" fmla="*/ 4267200 w 4876800"/>
              <a:gd name="connsiteY137" fmla="*/ 190500 h 3152270"/>
              <a:gd name="connsiteX138" fmla="*/ 4267200 w 4876800"/>
              <a:gd name="connsiteY138" fmla="*/ 1754800 h 3152270"/>
              <a:gd name="connsiteX139" fmla="*/ 4267200 w 4876800"/>
              <a:gd name="connsiteY139" fmla="*/ 1755572 h 3152270"/>
              <a:gd name="connsiteX140" fmla="*/ 4267200 w 4876800"/>
              <a:gd name="connsiteY140" fmla="*/ 1996326 h 3152270"/>
              <a:gd name="connsiteX141" fmla="*/ 4686300 w 4876800"/>
              <a:gd name="connsiteY141" fmla="*/ 1996326 h 3152270"/>
              <a:gd name="connsiteX142" fmla="*/ 4686300 w 4876800"/>
              <a:gd name="connsiteY142" fmla="*/ 1460068 h 3152270"/>
              <a:gd name="connsiteX143" fmla="*/ 4781550 w 4876800"/>
              <a:gd name="connsiteY143" fmla="*/ 1364818 h 3152270"/>
              <a:gd name="connsiteX144" fmla="*/ 4876800 w 4876800"/>
              <a:gd name="connsiteY144" fmla="*/ 1460068 h 3152270"/>
              <a:gd name="connsiteX145" fmla="*/ 4876800 w 4876800"/>
              <a:gd name="connsiteY145" fmla="*/ 2091576 h 3152270"/>
              <a:gd name="connsiteX146" fmla="*/ 4781550 w 4876800"/>
              <a:gd name="connsiteY146" fmla="*/ 2186826 h 3152270"/>
              <a:gd name="connsiteX147" fmla="*/ 4267200 w 4876800"/>
              <a:gd name="connsiteY147" fmla="*/ 2186826 h 3152270"/>
              <a:gd name="connsiteX148" fmla="*/ 4076700 w 4876800"/>
              <a:gd name="connsiteY148" fmla="*/ 1996326 h 3152270"/>
              <a:gd name="connsiteX149" fmla="*/ 4076700 w 4876800"/>
              <a:gd name="connsiteY149" fmla="*/ 1914668 h 3152270"/>
              <a:gd name="connsiteX150" fmla="*/ 3881161 w 4876800"/>
              <a:gd name="connsiteY150" fmla="*/ 2020214 h 3152270"/>
              <a:gd name="connsiteX151" fmla="*/ 3947341 w 4876800"/>
              <a:gd name="connsiteY151" fmla="*/ 2084698 h 3152270"/>
              <a:gd name="connsiteX152" fmla="*/ 4042819 w 4876800"/>
              <a:gd name="connsiteY152" fmla="*/ 2306317 h 3152270"/>
              <a:gd name="connsiteX153" fmla="*/ 3953627 w 4876800"/>
              <a:gd name="connsiteY153" fmla="*/ 2530669 h 3152270"/>
              <a:gd name="connsiteX154" fmla="*/ 3727380 w 4876800"/>
              <a:gd name="connsiteY154" fmla="*/ 2626119 h 3152270"/>
              <a:gd name="connsiteX155" fmla="*/ 3587115 w 4876800"/>
              <a:gd name="connsiteY155" fmla="*/ 2593295 h 3152270"/>
              <a:gd name="connsiteX156" fmla="*/ 3513096 w 4876800"/>
              <a:gd name="connsiteY156" fmla="*/ 2716720 h 3152270"/>
              <a:gd name="connsiteX157" fmla="*/ 3286849 w 4876800"/>
              <a:gd name="connsiteY157" fmla="*/ 2812170 h 3152270"/>
              <a:gd name="connsiteX158" fmla="*/ 3067050 w 4876800"/>
              <a:gd name="connsiteY158" fmla="*/ 2723093 h 3152270"/>
              <a:gd name="connsiteX159" fmla="*/ 3034179 w 4876800"/>
              <a:gd name="connsiteY159" fmla="*/ 2691146 h 3152270"/>
              <a:gd name="connsiteX160" fmla="*/ 2965571 w 4876800"/>
              <a:gd name="connsiteY160" fmla="*/ 2798978 h 3152270"/>
              <a:gd name="connsiteX161" fmla="*/ 2743867 w 4876800"/>
              <a:gd name="connsiteY161" fmla="*/ 2894543 h 3152270"/>
              <a:gd name="connsiteX162" fmla="*/ 2739238 w 4876800"/>
              <a:gd name="connsiteY162" fmla="*/ 2894581 h 3152270"/>
              <a:gd name="connsiteX163" fmla="*/ 2591181 w 4876800"/>
              <a:gd name="connsiteY163" fmla="*/ 2857709 h 3152270"/>
              <a:gd name="connsiteX164" fmla="*/ 2539936 w 4876800"/>
              <a:gd name="connsiteY164" fmla="*/ 2947864 h 3152270"/>
              <a:gd name="connsiteX165" fmla="*/ 2462479 w 4876800"/>
              <a:gd name="connsiteY165" fmla="*/ 3041894 h 3152270"/>
              <a:gd name="connsiteX166" fmla="*/ 2257777 w 4876800"/>
              <a:gd name="connsiteY166" fmla="*/ 3150832 h 3152270"/>
              <a:gd name="connsiteX167" fmla="*/ 2228078 w 4876800"/>
              <a:gd name="connsiteY167" fmla="*/ 3152270 h 3152270"/>
              <a:gd name="connsiteX168" fmla="*/ 2035988 w 4876800"/>
              <a:gd name="connsiteY168" fmla="*/ 3083109 h 3152270"/>
              <a:gd name="connsiteX169" fmla="*/ 1928279 w 4876800"/>
              <a:gd name="connsiteY169" fmla="*/ 2887313 h 3152270"/>
              <a:gd name="connsiteX170" fmla="*/ 1907419 w 4876800"/>
              <a:gd name="connsiteY170" fmla="*/ 2888113 h 3152270"/>
              <a:gd name="connsiteX171" fmla="*/ 1715329 w 4876800"/>
              <a:gd name="connsiteY171" fmla="*/ 2818952 h 3152270"/>
              <a:gd name="connsiteX172" fmla="*/ 1607448 w 4876800"/>
              <a:gd name="connsiteY172" fmla="*/ 2623023 h 3152270"/>
              <a:gd name="connsiteX173" fmla="*/ 1587027 w 4876800"/>
              <a:gd name="connsiteY173" fmla="*/ 2623785 h 3152270"/>
              <a:gd name="connsiteX174" fmla="*/ 1394650 w 4876800"/>
              <a:gd name="connsiteY174" fmla="*/ 2554795 h 3152270"/>
              <a:gd name="connsiteX175" fmla="*/ 1286780 w 4876800"/>
              <a:gd name="connsiteY175" fmla="*/ 2358876 h 3152270"/>
              <a:gd name="connsiteX176" fmla="*/ 1266349 w 4876800"/>
              <a:gd name="connsiteY176" fmla="*/ 2359647 h 3152270"/>
              <a:gd name="connsiteX177" fmla="*/ 1073982 w 4876800"/>
              <a:gd name="connsiteY177" fmla="*/ 2290658 h 3152270"/>
              <a:gd name="connsiteX178" fmla="*/ 965740 w 4876800"/>
              <a:gd name="connsiteY178" fmla="*/ 2090490 h 3152270"/>
              <a:gd name="connsiteX179" fmla="*/ 921267 w 4876800"/>
              <a:gd name="connsiteY179" fmla="*/ 2056047 h 3152270"/>
              <a:gd name="connsiteX180" fmla="*/ 800100 w 4876800"/>
              <a:gd name="connsiteY180" fmla="*/ 1995278 h 3152270"/>
              <a:gd name="connsiteX181" fmla="*/ 800100 w 4876800"/>
              <a:gd name="connsiteY181" fmla="*/ 1996326 h 3152270"/>
              <a:gd name="connsiteX182" fmla="*/ 609600 w 4876800"/>
              <a:gd name="connsiteY182" fmla="*/ 2186826 h 3152270"/>
              <a:gd name="connsiteX183" fmla="*/ 95250 w 4876800"/>
              <a:gd name="connsiteY183" fmla="*/ 2186826 h 3152270"/>
              <a:gd name="connsiteX184" fmla="*/ 0 w 4876800"/>
              <a:gd name="connsiteY184" fmla="*/ 2091576 h 3152270"/>
              <a:gd name="connsiteX185" fmla="*/ 0 w 4876800"/>
              <a:gd name="connsiteY185" fmla="*/ 1488643 h 3152270"/>
              <a:gd name="connsiteX186" fmla="*/ 95250 w 4876800"/>
              <a:gd name="connsiteY186" fmla="*/ 1393393 h 3152270"/>
              <a:gd name="connsiteX187" fmla="*/ 190500 w 4876800"/>
              <a:gd name="connsiteY187" fmla="*/ 1488643 h 3152270"/>
              <a:gd name="connsiteX188" fmla="*/ 190500 w 4876800"/>
              <a:gd name="connsiteY188" fmla="*/ 1996326 h 3152270"/>
              <a:gd name="connsiteX189" fmla="*/ 609600 w 4876800"/>
              <a:gd name="connsiteY189" fmla="*/ 1996326 h 3152270"/>
              <a:gd name="connsiteX190" fmla="*/ 609600 w 4876800"/>
              <a:gd name="connsiteY190" fmla="*/ 190500 h 3152270"/>
              <a:gd name="connsiteX191" fmla="*/ 190500 w 4876800"/>
              <a:gd name="connsiteY191" fmla="*/ 190500 h 3152270"/>
              <a:gd name="connsiteX192" fmla="*/ 190500 w 4876800"/>
              <a:gd name="connsiteY192" fmla="*/ 707593 h 3152270"/>
              <a:gd name="connsiteX193" fmla="*/ 95250 w 4876800"/>
              <a:gd name="connsiteY193" fmla="*/ 802843 h 3152270"/>
              <a:gd name="connsiteX194" fmla="*/ 0 w 4876800"/>
              <a:gd name="connsiteY194" fmla="*/ 707593 h 3152270"/>
              <a:gd name="connsiteX195" fmla="*/ 0 w 4876800"/>
              <a:gd name="connsiteY195" fmla="*/ 95250 h 3152270"/>
              <a:gd name="connsiteX196" fmla="*/ 95250 w 4876800"/>
              <a:gd name="connsiteY196" fmla="*/ 0 h 3152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</a:cxnLst>
            <a:rect l="l" t="t" r="r" b="b"/>
            <a:pathLst>
              <a:path w="4876800" h="3152270">
                <a:moveTo>
                  <a:pt x="2306260" y="2642721"/>
                </a:moveTo>
                <a:cubicBezTo>
                  <a:pt x="2302602" y="2642721"/>
                  <a:pt x="2298925" y="2642902"/>
                  <a:pt x="2295239" y="2643264"/>
                </a:cubicBezTo>
                <a:cubicBezTo>
                  <a:pt x="2265331" y="2646150"/>
                  <a:pt x="2238337" y="2660504"/>
                  <a:pt x="2219239" y="2683697"/>
                </a:cubicBezTo>
                <a:lnTo>
                  <a:pt x="2141772" y="2777728"/>
                </a:lnTo>
                <a:cubicBezTo>
                  <a:pt x="2102339" y="2825591"/>
                  <a:pt x="2109206" y="2896619"/>
                  <a:pt x="2157079" y="2936053"/>
                </a:cubicBezTo>
                <a:cubicBezTo>
                  <a:pt x="2180263" y="2955160"/>
                  <a:pt x="2209476" y="2964132"/>
                  <a:pt x="2239413" y="2961198"/>
                </a:cubicBezTo>
                <a:cubicBezTo>
                  <a:pt x="2269312" y="2958312"/>
                  <a:pt x="2296306" y="2943949"/>
                  <a:pt x="2315404" y="2920755"/>
                </a:cubicBezTo>
                <a:lnTo>
                  <a:pt x="2392870" y="2826725"/>
                </a:lnTo>
                <a:cubicBezTo>
                  <a:pt x="2411978" y="2803531"/>
                  <a:pt x="2420902" y="2774299"/>
                  <a:pt x="2418016" y="2744391"/>
                </a:cubicBezTo>
                <a:cubicBezTo>
                  <a:pt x="2415121" y="2714482"/>
                  <a:pt x="2400767" y="2687498"/>
                  <a:pt x="2377573" y="2668400"/>
                </a:cubicBezTo>
                <a:cubicBezTo>
                  <a:pt x="2357247" y="2651655"/>
                  <a:pt x="2332263" y="2642721"/>
                  <a:pt x="2306260" y="2642721"/>
                </a:cubicBezTo>
                <a:close/>
                <a:moveTo>
                  <a:pt x="1985496" y="2378631"/>
                </a:moveTo>
                <a:cubicBezTo>
                  <a:pt x="1953015" y="2378631"/>
                  <a:pt x="1920792" y="2392585"/>
                  <a:pt x="1898580" y="2419540"/>
                </a:cubicBezTo>
                <a:lnTo>
                  <a:pt x="1821123" y="2513571"/>
                </a:lnTo>
                <a:cubicBezTo>
                  <a:pt x="1802016" y="2536774"/>
                  <a:pt x="1793091" y="2566006"/>
                  <a:pt x="1795977" y="2595905"/>
                </a:cubicBezTo>
                <a:cubicBezTo>
                  <a:pt x="1798872" y="2625814"/>
                  <a:pt x="1813236" y="2652808"/>
                  <a:pt x="1836429" y="2671905"/>
                </a:cubicBezTo>
                <a:cubicBezTo>
                  <a:pt x="1859604" y="2691012"/>
                  <a:pt x="1888826" y="2699956"/>
                  <a:pt x="1918764" y="2697032"/>
                </a:cubicBezTo>
                <a:cubicBezTo>
                  <a:pt x="1948672" y="2694146"/>
                  <a:pt x="1975656" y="2679792"/>
                  <a:pt x="1994754" y="2656598"/>
                </a:cubicBezTo>
                <a:lnTo>
                  <a:pt x="2072221" y="2562558"/>
                </a:lnTo>
                <a:cubicBezTo>
                  <a:pt x="2111654" y="2514695"/>
                  <a:pt x="2104787" y="2443677"/>
                  <a:pt x="2056914" y="2404243"/>
                </a:cubicBezTo>
                <a:cubicBezTo>
                  <a:pt x="2036007" y="2387022"/>
                  <a:pt x="2010680" y="2378631"/>
                  <a:pt x="1985496" y="2378631"/>
                </a:cubicBezTo>
                <a:close/>
                <a:moveTo>
                  <a:pt x="1664941" y="2114426"/>
                </a:moveTo>
                <a:cubicBezTo>
                  <a:pt x="1661284" y="2114426"/>
                  <a:pt x="1657607" y="2114607"/>
                  <a:pt x="1653921" y="2114969"/>
                </a:cubicBezTo>
                <a:cubicBezTo>
                  <a:pt x="1624012" y="2117855"/>
                  <a:pt x="1597028" y="2132209"/>
                  <a:pt x="1577930" y="2155403"/>
                </a:cubicBezTo>
                <a:lnTo>
                  <a:pt x="1500464" y="2249443"/>
                </a:lnTo>
                <a:cubicBezTo>
                  <a:pt x="1481356" y="2272636"/>
                  <a:pt x="1472431" y="2301868"/>
                  <a:pt x="1475318" y="2331777"/>
                </a:cubicBezTo>
                <a:cubicBezTo>
                  <a:pt x="1478213" y="2361685"/>
                  <a:pt x="1492567" y="2388670"/>
                  <a:pt x="1515761" y="2407767"/>
                </a:cubicBezTo>
                <a:cubicBezTo>
                  <a:pt x="1563624" y="2447210"/>
                  <a:pt x="1634661" y="2440333"/>
                  <a:pt x="1674085" y="2392470"/>
                </a:cubicBezTo>
                <a:lnTo>
                  <a:pt x="1751543" y="2298440"/>
                </a:lnTo>
                <a:cubicBezTo>
                  <a:pt x="1770650" y="2275227"/>
                  <a:pt x="1779575" y="2246004"/>
                  <a:pt x="1776689" y="2216105"/>
                </a:cubicBezTo>
                <a:cubicBezTo>
                  <a:pt x="1773793" y="2186197"/>
                  <a:pt x="1759439" y="2159203"/>
                  <a:pt x="1736245" y="2140106"/>
                </a:cubicBezTo>
                <a:cubicBezTo>
                  <a:pt x="1715929" y="2123360"/>
                  <a:pt x="1690935" y="2114426"/>
                  <a:pt x="1664941" y="2114426"/>
                </a:cubicBezTo>
                <a:close/>
                <a:moveTo>
                  <a:pt x="1344273" y="1850269"/>
                </a:moveTo>
                <a:cubicBezTo>
                  <a:pt x="1340615" y="1850269"/>
                  <a:pt x="1336938" y="1850450"/>
                  <a:pt x="1333252" y="1850812"/>
                </a:cubicBezTo>
                <a:cubicBezTo>
                  <a:pt x="1303353" y="1853698"/>
                  <a:pt x="1276359" y="1868062"/>
                  <a:pt x="1257262" y="1891255"/>
                </a:cubicBezTo>
                <a:lnTo>
                  <a:pt x="1179795" y="1985286"/>
                </a:lnTo>
                <a:cubicBezTo>
                  <a:pt x="1140361" y="2033149"/>
                  <a:pt x="1147229" y="2104177"/>
                  <a:pt x="1195102" y="2143611"/>
                </a:cubicBezTo>
                <a:cubicBezTo>
                  <a:pt x="1242974" y="2183063"/>
                  <a:pt x="1313993" y="2176186"/>
                  <a:pt x="1353426" y="2128304"/>
                </a:cubicBezTo>
                <a:lnTo>
                  <a:pt x="1430883" y="2034273"/>
                </a:lnTo>
                <a:cubicBezTo>
                  <a:pt x="1470307" y="1986410"/>
                  <a:pt x="1463449" y="1915382"/>
                  <a:pt x="1415577" y="1875949"/>
                </a:cubicBezTo>
                <a:cubicBezTo>
                  <a:pt x="1395260" y="1859203"/>
                  <a:pt x="1370266" y="1850269"/>
                  <a:pt x="1344273" y="1850269"/>
                </a:cubicBezTo>
                <a:close/>
                <a:moveTo>
                  <a:pt x="4781550" y="998201"/>
                </a:moveTo>
                <a:cubicBezTo>
                  <a:pt x="4806601" y="998201"/>
                  <a:pt x="4831175" y="1008297"/>
                  <a:pt x="4848892" y="1026109"/>
                </a:cubicBezTo>
                <a:cubicBezTo>
                  <a:pt x="4866608" y="1043825"/>
                  <a:pt x="4876800" y="1068305"/>
                  <a:pt x="4876800" y="1093451"/>
                </a:cubicBezTo>
                <a:cubicBezTo>
                  <a:pt x="4876800" y="1118501"/>
                  <a:pt x="4866608" y="1142981"/>
                  <a:pt x="4848892" y="1160792"/>
                </a:cubicBezTo>
                <a:cubicBezTo>
                  <a:pt x="4831175" y="1178509"/>
                  <a:pt x="4806601" y="1188701"/>
                  <a:pt x="4781550" y="1188701"/>
                </a:cubicBezTo>
                <a:cubicBezTo>
                  <a:pt x="4756499" y="1188701"/>
                  <a:pt x="4731925" y="1178499"/>
                  <a:pt x="4714208" y="1160792"/>
                </a:cubicBezTo>
                <a:cubicBezTo>
                  <a:pt x="4696492" y="1143076"/>
                  <a:pt x="4686300" y="1118501"/>
                  <a:pt x="4686300" y="1093451"/>
                </a:cubicBezTo>
                <a:cubicBezTo>
                  <a:pt x="4686300" y="1068314"/>
                  <a:pt x="4696492" y="1043825"/>
                  <a:pt x="4714208" y="1026109"/>
                </a:cubicBezTo>
                <a:cubicBezTo>
                  <a:pt x="4731925" y="1008297"/>
                  <a:pt x="4756499" y="998201"/>
                  <a:pt x="4781550" y="998201"/>
                </a:cubicBezTo>
                <a:close/>
                <a:moveTo>
                  <a:pt x="95250" y="998201"/>
                </a:moveTo>
                <a:cubicBezTo>
                  <a:pt x="120301" y="998201"/>
                  <a:pt x="144875" y="1008297"/>
                  <a:pt x="162592" y="1026109"/>
                </a:cubicBezTo>
                <a:cubicBezTo>
                  <a:pt x="180308" y="1043825"/>
                  <a:pt x="190500" y="1068305"/>
                  <a:pt x="190500" y="1093451"/>
                </a:cubicBezTo>
                <a:cubicBezTo>
                  <a:pt x="190500" y="1118501"/>
                  <a:pt x="180308" y="1142981"/>
                  <a:pt x="162592" y="1160792"/>
                </a:cubicBezTo>
                <a:cubicBezTo>
                  <a:pt x="144875" y="1178509"/>
                  <a:pt x="120301" y="1188701"/>
                  <a:pt x="95250" y="1188701"/>
                </a:cubicBezTo>
                <a:cubicBezTo>
                  <a:pt x="70199" y="1188701"/>
                  <a:pt x="45625" y="1178509"/>
                  <a:pt x="27908" y="1160792"/>
                </a:cubicBezTo>
                <a:cubicBezTo>
                  <a:pt x="10192" y="1142981"/>
                  <a:pt x="0" y="1118501"/>
                  <a:pt x="0" y="1093451"/>
                </a:cubicBezTo>
                <a:cubicBezTo>
                  <a:pt x="0" y="1068314"/>
                  <a:pt x="10192" y="1043825"/>
                  <a:pt x="27908" y="1026109"/>
                </a:cubicBezTo>
                <a:cubicBezTo>
                  <a:pt x="45625" y="1008297"/>
                  <a:pt x="70199" y="998201"/>
                  <a:pt x="95250" y="998201"/>
                </a:cubicBezTo>
                <a:close/>
                <a:moveTo>
                  <a:pt x="2728636" y="322792"/>
                </a:moveTo>
                <a:cubicBezTo>
                  <a:pt x="2536584" y="322792"/>
                  <a:pt x="2355618" y="397173"/>
                  <a:pt x="2219096" y="532257"/>
                </a:cubicBezTo>
                <a:lnTo>
                  <a:pt x="1497930" y="1245803"/>
                </a:lnTo>
                <a:cubicBezTo>
                  <a:pt x="1440961" y="1302162"/>
                  <a:pt x="1439923" y="1394888"/>
                  <a:pt x="1495625" y="1452505"/>
                </a:cubicBezTo>
                <a:cubicBezTo>
                  <a:pt x="1542164" y="1500645"/>
                  <a:pt x="1615373" y="1511274"/>
                  <a:pt x="1673666" y="1478327"/>
                </a:cubicBezTo>
                <a:lnTo>
                  <a:pt x="2451201" y="1039044"/>
                </a:lnTo>
                <a:cubicBezTo>
                  <a:pt x="2465499" y="1030957"/>
                  <a:pt x="2481634" y="1026719"/>
                  <a:pt x="2498055" y="1026719"/>
                </a:cubicBezTo>
                <a:lnTo>
                  <a:pt x="3123886" y="1026719"/>
                </a:lnTo>
                <a:cubicBezTo>
                  <a:pt x="3176492" y="1026719"/>
                  <a:pt x="3219136" y="1069372"/>
                  <a:pt x="3219136" y="1121969"/>
                </a:cubicBezTo>
                <a:cubicBezTo>
                  <a:pt x="3219136" y="1174566"/>
                  <a:pt x="3176492" y="1217219"/>
                  <a:pt x="3123886" y="1217219"/>
                </a:cubicBezTo>
                <a:lnTo>
                  <a:pt x="3057001" y="1217219"/>
                </a:lnTo>
                <a:lnTo>
                  <a:pt x="3738153" y="1880892"/>
                </a:lnTo>
                <a:lnTo>
                  <a:pt x="4076700" y="1698193"/>
                </a:lnTo>
                <a:lnTo>
                  <a:pt x="4076700" y="322792"/>
                </a:lnTo>
                <a:close/>
                <a:moveTo>
                  <a:pt x="2156149" y="199796"/>
                </a:moveTo>
                <a:cubicBezTo>
                  <a:pt x="2089975" y="201258"/>
                  <a:pt x="2023596" y="208383"/>
                  <a:pt x="1957559" y="221265"/>
                </a:cubicBezTo>
                <a:lnTo>
                  <a:pt x="1179109" y="373170"/>
                </a:lnTo>
                <a:cubicBezTo>
                  <a:pt x="1173089" y="374351"/>
                  <a:pt x="1166984" y="374942"/>
                  <a:pt x="1160859" y="374942"/>
                </a:cubicBezTo>
                <a:lnTo>
                  <a:pt x="800071" y="374942"/>
                </a:lnTo>
                <a:lnTo>
                  <a:pt x="800071" y="1800129"/>
                </a:lnTo>
                <a:cubicBezTo>
                  <a:pt x="876814" y="1813884"/>
                  <a:pt x="950338" y="1844040"/>
                  <a:pt x="1014631" y="1888531"/>
                </a:cubicBezTo>
                <a:cubicBezTo>
                  <a:pt x="1020203" y="1880197"/>
                  <a:pt x="1026223" y="1872062"/>
                  <a:pt x="1032729" y="1864166"/>
                </a:cubicBezTo>
                <a:lnTo>
                  <a:pt x="1110196" y="1770135"/>
                </a:lnTo>
                <a:cubicBezTo>
                  <a:pt x="1161650" y="1707670"/>
                  <a:pt x="1234345" y="1668980"/>
                  <a:pt x="1314897" y="1661198"/>
                </a:cubicBezTo>
                <a:cubicBezTo>
                  <a:pt x="1395488" y="1653454"/>
                  <a:pt x="1474213" y="1677467"/>
                  <a:pt x="1536678" y="1728911"/>
                </a:cubicBezTo>
                <a:cubicBezTo>
                  <a:pt x="1598657" y="1779975"/>
                  <a:pt x="1635033" y="1850707"/>
                  <a:pt x="1644386" y="1924707"/>
                </a:cubicBezTo>
                <a:cubicBezTo>
                  <a:pt x="1721805" y="1919440"/>
                  <a:pt x="1797158" y="1943500"/>
                  <a:pt x="1857337" y="1993068"/>
                </a:cubicBezTo>
                <a:cubicBezTo>
                  <a:pt x="1917516" y="2042636"/>
                  <a:pt x="1955530" y="2111959"/>
                  <a:pt x="1965207" y="2188988"/>
                </a:cubicBezTo>
                <a:cubicBezTo>
                  <a:pt x="2039626" y="2183997"/>
                  <a:pt x="2116017" y="2206161"/>
                  <a:pt x="2177996" y="2257215"/>
                </a:cubicBezTo>
                <a:cubicBezTo>
                  <a:pt x="2240013" y="2308308"/>
                  <a:pt x="2276399" y="2379097"/>
                  <a:pt x="2285724" y="2453145"/>
                </a:cubicBezTo>
                <a:cubicBezTo>
                  <a:pt x="2360190" y="2448125"/>
                  <a:pt x="2436628" y="2470280"/>
                  <a:pt x="2498655" y="2521363"/>
                </a:cubicBezTo>
                <a:cubicBezTo>
                  <a:pt x="2500474" y="2522858"/>
                  <a:pt x="2502189" y="2524439"/>
                  <a:pt x="2503960" y="2525963"/>
                </a:cubicBezTo>
                <a:cubicBezTo>
                  <a:pt x="2507351" y="2528478"/>
                  <a:pt x="2510666" y="2531145"/>
                  <a:pt x="2513771" y="2534164"/>
                </a:cubicBezTo>
                <a:lnTo>
                  <a:pt x="2652227" y="2668714"/>
                </a:lnTo>
                <a:cubicBezTo>
                  <a:pt x="2676173" y="2691975"/>
                  <a:pt x="2707900" y="2704652"/>
                  <a:pt x="2741085" y="2704052"/>
                </a:cubicBezTo>
                <a:cubicBezTo>
                  <a:pt x="2774451" y="2703576"/>
                  <a:pt x="2805636" y="2690136"/>
                  <a:pt x="2828896" y="2666200"/>
                </a:cubicBezTo>
                <a:cubicBezTo>
                  <a:pt x="2876912" y="2616794"/>
                  <a:pt x="2875778" y="2537536"/>
                  <a:pt x="2826372" y="2489521"/>
                </a:cubicBezTo>
                <a:lnTo>
                  <a:pt x="2332006" y="2009070"/>
                </a:lnTo>
                <a:cubicBezTo>
                  <a:pt x="2294277" y="1972408"/>
                  <a:pt x="2293420" y="1912105"/>
                  <a:pt x="2330082" y="1874377"/>
                </a:cubicBezTo>
                <a:cubicBezTo>
                  <a:pt x="2366753" y="1836667"/>
                  <a:pt x="2427056" y="1835801"/>
                  <a:pt x="2464775" y="1872462"/>
                </a:cubicBezTo>
                <a:lnTo>
                  <a:pt x="2702299" y="2103291"/>
                </a:lnTo>
                <a:cubicBezTo>
                  <a:pt x="2703328" y="2104206"/>
                  <a:pt x="2704405" y="2105034"/>
                  <a:pt x="2705395" y="2106006"/>
                </a:cubicBezTo>
                <a:lnTo>
                  <a:pt x="3199771" y="2586457"/>
                </a:lnTo>
                <a:cubicBezTo>
                  <a:pt x="3249177" y="2634462"/>
                  <a:pt x="3328435" y="2633339"/>
                  <a:pt x="3376441" y="2583923"/>
                </a:cubicBezTo>
                <a:cubicBezTo>
                  <a:pt x="3424457" y="2534517"/>
                  <a:pt x="3423323" y="2455259"/>
                  <a:pt x="3373917" y="2407244"/>
                </a:cubicBezTo>
                <a:lnTo>
                  <a:pt x="2879550" y="1926793"/>
                </a:lnTo>
                <a:cubicBezTo>
                  <a:pt x="2841822" y="1890131"/>
                  <a:pt x="2840965" y="1829829"/>
                  <a:pt x="2877626" y="1792100"/>
                </a:cubicBezTo>
                <a:cubicBezTo>
                  <a:pt x="2914288" y="1754390"/>
                  <a:pt x="2974600" y="1753514"/>
                  <a:pt x="3012319" y="1790185"/>
                </a:cubicBezTo>
                <a:lnTo>
                  <a:pt x="3323425" y="2092528"/>
                </a:lnTo>
                <a:cubicBezTo>
                  <a:pt x="3323777" y="2092871"/>
                  <a:pt x="3324158" y="2093147"/>
                  <a:pt x="3324511" y="2093490"/>
                </a:cubicBezTo>
                <a:lnTo>
                  <a:pt x="3640312" y="2400405"/>
                </a:lnTo>
                <a:cubicBezTo>
                  <a:pt x="3689718" y="2448411"/>
                  <a:pt x="3768966" y="2447287"/>
                  <a:pt x="3816982" y="2397871"/>
                </a:cubicBezTo>
                <a:cubicBezTo>
                  <a:pt x="3840242" y="2373944"/>
                  <a:pt x="3852796" y="2342388"/>
                  <a:pt x="3852300" y="2309031"/>
                </a:cubicBezTo>
                <a:cubicBezTo>
                  <a:pt x="3851824" y="2275656"/>
                  <a:pt x="3838384" y="2244471"/>
                  <a:pt x="3814448" y="2221220"/>
                </a:cubicBezTo>
                <a:lnTo>
                  <a:pt x="2784015" y="1217228"/>
                </a:lnTo>
                <a:lnTo>
                  <a:pt x="2523087" y="1217228"/>
                </a:lnTo>
                <a:lnTo>
                  <a:pt x="1767364" y="1644196"/>
                </a:lnTo>
                <a:cubicBezTo>
                  <a:pt x="1715367" y="1673571"/>
                  <a:pt x="1658198" y="1687849"/>
                  <a:pt x="1601467" y="1687858"/>
                </a:cubicBezTo>
                <a:cubicBezTo>
                  <a:pt x="1512170" y="1687868"/>
                  <a:pt x="1423959" y="1652492"/>
                  <a:pt x="1358646" y="1584912"/>
                </a:cubicBezTo>
                <a:cubicBezTo>
                  <a:pt x="1230782" y="1452658"/>
                  <a:pt x="1233154" y="1239783"/>
                  <a:pt x="1363932" y="1110396"/>
                </a:cubicBezTo>
                <a:lnTo>
                  <a:pt x="2085099" y="396849"/>
                </a:lnTo>
                <a:cubicBezTo>
                  <a:pt x="2164118" y="318659"/>
                  <a:pt x="2254958" y="256622"/>
                  <a:pt x="2353504" y="212302"/>
                </a:cubicBezTo>
                <a:cubicBezTo>
                  <a:pt x="2288291" y="202535"/>
                  <a:pt x="2222323" y="198334"/>
                  <a:pt x="2156149" y="199796"/>
                </a:cubicBezTo>
                <a:close/>
                <a:moveTo>
                  <a:pt x="95250" y="0"/>
                </a:moveTo>
                <a:lnTo>
                  <a:pt x="609600" y="0"/>
                </a:lnTo>
                <a:cubicBezTo>
                  <a:pt x="712594" y="0"/>
                  <a:pt x="796547" y="82220"/>
                  <a:pt x="799795" y="184442"/>
                </a:cubicBezTo>
                <a:lnTo>
                  <a:pt x="1151687" y="184442"/>
                </a:lnTo>
                <a:lnTo>
                  <a:pt x="1921097" y="34299"/>
                </a:lnTo>
                <a:cubicBezTo>
                  <a:pt x="2199875" y="-20127"/>
                  <a:pt x="2483949" y="13239"/>
                  <a:pt x="2742581" y="130749"/>
                </a:cubicBezTo>
                <a:cubicBezTo>
                  <a:pt x="2743619" y="131216"/>
                  <a:pt x="2744562" y="131788"/>
                  <a:pt x="2745572" y="132292"/>
                </a:cubicBezTo>
                <a:lnTo>
                  <a:pt x="4085873" y="132292"/>
                </a:lnTo>
                <a:cubicBezTo>
                  <a:pt x="4110542" y="55645"/>
                  <a:pt x="4182466" y="0"/>
                  <a:pt x="4267200" y="0"/>
                </a:cubicBezTo>
                <a:lnTo>
                  <a:pt x="4781550" y="0"/>
                </a:lnTo>
                <a:cubicBezTo>
                  <a:pt x="4834157" y="0"/>
                  <a:pt x="4876800" y="42653"/>
                  <a:pt x="4876800" y="95250"/>
                </a:cubicBezTo>
                <a:lnTo>
                  <a:pt x="4876800" y="722204"/>
                </a:lnTo>
                <a:cubicBezTo>
                  <a:pt x="4876800" y="774801"/>
                  <a:pt x="4834157" y="817454"/>
                  <a:pt x="4781550" y="817454"/>
                </a:cubicBezTo>
                <a:cubicBezTo>
                  <a:pt x="4728943" y="817454"/>
                  <a:pt x="4686300" y="774801"/>
                  <a:pt x="4686300" y="722204"/>
                </a:cubicBezTo>
                <a:lnTo>
                  <a:pt x="4686300" y="190500"/>
                </a:lnTo>
                <a:lnTo>
                  <a:pt x="4267200" y="190500"/>
                </a:lnTo>
                <a:lnTo>
                  <a:pt x="4267200" y="1754800"/>
                </a:lnTo>
                <a:cubicBezTo>
                  <a:pt x="4267200" y="1755057"/>
                  <a:pt x="4267200" y="1755314"/>
                  <a:pt x="4267200" y="1755572"/>
                </a:cubicBezTo>
                <a:lnTo>
                  <a:pt x="4267200" y="1996326"/>
                </a:lnTo>
                <a:lnTo>
                  <a:pt x="4686300" y="1996326"/>
                </a:lnTo>
                <a:lnTo>
                  <a:pt x="4686300" y="1460068"/>
                </a:lnTo>
                <a:cubicBezTo>
                  <a:pt x="4686300" y="1407471"/>
                  <a:pt x="4728943" y="1364818"/>
                  <a:pt x="4781550" y="1364818"/>
                </a:cubicBezTo>
                <a:cubicBezTo>
                  <a:pt x="4834157" y="1364818"/>
                  <a:pt x="4876800" y="1407471"/>
                  <a:pt x="4876800" y="1460068"/>
                </a:cubicBezTo>
                <a:lnTo>
                  <a:pt x="4876800" y="2091576"/>
                </a:lnTo>
                <a:cubicBezTo>
                  <a:pt x="4876800" y="2144172"/>
                  <a:pt x="4834157" y="2186826"/>
                  <a:pt x="4781550" y="2186826"/>
                </a:cubicBezTo>
                <a:lnTo>
                  <a:pt x="4267200" y="2186826"/>
                </a:lnTo>
                <a:cubicBezTo>
                  <a:pt x="4162158" y="2186826"/>
                  <a:pt x="4076700" y="2101367"/>
                  <a:pt x="4076700" y="1996326"/>
                </a:cubicBezTo>
                <a:lnTo>
                  <a:pt x="4076700" y="1914668"/>
                </a:lnTo>
                <a:lnTo>
                  <a:pt x="3881161" y="2020214"/>
                </a:lnTo>
                <a:lnTo>
                  <a:pt x="3947341" y="2084698"/>
                </a:lnTo>
                <a:cubicBezTo>
                  <a:pt x="4007682" y="2143334"/>
                  <a:pt x="4041619" y="2222068"/>
                  <a:pt x="4042819" y="2306317"/>
                </a:cubicBezTo>
                <a:cubicBezTo>
                  <a:pt x="4044029" y="2390575"/>
                  <a:pt x="4012349" y="2470242"/>
                  <a:pt x="3953627" y="2530669"/>
                </a:cubicBezTo>
                <a:cubicBezTo>
                  <a:pt x="3891886" y="2594200"/>
                  <a:pt x="3809666" y="2626119"/>
                  <a:pt x="3727380" y="2626119"/>
                </a:cubicBezTo>
                <a:cubicBezTo>
                  <a:pt x="3679279" y="2626119"/>
                  <a:pt x="3631187" y="2615146"/>
                  <a:pt x="3587115" y="2593295"/>
                </a:cubicBezTo>
                <a:cubicBezTo>
                  <a:pt x="3572770" y="2638253"/>
                  <a:pt x="3548158" y="2680649"/>
                  <a:pt x="3513096" y="2716720"/>
                </a:cubicBezTo>
                <a:cubicBezTo>
                  <a:pt x="3451355" y="2780243"/>
                  <a:pt x="3369135" y="2812170"/>
                  <a:pt x="3286849" y="2812170"/>
                </a:cubicBezTo>
                <a:cubicBezTo>
                  <a:pt x="3207572" y="2812170"/>
                  <a:pt x="3128248" y="2782567"/>
                  <a:pt x="3067050" y="2723093"/>
                </a:cubicBezTo>
                <a:lnTo>
                  <a:pt x="3034179" y="2691146"/>
                </a:lnTo>
                <a:cubicBezTo>
                  <a:pt x="3019368" y="2730293"/>
                  <a:pt x="2996546" y="2767108"/>
                  <a:pt x="2965571" y="2798978"/>
                </a:cubicBezTo>
                <a:cubicBezTo>
                  <a:pt x="2906849" y="2859405"/>
                  <a:pt x="2828115" y="2893342"/>
                  <a:pt x="2743867" y="2894543"/>
                </a:cubicBezTo>
                <a:cubicBezTo>
                  <a:pt x="2742323" y="2894562"/>
                  <a:pt x="2740781" y="2894581"/>
                  <a:pt x="2739238" y="2894581"/>
                </a:cubicBezTo>
                <a:cubicBezTo>
                  <a:pt x="2686812" y="2894581"/>
                  <a:pt x="2636282" y="2881789"/>
                  <a:pt x="2591181" y="2857709"/>
                </a:cubicBezTo>
                <a:cubicBezTo>
                  <a:pt x="2579732" y="2889656"/>
                  <a:pt x="2562730" y="2920203"/>
                  <a:pt x="2539936" y="2947864"/>
                </a:cubicBezTo>
                <a:lnTo>
                  <a:pt x="2462479" y="3041894"/>
                </a:lnTo>
                <a:cubicBezTo>
                  <a:pt x="2411025" y="3104359"/>
                  <a:pt x="2338330" y="3143050"/>
                  <a:pt x="2257777" y="3150832"/>
                </a:cubicBezTo>
                <a:cubicBezTo>
                  <a:pt x="2247843" y="3151784"/>
                  <a:pt x="2237927" y="3152270"/>
                  <a:pt x="2228078" y="3152270"/>
                </a:cubicBezTo>
                <a:cubicBezTo>
                  <a:pt x="2158032" y="3152270"/>
                  <a:pt x="2090756" y="3128210"/>
                  <a:pt x="2035988" y="3083109"/>
                </a:cubicBezTo>
                <a:cubicBezTo>
                  <a:pt x="1974008" y="3032046"/>
                  <a:pt x="1937632" y="2961313"/>
                  <a:pt x="1928279" y="2887313"/>
                </a:cubicBezTo>
                <a:cubicBezTo>
                  <a:pt x="1921307" y="2887789"/>
                  <a:pt x="1914344" y="2888113"/>
                  <a:pt x="1907419" y="2888113"/>
                </a:cubicBezTo>
                <a:cubicBezTo>
                  <a:pt x="1837372" y="2888113"/>
                  <a:pt x="1770097" y="2864053"/>
                  <a:pt x="1715329" y="2818952"/>
                </a:cubicBezTo>
                <a:cubicBezTo>
                  <a:pt x="1655150" y="2769374"/>
                  <a:pt x="1617116" y="2700061"/>
                  <a:pt x="1607448" y="2623023"/>
                </a:cubicBezTo>
                <a:cubicBezTo>
                  <a:pt x="1600647" y="2623480"/>
                  <a:pt x="1593847" y="2623785"/>
                  <a:pt x="1587027" y="2623785"/>
                </a:cubicBezTo>
                <a:cubicBezTo>
                  <a:pt x="1519180" y="2623794"/>
                  <a:pt x="1450981" y="2601192"/>
                  <a:pt x="1394650" y="2554795"/>
                </a:cubicBezTo>
                <a:cubicBezTo>
                  <a:pt x="1334471" y="2505227"/>
                  <a:pt x="1296448" y="2435914"/>
                  <a:pt x="1286780" y="2358876"/>
                </a:cubicBezTo>
                <a:cubicBezTo>
                  <a:pt x="1279979" y="2359333"/>
                  <a:pt x="1273168" y="2359647"/>
                  <a:pt x="1266349" y="2359647"/>
                </a:cubicBezTo>
                <a:cubicBezTo>
                  <a:pt x="1198512" y="2359647"/>
                  <a:pt x="1130313" y="2337054"/>
                  <a:pt x="1073982" y="2290658"/>
                </a:cubicBezTo>
                <a:cubicBezTo>
                  <a:pt x="1010783" y="2238594"/>
                  <a:pt x="974188" y="2166080"/>
                  <a:pt x="965740" y="2090490"/>
                </a:cubicBezTo>
                <a:lnTo>
                  <a:pt x="921267" y="2056047"/>
                </a:lnTo>
                <a:cubicBezTo>
                  <a:pt x="885168" y="2028082"/>
                  <a:pt x="843810" y="2007546"/>
                  <a:pt x="800100" y="1995278"/>
                </a:cubicBezTo>
                <a:lnTo>
                  <a:pt x="800100" y="1996326"/>
                </a:lnTo>
                <a:cubicBezTo>
                  <a:pt x="800100" y="2101367"/>
                  <a:pt x="714641" y="2186826"/>
                  <a:pt x="609600" y="2186826"/>
                </a:cubicBezTo>
                <a:lnTo>
                  <a:pt x="95250" y="2186826"/>
                </a:lnTo>
                <a:cubicBezTo>
                  <a:pt x="42643" y="2186826"/>
                  <a:pt x="0" y="2144172"/>
                  <a:pt x="0" y="2091576"/>
                </a:cubicBezTo>
                <a:lnTo>
                  <a:pt x="0" y="1488643"/>
                </a:lnTo>
                <a:cubicBezTo>
                  <a:pt x="0" y="1436046"/>
                  <a:pt x="42643" y="1393393"/>
                  <a:pt x="95250" y="1393393"/>
                </a:cubicBezTo>
                <a:cubicBezTo>
                  <a:pt x="147856" y="1393393"/>
                  <a:pt x="190500" y="1436046"/>
                  <a:pt x="190500" y="1488643"/>
                </a:cubicBezTo>
                <a:lnTo>
                  <a:pt x="190500" y="1996326"/>
                </a:lnTo>
                <a:lnTo>
                  <a:pt x="609600" y="1996326"/>
                </a:lnTo>
                <a:lnTo>
                  <a:pt x="609600" y="190500"/>
                </a:lnTo>
                <a:lnTo>
                  <a:pt x="190500" y="190500"/>
                </a:lnTo>
                <a:lnTo>
                  <a:pt x="190500" y="707593"/>
                </a:lnTo>
                <a:cubicBezTo>
                  <a:pt x="190500" y="760190"/>
                  <a:pt x="147856" y="802843"/>
                  <a:pt x="95250" y="802843"/>
                </a:cubicBezTo>
                <a:cubicBezTo>
                  <a:pt x="42643" y="802843"/>
                  <a:pt x="0" y="760190"/>
                  <a:pt x="0" y="707593"/>
                </a:cubicBezTo>
                <a:lnTo>
                  <a:pt x="0" y="95250"/>
                </a:lnTo>
                <a:cubicBezTo>
                  <a:pt x="0" y="42653"/>
                  <a:pt x="42643" y="0"/>
                  <a:pt x="9525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200"/>
          </a:p>
        </p:txBody>
      </p:sp>
      <p:pic>
        <p:nvPicPr>
          <p:cNvPr id="38" name="Graphic 11">
            <a:extLst>
              <a:ext uri="{FF2B5EF4-FFF2-40B4-BE49-F238E27FC236}">
                <a16:creationId xmlns="" xmlns:a16="http://schemas.microsoft.com/office/drawing/2014/main" id="{F0565538-1C7E-4CBE-90DB-690A606C904A}"/>
              </a:ext>
            </a:extLst>
          </p:cNvPr>
          <p:cNvPicPr>
            <a:picLocks noChangeAspect="1"/>
          </p:cNvPicPr>
          <p:nvPr/>
        </p:nvPicPr>
        <p:blipFill>
          <a:blip r:embed="rId43">
            <a:biLevel thresh="25000"/>
          </a:blip>
          <a:stretch>
            <a:fillRect/>
          </a:stretch>
        </p:blipFill>
        <p:spPr>
          <a:xfrm>
            <a:off x="485332" y="963710"/>
            <a:ext cx="528901" cy="466677"/>
          </a:xfrm>
          <a:prstGeom prst="rect">
            <a:avLst/>
          </a:prstGeom>
        </p:spPr>
      </p:pic>
      <p:pic>
        <p:nvPicPr>
          <p:cNvPr id="40" name="Graphic 12">
            <a:extLst>
              <a:ext uri="{FF2B5EF4-FFF2-40B4-BE49-F238E27FC236}">
                <a16:creationId xmlns="" xmlns:a16="http://schemas.microsoft.com/office/drawing/2014/main" id="{CB2B4E9D-6432-4369-A74F-532296C3382E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52969" y="1722651"/>
            <a:ext cx="252000" cy="260591"/>
          </a:xfrm>
          <a:prstGeom prst="rect">
            <a:avLst/>
          </a:prstGeom>
        </p:spPr>
      </p:pic>
      <p:pic>
        <p:nvPicPr>
          <p:cNvPr id="41" name="Graphic 12">
            <a:extLst>
              <a:ext uri="{FF2B5EF4-FFF2-40B4-BE49-F238E27FC236}">
                <a16:creationId xmlns="" xmlns:a16="http://schemas.microsoft.com/office/drawing/2014/main" id="{FD080186-68A4-40EC-96F7-E0CC0BC4D814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52969" y="2652257"/>
            <a:ext cx="252000" cy="260591"/>
          </a:xfrm>
          <a:prstGeom prst="rect">
            <a:avLst/>
          </a:prstGeom>
        </p:spPr>
      </p:pic>
      <p:pic>
        <p:nvPicPr>
          <p:cNvPr id="47" name="Graphic 12">
            <a:extLst>
              <a:ext uri="{FF2B5EF4-FFF2-40B4-BE49-F238E27FC236}">
                <a16:creationId xmlns="" xmlns:a16="http://schemas.microsoft.com/office/drawing/2014/main" id="{378B0B6D-BC98-49E7-B331-9290E1D9A791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293916" y="1652356"/>
            <a:ext cx="252000" cy="260591"/>
          </a:xfrm>
          <a:prstGeom prst="rect">
            <a:avLst/>
          </a:prstGeom>
        </p:spPr>
      </p:pic>
      <p:pic>
        <p:nvPicPr>
          <p:cNvPr id="48" name="Graphic 12">
            <a:extLst>
              <a:ext uri="{FF2B5EF4-FFF2-40B4-BE49-F238E27FC236}">
                <a16:creationId xmlns="" xmlns:a16="http://schemas.microsoft.com/office/drawing/2014/main" id="{053138EA-0F86-44F4-A3ED-2D1B84AE9157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293916" y="2156260"/>
            <a:ext cx="252000" cy="260591"/>
          </a:xfrm>
          <a:prstGeom prst="rect">
            <a:avLst/>
          </a:prstGeom>
        </p:spPr>
      </p:pic>
      <p:pic>
        <p:nvPicPr>
          <p:cNvPr id="49" name="Graphic 12">
            <a:extLst>
              <a:ext uri="{FF2B5EF4-FFF2-40B4-BE49-F238E27FC236}">
                <a16:creationId xmlns="" xmlns:a16="http://schemas.microsoft.com/office/drawing/2014/main" id="{29B68820-C3C1-44BC-8F6C-71619D051E3F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293916" y="2688003"/>
            <a:ext cx="252000" cy="260591"/>
          </a:xfrm>
          <a:prstGeom prst="rect">
            <a:avLst/>
          </a:prstGeom>
        </p:spPr>
      </p:pic>
      <p:pic>
        <p:nvPicPr>
          <p:cNvPr id="50" name="Graphic 12">
            <a:extLst>
              <a:ext uri="{FF2B5EF4-FFF2-40B4-BE49-F238E27FC236}">
                <a16:creationId xmlns="" xmlns:a16="http://schemas.microsoft.com/office/drawing/2014/main" id="{70E77ADF-111A-4B09-B027-D566598D268C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298495" y="3179958"/>
            <a:ext cx="252000" cy="260591"/>
          </a:xfrm>
          <a:prstGeom prst="rect">
            <a:avLst/>
          </a:prstGeom>
        </p:spPr>
      </p:pic>
      <p:pic>
        <p:nvPicPr>
          <p:cNvPr id="46" name="Graphic 12">
            <a:extLst>
              <a:ext uri="{FF2B5EF4-FFF2-40B4-BE49-F238E27FC236}">
                <a16:creationId xmlns="" xmlns:a16="http://schemas.microsoft.com/office/drawing/2014/main" id="{FD080186-68A4-40EC-96F7-E0CC0BC4D814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38051" y="3398960"/>
            <a:ext cx="252000" cy="260591"/>
          </a:xfrm>
          <a:prstGeom prst="rect">
            <a:avLst/>
          </a:prstGeom>
        </p:spPr>
      </p:pic>
      <p:pic>
        <p:nvPicPr>
          <p:cNvPr id="51" name="Graphic 12">
            <a:extLst>
              <a:ext uri="{FF2B5EF4-FFF2-40B4-BE49-F238E27FC236}">
                <a16:creationId xmlns="" xmlns:a16="http://schemas.microsoft.com/office/drawing/2014/main" id="{FD080186-68A4-40EC-96F7-E0CC0BC4D814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22534" y="3828545"/>
            <a:ext cx="252000" cy="260591"/>
          </a:xfrm>
          <a:prstGeom prst="rect">
            <a:avLst/>
          </a:prstGeom>
        </p:spPr>
      </p:pic>
      <p:pic>
        <p:nvPicPr>
          <p:cNvPr id="52" name="Graphic 12">
            <a:extLst>
              <a:ext uri="{FF2B5EF4-FFF2-40B4-BE49-F238E27FC236}">
                <a16:creationId xmlns="" xmlns:a16="http://schemas.microsoft.com/office/drawing/2014/main" id="{FD080186-68A4-40EC-96F7-E0CC0BC4D814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38051" y="4383461"/>
            <a:ext cx="252000" cy="260591"/>
          </a:xfrm>
          <a:prstGeom prst="rect">
            <a:avLst/>
          </a:prstGeom>
        </p:spPr>
      </p:pic>
      <p:pic>
        <p:nvPicPr>
          <p:cNvPr id="53" name="Graphic 12">
            <a:extLst>
              <a:ext uri="{FF2B5EF4-FFF2-40B4-BE49-F238E27FC236}">
                <a16:creationId xmlns="" xmlns:a16="http://schemas.microsoft.com/office/drawing/2014/main" id="{FD080186-68A4-40EC-96F7-E0CC0BC4D814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348334" y="4922041"/>
            <a:ext cx="252000" cy="26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79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" name="Object 2"/>
          <p:cNvGraphicFramePr/>
          <p:nvPr/>
        </p:nvGraphicFramePr>
        <p:xfrm>
          <a:off x="2567930" y="940098"/>
          <a:ext cx="480" cy="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258" name="Object 2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>
                      <a:xfrm>
                        <a:off x="2567930" y="940098"/>
                        <a:ext cx="480" cy="480"/>
                      </a:xfrm>
                      <a:prstGeom prst="rect">
                        <a:avLst/>
                      </a:prstGeom>
                      <a:ln w="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947FD914-E266-4DEB-9D32-20E48E0F11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EBC476-9252-C343-9FCE-489A77E2EA66}" type="slidenum">
              <a:rPr lang="ru-RU">
                <a:solidFill>
                  <a:srgbClr val="262626"/>
                </a:solidFill>
                <a:effectLst/>
                <a:latin typeface="Arial"/>
              </a:rPr>
              <a:pPr>
                <a:defRPr/>
              </a:pPr>
              <a:t>4</a:t>
            </a:fld>
            <a:endParaRPr lang="ru-RU" dirty="0">
              <a:solidFill>
                <a:srgbClr val="262626"/>
              </a:solidFill>
              <a:effectLst/>
              <a:latin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9873C9B-1FC3-41AE-B373-467A50573B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1"/>
          <a:stretch/>
        </p:blipFill>
        <p:spPr>
          <a:xfrm>
            <a:off x="-205984" y="2662045"/>
            <a:ext cx="1246759" cy="3361694"/>
          </a:xfrm>
          <a:prstGeom prst="rect">
            <a:avLst/>
          </a:prstGeom>
        </p:spPr>
      </p:pic>
      <p:sp>
        <p:nvSpPr>
          <p:cNvPr id="6" name="Скругленный прямоугольник 15">
            <a:extLst>
              <a:ext uri="{FF2B5EF4-FFF2-40B4-BE49-F238E27FC236}">
                <a16:creationId xmlns="" xmlns:a16="http://schemas.microsoft.com/office/drawing/2014/main" id="{694AB619-4DAB-4E21-9A52-EDCF64E9C7F5}"/>
              </a:ext>
            </a:extLst>
          </p:cNvPr>
          <p:cNvSpPr/>
          <p:nvPr/>
        </p:nvSpPr>
        <p:spPr>
          <a:xfrm>
            <a:off x="1327046" y="950236"/>
            <a:ext cx="10462499" cy="675205"/>
          </a:xfrm>
          <a:prstGeom prst="roundRect">
            <a:avLst>
              <a:gd name="adj" fmla="val 5174"/>
            </a:avLst>
          </a:prstGeom>
          <a:solidFill>
            <a:schemeClr val="bg1"/>
          </a:solidFill>
          <a:ln w="3175">
            <a:solidFill>
              <a:srgbClr val="188E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56" tIns="33725" rIns="67456" bIns="33725" rtlCol="0" anchor="ctr"/>
          <a:lstStyle/>
          <a:p>
            <a:pPr defTabSz="349013">
              <a:lnSpc>
                <a:spcPct val="90000"/>
              </a:lnSpc>
              <a:spcBef>
                <a:spcPts val="99"/>
              </a:spcBef>
              <a:defRPr/>
            </a:pPr>
            <a:endParaRPr lang="ru-RU" sz="16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62C065B3-3C32-4254-861F-DD483E4C0F23}"/>
              </a:ext>
            </a:extLst>
          </p:cNvPr>
          <p:cNvSpPr/>
          <p:nvPr/>
        </p:nvSpPr>
        <p:spPr>
          <a:xfrm>
            <a:off x="1417190" y="984990"/>
            <a:ext cx="10372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61940"/>
            <a:r>
              <a:rPr lang="ru-RU" sz="1200" spc="15" dirty="0">
                <a:solidFill>
                  <a:srgbClr val="008BFF"/>
                </a:solidFill>
                <a:latin typeface="Arial"/>
                <a:cs typeface="Arial"/>
              </a:rPr>
              <a:t>Изменения, вносимые </a:t>
            </a:r>
            <a:r>
              <a:rPr lang="ru-RU" sz="1200" b="1" spc="15" dirty="0">
                <a:solidFill>
                  <a:srgbClr val="008BFF"/>
                </a:solidFill>
                <a:latin typeface="Arial"/>
                <a:cs typeface="Arial"/>
              </a:rPr>
              <a:t>Федеральным законом от 04.08.2023 № 491-ФЗ </a:t>
            </a:r>
            <a:r>
              <a:rPr lang="ru-RU" sz="1200" spc="15" dirty="0">
                <a:solidFill>
                  <a:srgbClr val="008BFF"/>
                </a:solidFill>
                <a:latin typeface="Arial"/>
                <a:cs typeface="Arial"/>
              </a:rPr>
              <a:t>«О внесении изменений в Федеральный закон </a:t>
            </a:r>
            <a:br>
              <a:rPr lang="ru-RU" sz="1200" spc="15" dirty="0">
                <a:solidFill>
                  <a:srgbClr val="008BFF"/>
                </a:solidFill>
                <a:latin typeface="Arial"/>
                <a:cs typeface="Arial"/>
              </a:rPr>
            </a:br>
            <a:r>
              <a:rPr lang="ru-RU" sz="1200" spc="15" dirty="0">
                <a:solidFill>
                  <a:srgbClr val="008BFF"/>
                </a:solidFill>
                <a:latin typeface="Arial"/>
                <a:cs typeface="Arial"/>
              </a:rPr>
              <a:t>«О геодезии, картографии и пространственных данных и о внесении изменений в отдельные законодательные акты Российской Федерации» и отдельные законодательные акты Российской Федерации» </a:t>
            </a:r>
            <a:r>
              <a:rPr lang="ru-RU" sz="1200" b="1" spc="15" dirty="0">
                <a:solidFill>
                  <a:srgbClr val="008BFF"/>
                </a:solidFill>
                <a:latin typeface="Arial"/>
                <a:cs typeface="Arial"/>
              </a:rPr>
              <a:t>вступают в силу с 1 апреля 2024 года</a:t>
            </a:r>
          </a:p>
        </p:txBody>
      </p:sp>
      <p:pic>
        <p:nvPicPr>
          <p:cNvPr id="8" name="Graphic 16">
            <a:extLst>
              <a:ext uri="{FF2B5EF4-FFF2-40B4-BE49-F238E27FC236}">
                <a16:creationId xmlns="" xmlns:a16="http://schemas.microsoft.com/office/drawing/2014/main" id="{D6A4D8E1-AB36-4104-AA0E-B59A048F1F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423282" y="950282"/>
            <a:ext cx="459239" cy="71574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14003DCD-8796-4514-A70B-BF40F673BB07}"/>
              </a:ext>
            </a:extLst>
          </p:cNvPr>
          <p:cNvSpPr/>
          <p:nvPr/>
        </p:nvSpPr>
        <p:spPr>
          <a:xfrm>
            <a:off x="1512991" y="2879056"/>
            <a:ext cx="48828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dirty="0">
                <a:solidFill>
                  <a:srgbClr val="4B4D4A"/>
                </a:solidFill>
                <a:latin typeface="Arial"/>
                <a:cs typeface="Arial"/>
              </a:rPr>
              <a:t>Дополняется перечень органов и организаций, обеспечивающих включение пространственных данных и материалов в </a:t>
            </a:r>
            <a:r>
              <a:rPr lang="ru-RU" sz="1100" dirty="0" smtClean="0">
                <a:solidFill>
                  <a:srgbClr val="4B4D4A"/>
                </a:solidFill>
                <a:latin typeface="Arial"/>
                <a:cs typeface="Arial"/>
              </a:rPr>
              <a:t>РФПД </a:t>
            </a:r>
            <a:r>
              <a:rPr lang="ru-RU" sz="1100" dirty="0">
                <a:solidFill>
                  <a:srgbClr val="4B4D4A"/>
                </a:solidFill>
                <a:latin typeface="Arial"/>
                <a:cs typeface="Arial"/>
              </a:rPr>
              <a:t>и федеральный фонд пространственных данных </a:t>
            </a:r>
            <a:r>
              <a:rPr lang="ru-RU" sz="1100" dirty="0" smtClean="0">
                <a:solidFill>
                  <a:srgbClr val="4B4D4A"/>
                </a:solidFill>
                <a:latin typeface="Arial"/>
                <a:cs typeface="Arial"/>
              </a:rPr>
              <a:t>ФФПД</a:t>
            </a:r>
            <a:endParaRPr lang="ru-RU" sz="1100" dirty="0">
              <a:solidFill>
                <a:srgbClr val="4B4D4A"/>
              </a:solidFill>
              <a:latin typeface="Arial"/>
              <a:cs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143D1680-5079-4A4A-BF45-3CACE5493760}"/>
              </a:ext>
            </a:extLst>
          </p:cNvPr>
          <p:cNvSpPr/>
          <p:nvPr/>
        </p:nvSpPr>
        <p:spPr>
          <a:xfrm>
            <a:off x="1512991" y="3751320"/>
            <a:ext cx="474046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4B4D4A"/>
                </a:solidFill>
                <a:latin typeface="Arial"/>
                <a:cs typeface="Arial"/>
              </a:rPr>
              <a:t>Расширяется перечень лиц, представляющих в ФФПД картографические и геодезические </a:t>
            </a:r>
            <a:r>
              <a:rPr lang="ru-RU" sz="1100" dirty="0" smtClean="0">
                <a:solidFill>
                  <a:srgbClr val="4B4D4A"/>
                </a:solidFill>
                <a:latin typeface="Arial"/>
                <a:cs typeface="Arial"/>
              </a:rPr>
              <a:t>материалы, среди которых корпорации </a:t>
            </a:r>
            <a:r>
              <a:rPr lang="ru-RU" sz="1100" dirty="0">
                <a:solidFill>
                  <a:srgbClr val="4B4D4A"/>
                </a:solidFill>
                <a:latin typeface="Arial"/>
                <a:cs typeface="Arial"/>
              </a:rPr>
              <a:t>и </a:t>
            </a:r>
            <a:r>
              <a:rPr lang="ru-RU" sz="1100" dirty="0" smtClean="0">
                <a:solidFill>
                  <a:srgbClr val="4B4D4A"/>
                </a:solidFill>
                <a:latin typeface="Arial"/>
                <a:cs typeface="Arial"/>
              </a:rPr>
              <a:t>компании, ППК, организации, </a:t>
            </a:r>
            <a:r>
              <a:rPr lang="ru-RU" sz="1100" dirty="0">
                <a:solidFill>
                  <a:srgbClr val="4B4D4A"/>
                </a:solidFill>
                <a:latin typeface="Arial"/>
                <a:cs typeface="Arial"/>
              </a:rPr>
              <a:t>в уставном капитале которых доля участия </a:t>
            </a:r>
            <a:r>
              <a:rPr lang="ru-RU" sz="1100" dirty="0" smtClean="0">
                <a:solidFill>
                  <a:srgbClr val="4B4D4A"/>
                </a:solidFill>
                <a:latin typeface="Arial"/>
                <a:cs typeface="Arial"/>
              </a:rPr>
              <a:t>РФ или субъекта РФ, </a:t>
            </a:r>
            <a:r>
              <a:rPr lang="ru-RU" sz="1100" dirty="0">
                <a:solidFill>
                  <a:srgbClr val="4B4D4A"/>
                </a:solidFill>
                <a:latin typeface="Arial"/>
                <a:cs typeface="Arial"/>
              </a:rPr>
              <a:t>муниципального образования составляет более 50</a:t>
            </a:r>
            <a:r>
              <a:rPr lang="ru-RU" sz="1100" dirty="0" smtClean="0">
                <a:solidFill>
                  <a:srgbClr val="4B4D4A"/>
                </a:solidFill>
                <a:latin typeface="Arial"/>
                <a:cs typeface="Arial"/>
              </a:rPr>
              <a:t>%</a:t>
            </a:r>
            <a:endParaRPr lang="ru-RU" sz="1100" dirty="0">
              <a:solidFill>
                <a:srgbClr val="4B4D4A"/>
              </a:solidFill>
              <a:latin typeface="Arial"/>
              <a:cs typeface="Arial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9FEDFA8F-C6E3-4938-98C7-AC0AFFCD482A}"/>
              </a:ext>
            </a:extLst>
          </p:cNvPr>
          <p:cNvSpPr/>
          <p:nvPr/>
        </p:nvSpPr>
        <p:spPr>
          <a:xfrm>
            <a:off x="1512991" y="1837515"/>
            <a:ext cx="49861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100" dirty="0" smtClean="0">
                <a:solidFill>
                  <a:srgbClr val="4B4D4A"/>
                </a:solidFill>
                <a:latin typeface="Arial"/>
                <a:cs typeface="Arial"/>
              </a:rPr>
              <a:t>Перечень определений дополняется понятиями «фотоплан», «фотокарта», «</a:t>
            </a:r>
            <a:r>
              <a:rPr lang="ru-RU" sz="1100" dirty="0" err="1" smtClean="0">
                <a:solidFill>
                  <a:srgbClr val="4B4D4A"/>
                </a:solidFill>
                <a:latin typeface="Arial"/>
                <a:cs typeface="Arial"/>
              </a:rPr>
              <a:t>ортофотоплан</a:t>
            </a:r>
            <a:r>
              <a:rPr lang="ru-RU" sz="1100" dirty="0" smtClean="0">
                <a:solidFill>
                  <a:srgbClr val="4B4D4A"/>
                </a:solidFill>
                <a:latin typeface="Arial"/>
                <a:cs typeface="Arial"/>
              </a:rPr>
              <a:t>», «</a:t>
            </a:r>
            <a:r>
              <a:rPr lang="ru-RU" sz="1100" dirty="0" err="1" smtClean="0">
                <a:solidFill>
                  <a:srgbClr val="4B4D4A"/>
                </a:solidFill>
                <a:latin typeface="Arial"/>
                <a:cs typeface="Arial"/>
              </a:rPr>
              <a:t>ортофотокарта</a:t>
            </a:r>
            <a:r>
              <a:rPr lang="ru-RU" sz="1100" dirty="0" smtClean="0">
                <a:solidFill>
                  <a:srgbClr val="4B4D4A"/>
                </a:solidFill>
                <a:latin typeface="Arial"/>
                <a:cs typeface="Arial"/>
              </a:rPr>
              <a:t>», «геоинформационные технологии», «геоинформационные системы», «геоинформационные средства»</a:t>
            </a:r>
            <a:endParaRPr lang="ru-RU" sz="1100" dirty="0">
              <a:solidFill>
                <a:srgbClr val="4B4D4A"/>
              </a:solidFill>
              <a:latin typeface="Arial"/>
              <a:cs typeface="Arial"/>
            </a:endParaRPr>
          </a:p>
        </p:txBody>
      </p:sp>
      <p:sp>
        <p:nvSpPr>
          <p:cNvPr id="32" name="Заголовок 4">
            <a:extLst>
              <a:ext uri="{FF2B5EF4-FFF2-40B4-BE49-F238E27FC236}">
                <a16:creationId xmlns="" xmlns:a16="http://schemas.microsoft.com/office/drawing/2014/main" id="{DD9180D1-5C52-4584-8B7F-A1D687B89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475" y="3"/>
            <a:ext cx="10880071" cy="83819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НОВЕЛЛЫ ЗАКОНОДАТЕЛЬСТВА В ОБЛАСТИ ГЕОДЕЗИИ, КАРТОГРАФИИ И ГЕОИНФОРМАЦИОННЫХ ТЕХНОЛОГИЙ</a:t>
            </a:r>
          </a:p>
        </p:txBody>
      </p:sp>
      <p:pic>
        <p:nvPicPr>
          <p:cNvPr id="37" name="Graphic 12">
            <a:extLst>
              <a:ext uri="{FF2B5EF4-FFF2-40B4-BE49-F238E27FC236}">
                <a16:creationId xmlns="" xmlns:a16="http://schemas.microsoft.com/office/drawing/2014/main" id="{33EEFD97-BFB2-4E35-A6DE-90DDA55D74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876" y="1872996"/>
            <a:ext cx="252000" cy="260591"/>
          </a:xfrm>
          <a:prstGeom prst="rect">
            <a:avLst/>
          </a:prstGeom>
        </p:spPr>
      </p:pic>
      <p:pic>
        <p:nvPicPr>
          <p:cNvPr id="39" name="Graphic 12">
            <a:extLst>
              <a:ext uri="{FF2B5EF4-FFF2-40B4-BE49-F238E27FC236}">
                <a16:creationId xmlns="" xmlns:a16="http://schemas.microsoft.com/office/drawing/2014/main" id="{30E04477-AF17-4D28-AFC1-E03B74D751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876" y="2926669"/>
            <a:ext cx="252000" cy="260591"/>
          </a:xfrm>
          <a:prstGeom prst="rect">
            <a:avLst/>
          </a:prstGeom>
        </p:spPr>
      </p:pic>
      <p:pic>
        <p:nvPicPr>
          <p:cNvPr id="40" name="Graphic 12">
            <a:extLst>
              <a:ext uri="{FF2B5EF4-FFF2-40B4-BE49-F238E27FC236}">
                <a16:creationId xmlns="" xmlns:a16="http://schemas.microsoft.com/office/drawing/2014/main" id="{6B142CF5-4BC0-453A-AA9E-C2D04B3803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2703" y="2343799"/>
            <a:ext cx="252000" cy="260591"/>
          </a:xfrm>
          <a:prstGeom prst="rect">
            <a:avLst/>
          </a:prstGeom>
        </p:spPr>
      </p:pic>
      <p:pic>
        <p:nvPicPr>
          <p:cNvPr id="41" name="Graphic 12">
            <a:extLst>
              <a:ext uri="{FF2B5EF4-FFF2-40B4-BE49-F238E27FC236}">
                <a16:creationId xmlns="" xmlns:a16="http://schemas.microsoft.com/office/drawing/2014/main" id="{E94A29AC-6510-4FB4-B425-0AC155CF21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876" y="3801331"/>
            <a:ext cx="252000" cy="260591"/>
          </a:xfrm>
          <a:prstGeom prst="rect">
            <a:avLst/>
          </a:prstGeom>
        </p:spPr>
      </p:pic>
      <p:pic>
        <p:nvPicPr>
          <p:cNvPr id="42" name="Graphic 12">
            <a:extLst>
              <a:ext uri="{FF2B5EF4-FFF2-40B4-BE49-F238E27FC236}">
                <a16:creationId xmlns="" xmlns:a16="http://schemas.microsoft.com/office/drawing/2014/main" id="{DC91B8AE-EF35-44B3-8105-0E60C52299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876" y="5015277"/>
            <a:ext cx="252000" cy="260591"/>
          </a:xfrm>
          <a:prstGeom prst="rect">
            <a:avLst/>
          </a:prstGeom>
        </p:spPr>
      </p:pic>
      <p:pic>
        <p:nvPicPr>
          <p:cNvPr id="43" name="Graphic 12">
            <a:extLst>
              <a:ext uri="{FF2B5EF4-FFF2-40B4-BE49-F238E27FC236}">
                <a16:creationId xmlns="" xmlns:a16="http://schemas.microsoft.com/office/drawing/2014/main" id="{B48C3BCD-8E73-40EE-8AB4-15262243BC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2703" y="3465085"/>
            <a:ext cx="252000" cy="260591"/>
          </a:xfrm>
          <a:prstGeom prst="rect">
            <a:avLst/>
          </a:prstGeom>
        </p:spPr>
      </p:pic>
      <p:pic>
        <p:nvPicPr>
          <p:cNvPr id="44" name="Graphic 12">
            <a:extLst>
              <a:ext uri="{FF2B5EF4-FFF2-40B4-BE49-F238E27FC236}">
                <a16:creationId xmlns="" xmlns:a16="http://schemas.microsoft.com/office/drawing/2014/main" id="{6A692FCC-3465-4BDC-BF70-729BF5880B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2703" y="4434708"/>
            <a:ext cx="252000" cy="260591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143D1680-5079-4A4A-BF45-3CACE5493760}"/>
              </a:ext>
            </a:extLst>
          </p:cNvPr>
          <p:cNvSpPr/>
          <p:nvPr/>
        </p:nvSpPr>
        <p:spPr>
          <a:xfrm>
            <a:off x="1512991" y="4962139"/>
            <a:ext cx="494044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4B4D4A"/>
                </a:solidFill>
                <a:latin typeface="Arial"/>
                <a:cs typeface="Arial"/>
              </a:rPr>
              <a:t>Вводится обязанность юридических лиц (а не право) направлять для включения в ФФПД пространственные метаданные в отношении пространственных данных и материалов, полученных в результате выполнения организованных ими </a:t>
            </a:r>
            <a:r>
              <a:rPr lang="ru-RU" sz="1100" dirty="0" smtClean="0">
                <a:solidFill>
                  <a:srgbClr val="4B4D4A"/>
                </a:solidFill>
                <a:latin typeface="Arial"/>
                <a:cs typeface="Arial"/>
              </a:rPr>
              <a:t>геодезических и </a:t>
            </a:r>
            <a:r>
              <a:rPr lang="ru-RU" sz="1100" dirty="0">
                <a:solidFill>
                  <a:srgbClr val="4B4D4A"/>
                </a:solidFill>
                <a:latin typeface="Arial"/>
                <a:cs typeface="Arial"/>
              </a:rPr>
              <a:t>картографических </a:t>
            </a:r>
            <a:r>
              <a:rPr lang="ru-RU" sz="1100" dirty="0" smtClean="0">
                <a:solidFill>
                  <a:srgbClr val="4B4D4A"/>
                </a:solidFill>
                <a:latin typeface="Arial"/>
                <a:cs typeface="Arial"/>
              </a:rPr>
              <a:t>работ</a:t>
            </a:r>
            <a:endParaRPr lang="ru-RU" sz="1100" dirty="0">
              <a:solidFill>
                <a:srgbClr val="4B4D4A"/>
              </a:solidFill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37394" y="4391796"/>
            <a:ext cx="5227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4B4D4A"/>
                </a:solidFill>
                <a:latin typeface="Arial"/>
                <a:cs typeface="Arial"/>
              </a:rPr>
              <a:t>Установлено правило, по которому Правительство </a:t>
            </a:r>
            <a:r>
              <a:rPr lang="ru-RU" sz="1100" dirty="0" smtClean="0">
                <a:solidFill>
                  <a:srgbClr val="4B4D4A"/>
                </a:solidFill>
                <a:latin typeface="Arial"/>
                <a:cs typeface="Arial"/>
              </a:rPr>
              <a:t>РФ устанавливает </a:t>
            </a:r>
            <a:r>
              <a:rPr lang="ru-RU" sz="1100" dirty="0">
                <a:solidFill>
                  <a:srgbClr val="4B4D4A"/>
                </a:solidFill>
                <a:latin typeface="Arial"/>
                <a:cs typeface="Arial"/>
              </a:rPr>
              <a:t>перечень государственных геоинформационных систем, картографической основой которых является </a:t>
            </a:r>
            <a:r>
              <a:rPr lang="ru-RU" sz="1100" dirty="0" smtClean="0">
                <a:solidFill>
                  <a:srgbClr val="4B4D4A"/>
                </a:solidFill>
                <a:latin typeface="Arial"/>
                <a:cs typeface="Arial"/>
              </a:rPr>
              <a:t>ЕЭКО</a:t>
            </a:r>
            <a:endParaRPr lang="ru-RU" sz="1100" dirty="0">
              <a:solidFill>
                <a:srgbClr val="4B4D4A"/>
              </a:solidFill>
              <a:latin typeface="Arial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47516" y="2222235"/>
            <a:ext cx="49732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4B4D4A"/>
                </a:solidFill>
                <a:latin typeface="Arial"/>
                <a:cs typeface="Arial"/>
              </a:rPr>
              <a:t>На смену Требованиям к периодичности обновления государственных топографических карт и планов приходит Положение об обновлении государственных топографических карт и планов, утверждаемое Правительством </a:t>
            </a:r>
            <a:r>
              <a:rPr lang="ru-RU" sz="1100" dirty="0" smtClean="0">
                <a:solidFill>
                  <a:srgbClr val="4B4D4A"/>
                </a:solidFill>
                <a:latin typeface="Arial"/>
                <a:cs typeface="Arial"/>
              </a:rPr>
              <a:t>РФ</a:t>
            </a:r>
            <a:endParaRPr lang="ru-RU" sz="1100" dirty="0">
              <a:solidFill>
                <a:srgbClr val="4B4D4A"/>
              </a:solidFill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37394" y="3391654"/>
            <a:ext cx="493449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0320" algn="l"/>
                <a:tab pos="180340" algn="l"/>
                <a:tab pos="2070735" algn="l"/>
              </a:tabLst>
            </a:pPr>
            <a:r>
              <a:rPr lang="ru-RU" sz="1100" dirty="0" smtClean="0">
                <a:solidFill>
                  <a:srgbClr val="4B4D4A"/>
                </a:solidFill>
                <a:latin typeface="Arial"/>
                <a:cs typeface="Arial"/>
              </a:rPr>
              <a:t>Закрепляется </a:t>
            </a:r>
            <a:r>
              <a:rPr lang="ru-RU" sz="1100" dirty="0">
                <a:solidFill>
                  <a:srgbClr val="4B4D4A"/>
                </a:solidFill>
                <a:latin typeface="Arial"/>
                <a:cs typeface="Arial"/>
              </a:rPr>
              <a:t>обязанность предоставления на безвозмездной основе пространственных данных и материалов для целей создания, мониторинга актуальности и обновления </a:t>
            </a:r>
            <a:r>
              <a:rPr lang="ru-RU" sz="1100" dirty="0" smtClean="0">
                <a:solidFill>
                  <a:srgbClr val="4B4D4A"/>
                </a:solidFill>
                <a:latin typeface="Arial"/>
                <a:cs typeface="Arial"/>
              </a:rPr>
              <a:t>ЕЭКО</a:t>
            </a:r>
            <a:endParaRPr lang="ru-RU" sz="1100" dirty="0">
              <a:solidFill>
                <a:srgbClr val="4B4D4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557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09475" y="3"/>
            <a:ext cx="11398141" cy="83819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РАЗВИТИЕ КАРТОГРОФИЧЕСКОГО ПРОИЗВОДСТВА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="" xmlns:a16="http://schemas.microsoft.com/office/drawing/2014/main" id="{4903BC09-8155-3884-9B99-4E914099F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BC476-9252-C343-9FCE-489A77E2EA66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="" xmlns:a16="http://schemas.microsoft.com/office/drawing/2014/main" id="{4E953D2F-8654-45E9-B210-8B0E22049088}"/>
              </a:ext>
            </a:extLst>
          </p:cNvPr>
          <p:cNvSpPr>
            <a:spLocks/>
          </p:cNvSpPr>
          <p:nvPr/>
        </p:nvSpPr>
        <p:spPr bwMode="auto">
          <a:xfrm>
            <a:off x="10177681" y="1434361"/>
            <a:ext cx="1381251" cy="1173992"/>
          </a:xfrm>
          <a:custGeom>
            <a:avLst/>
            <a:gdLst>
              <a:gd name="T0" fmla="*/ 973 w 973"/>
              <a:gd name="T1" fmla="*/ 414 h 827"/>
              <a:gd name="T2" fmla="*/ 736 w 973"/>
              <a:gd name="T3" fmla="*/ 0 h 827"/>
              <a:gd name="T4" fmla="*/ 235 w 973"/>
              <a:gd name="T5" fmla="*/ 0 h 827"/>
              <a:gd name="T6" fmla="*/ 0 w 973"/>
              <a:gd name="T7" fmla="*/ 414 h 827"/>
              <a:gd name="T8" fmla="*/ 235 w 973"/>
              <a:gd name="T9" fmla="*/ 827 h 827"/>
              <a:gd name="T10" fmla="*/ 736 w 973"/>
              <a:gd name="T11" fmla="*/ 827 h 827"/>
              <a:gd name="T12" fmla="*/ 973 w 973"/>
              <a:gd name="T13" fmla="*/ 414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73" h="827">
                <a:moveTo>
                  <a:pt x="973" y="414"/>
                </a:moveTo>
                <a:lnTo>
                  <a:pt x="736" y="0"/>
                </a:lnTo>
                <a:lnTo>
                  <a:pt x="235" y="0"/>
                </a:lnTo>
                <a:lnTo>
                  <a:pt x="0" y="414"/>
                </a:lnTo>
                <a:lnTo>
                  <a:pt x="235" y="827"/>
                </a:lnTo>
                <a:lnTo>
                  <a:pt x="736" y="827"/>
                </a:lnTo>
                <a:lnTo>
                  <a:pt x="973" y="41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9">
            <a:extLst>
              <a:ext uri="{FF2B5EF4-FFF2-40B4-BE49-F238E27FC236}">
                <a16:creationId xmlns="" xmlns:a16="http://schemas.microsoft.com/office/drawing/2014/main" id="{C0D03006-7C5F-47DA-9C39-BBC4A3459685}"/>
              </a:ext>
            </a:extLst>
          </p:cNvPr>
          <p:cNvSpPr/>
          <p:nvPr/>
        </p:nvSpPr>
        <p:spPr>
          <a:xfrm>
            <a:off x="6408874" y="1412806"/>
            <a:ext cx="3727632" cy="278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</p:txBody>
      </p:sp>
      <p:sp>
        <p:nvSpPr>
          <p:cNvPr id="47" name="Freeform 6">
            <a:extLst>
              <a:ext uri="{FF2B5EF4-FFF2-40B4-BE49-F238E27FC236}">
                <a16:creationId xmlns="" xmlns:a16="http://schemas.microsoft.com/office/drawing/2014/main" id="{E0DBF571-0B07-41C1-8523-BC53A6636DFB}"/>
              </a:ext>
            </a:extLst>
          </p:cNvPr>
          <p:cNvSpPr>
            <a:spLocks/>
          </p:cNvSpPr>
          <p:nvPr/>
        </p:nvSpPr>
        <p:spPr bwMode="auto">
          <a:xfrm>
            <a:off x="10330081" y="903180"/>
            <a:ext cx="1381251" cy="1173992"/>
          </a:xfrm>
          <a:custGeom>
            <a:avLst/>
            <a:gdLst>
              <a:gd name="T0" fmla="*/ 973 w 973"/>
              <a:gd name="T1" fmla="*/ 414 h 827"/>
              <a:gd name="T2" fmla="*/ 736 w 973"/>
              <a:gd name="T3" fmla="*/ 0 h 827"/>
              <a:gd name="T4" fmla="*/ 235 w 973"/>
              <a:gd name="T5" fmla="*/ 0 h 827"/>
              <a:gd name="T6" fmla="*/ 0 w 973"/>
              <a:gd name="T7" fmla="*/ 414 h 827"/>
              <a:gd name="T8" fmla="*/ 235 w 973"/>
              <a:gd name="T9" fmla="*/ 827 h 827"/>
              <a:gd name="T10" fmla="*/ 736 w 973"/>
              <a:gd name="T11" fmla="*/ 827 h 827"/>
              <a:gd name="T12" fmla="*/ 973 w 973"/>
              <a:gd name="T13" fmla="*/ 414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73" h="827">
                <a:moveTo>
                  <a:pt x="973" y="414"/>
                </a:moveTo>
                <a:lnTo>
                  <a:pt x="736" y="0"/>
                </a:lnTo>
                <a:lnTo>
                  <a:pt x="235" y="0"/>
                </a:lnTo>
                <a:lnTo>
                  <a:pt x="0" y="414"/>
                </a:lnTo>
                <a:lnTo>
                  <a:pt x="235" y="827"/>
                </a:lnTo>
                <a:lnTo>
                  <a:pt x="736" y="827"/>
                </a:lnTo>
                <a:lnTo>
                  <a:pt x="973" y="41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5" name="Google Shape;2188;p149">
            <a:extLst>
              <a:ext uri="{FF2B5EF4-FFF2-40B4-BE49-F238E27FC236}">
                <a16:creationId xmlns="" xmlns:a16="http://schemas.microsoft.com/office/drawing/2014/main" id="{E216BF79-A97A-42B4-B835-1DEA5465C2E2}"/>
              </a:ext>
            </a:extLst>
          </p:cNvPr>
          <p:cNvGrpSpPr/>
          <p:nvPr/>
        </p:nvGrpSpPr>
        <p:grpSpPr>
          <a:xfrm>
            <a:off x="200637" y="2941308"/>
            <a:ext cx="5780257" cy="1173992"/>
            <a:chOff x="695325" y="1628586"/>
            <a:chExt cx="3987300" cy="7713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6" name="Google Shape;2189;p149">
              <a:extLst>
                <a:ext uri="{FF2B5EF4-FFF2-40B4-BE49-F238E27FC236}">
                  <a16:creationId xmlns="" xmlns:a16="http://schemas.microsoft.com/office/drawing/2014/main" id="{2AA47976-060C-4D57-9474-04BA00B86AE2}"/>
                </a:ext>
              </a:extLst>
            </p:cNvPr>
            <p:cNvSpPr/>
            <p:nvPr/>
          </p:nvSpPr>
          <p:spPr>
            <a:xfrm>
              <a:off x="695325" y="1628586"/>
              <a:ext cx="3987300" cy="7713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ru-RU" sz="1600" b="1" dirty="0">
                  <a:solidFill>
                    <a:srgbClr val="47FDC5"/>
                  </a:solidFill>
                  <a:latin typeface="Arial"/>
                  <a:cs typeface="Arial"/>
                </a:rPr>
                <a:t>Присоединение к ППК «</a:t>
              </a:r>
              <a:r>
                <a:rPr lang="ru-RU" sz="1600" b="1" dirty="0" err="1">
                  <a:solidFill>
                    <a:srgbClr val="47FDC5"/>
                  </a:solidFill>
                  <a:latin typeface="Arial"/>
                  <a:cs typeface="Arial"/>
                </a:rPr>
                <a:t>Роскадастр</a:t>
              </a:r>
              <a:r>
                <a:rPr lang="ru-RU" sz="1600" b="1" dirty="0">
                  <a:solidFill>
                    <a:srgbClr val="47FDC5"/>
                  </a:solidFill>
                  <a:latin typeface="Arial"/>
                  <a:cs typeface="Arial"/>
                </a:rPr>
                <a:t>» </a:t>
              </a:r>
              <a:endParaRPr lang="ru-RU" sz="1600" b="1" dirty="0" smtClean="0">
                <a:solidFill>
                  <a:srgbClr val="47FDC5"/>
                </a:solidFill>
                <a:latin typeface="Arial"/>
                <a:cs typeface="Arial"/>
              </a:endParaRPr>
            </a:p>
            <a:p>
              <a:pPr algn="ctr">
                <a:spcBef>
                  <a:spcPts val="0"/>
                </a:spcBef>
              </a:pPr>
              <a:r>
                <a:rPr lang="ru-RU" sz="1600" b="1" dirty="0" smtClean="0">
                  <a:solidFill>
                    <a:srgbClr val="47FDC5"/>
                  </a:solidFill>
                  <a:latin typeface="Arial"/>
                  <a:cs typeface="Arial"/>
                </a:rPr>
                <a:t>АО </a:t>
              </a:r>
              <a:r>
                <a:rPr lang="ru-RU" sz="1600" b="1" dirty="0">
                  <a:solidFill>
                    <a:srgbClr val="47FDC5"/>
                  </a:solidFill>
                  <a:latin typeface="Arial"/>
                  <a:cs typeface="Arial"/>
                </a:rPr>
                <a:t>«</a:t>
              </a:r>
              <a:r>
                <a:rPr lang="ru-RU" sz="1600" b="1" dirty="0" err="1">
                  <a:solidFill>
                    <a:srgbClr val="47FDC5"/>
                  </a:solidFill>
                  <a:latin typeface="Arial"/>
                  <a:cs typeface="Arial"/>
                </a:rPr>
                <a:t>Роскартография</a:t>
              </a:r>
              <a:r>
                <a:rPr lang="ru-RU" sz="1600" b="1" dirty="0">
                  <a:solidFill>
                    <a:srgbClr val="47FDC5"/>
                  </a:solidFill>
                  <a:latin typeface="Arial"/>
                  <a:cs typeface="Arial"/>
                </a:rPr>
                <a:t>»</a:t>
              </a:r>
            </a:p>
            <a:p>
              <a:pPr marL="107999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97" name="Google Shape;2190;p149">
              <a:extLst>
                <a:ext uri="{FF2B5EF4-FFF2-40B4-BE49-F238E27FC236}">
                  <a16:creationId xmlns="" xmlns:a16="http://schemas.microsoft.com/office/drawing/2014/main" id="{806FEF76-2E26-4FB8-AF3D-D91F5D08305E}"/>
                </a:ext>
              </a:extLst>
            </p:cNvPr>
            <p:cNvCxnSpPr/>
            <p:nvPr/>
          </p:nvCxnSpPr>
          <p:spPr>
            <a:xfrm>
              <a:off x="695325" y="1628586"/>
              <a:ext cx="0" cy="77130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8" name="Google Shape;2188;p149">
            <a:extLst>
              <a:ext uri="{FF2B5EF4-FFF2-40B4-BE49-F238E27FC236}">
                <a16:creationId xmlns="" xmlns:a16="http://schemas.microsoft.com/office/drawing/2014/main" id="{464568BD-1FDD-40A1-948D-F44B7B2F7FAF}"/>
              </a:ext>
            </a:extLst>
          </p:cNvPr>
          <p:cNvGrpSpPr/>
          <p:nvPr/>
        </p:nvGrpSpPr>
        <p:grpSpPr>
          <a:xfrm>
            <a:off x="200637" y="4336762"/>
            <a:ext cx="5780257" cy="1173992"/>
            <a:chOff x="695325" y="1628586"/>
            <a:chExt cx="3987300" cy="771300"/>
          </a:xfrm>
        </p:grpSpPr>
        <p:sp>
          <p:nvSpPr>
            <p:cNvPr id="99" name="Google Shape;2189;p149">
              <a:extLst>
                <a:ext uri="{FF2B5EF4-FFF2-40B4-BE49-F238E27FC236}">
                  <a16:creationId xmlns="" xmlns:a16="http://schemas.microsoft.com/office/drawing/2014/main" id="{0A2AD6E3-1376-4D69-9439-09BA9D1BE920}"/>
                </a:ext>
              </a:extLst>
            </p:cNvPr>
            <p:cNvSpPr/>
            <p:nvPr/>
          </p:nvSpPr>
          <p:spPr>
            <a:xfrm>
              <a:off x="695325" y="1628586"/>
              <a:ext cx="3987300" cy="7713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spcBef>
                  <a:spcPts val="0"/>
                </a:spcBef>
              </a:pPr>
              <a:r>
                <a:rPr lang="ru-RU" sz="1600" b="1" dirty="0">
                  <a:solidFill>
                    <a:srgbClr val="47FDC5"/>
                  </a:solidFill>
                  <a:latin typeface="Arial"/>
                  <a:cs typeface="Arial"/>
                </a:rPr>
                <a:t>Утверждение единых требований к результатам картографических работ</a:t>
              </a:r>
            </a:p>
            <a:p>
              <a:pPr marL="107999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100" name="Google Shape;2190;p149">
              <a:extLst>
                <a:ext uri="{FF2B5EF4-FFF2-40B4-BE49-F238E27FC236}">
                  <a16:creationId xmlns="" xmlns:a16="http://schemas.microsoft.com/office/drawing/2014/main" id="{0EB68591-892D-4A0F-9810-0743462C7BFD}"/>
                </a:ext>
              </a:extLst>
            </p:cNvPr>
            <p:cNvCxnSpPr/>
            <p:nvPr/>
          </p:nvCxnSpPr>
          <p:spPr>
            <a:xfrm>
              <a:off x="695325" y="1628586"/>
              <a:ext cx="0" cy="77130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1" name="Google Shape;2188;p149">
            <a:extLst>
              <a:ext uri="{FF2B5EF4-FFF2-40B4-BE49-F238E27FC236}">
                <a16:creationId xmlns="" xmlns:a16="http://schemas.microsoft.com/office/drawing/2014/main" id="{E25992F9-D953-409B-AF3A-562B78872378}"/>
              </a:ext>
            </a:extLst>
          </p:cNvPr>
          <p:cNvGrpSpPr/>
          <p:nvPr/>
        </p:nvGrpSpPr>
        <p:grpSpPr>
          <a:xfrm>
            <a:off x="6215299" y="2926352"/>
            <a:ext cx="5780257" cy="1173992"/>
            <a:chOff x="695325" y="1628586"/>
            <a:chExt cx="3987300" cy="771300"/>
          </a:xfrm>
        </p:grpSpPr>
        <p:sp>
          <p:nvSpPr>
            <p:cNvPr id="102" name="Google Shape;2189;p149">
              <a:extLst>
                <a:ext uri="{FF2B5EF4-FFF2-40B4-BE49-F238E27FC236}">
                  <a16:creationId xmlns="" xmlns:a16="http://schemas.microsoft.com/office/drawing/2014/main" id="{612AF23B-F761-4FBB-8D8E-87E6C9341805}"/>
                </a:ext>
              </a:extLst>
            </p:cNvPr>
            <p:cNvSpPr/>
            <p:nvPr/>
          </p:nvSpPr>
          <p:spPr>
            <a:xfrm>
              <a:off x="695325" y="1628586"/>
              <a:ext cx="3987300" cy="7713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r>
                <a:rPr lang="ru-RU" sz="1600" b="1" dirty="0">
                  <a:solidFill>
                    <a:srgbClr val="47FDC5"/>
                  </a:solidFill>
                  <a:latin typeface="Arial"/>
                  <a:cs typeface="Arial"/>
                </a:rPr>
                <a:t>Взаимодействие с органами государственной власти субъектов </a:t>
              </a:r>
              <a:r>
                <a:rPr lang="ru-RU" sz="1300" dirty="0">
                  <a:solidFill>
                    <a:schemeClr val="lt1"/>
                  </a:solidFill>
                  <a:latin typeface="Arial"/>
                  <a:cs typeface="Arial"/>
                </a:rPr>
                <a:t>Российской Федерации в части планирования и организации производства картографических работ. Согласованность действий всех заказчиков и исполнителей картографических работ в стране. Прозрачное планирование, доступность согласованных планов</a:t>
              </a:r>
            </a:p>
          </p:txBody>
        </p:sp>
        <p:cxnSp>
          <p:nvCxnSpPr>
            <p:cNvPr id="103" name="Google Shape;2190;p149">
              <a:extLst>
                <a:ext uri="{FF2B5EF4-FFF2-40B4-BE49-F238E27FC236}">
                  <a16:creationId xmlns="" xmlns:a16="http://schemas.microsoft.com/office/drawing/2014/main" id="{EEC17D17-3B6F-4434-BB36-CBBD07B5364A}"/>
                </a:ext>
              </a:extLst>
            </p:cNvPr>
            <p:cNvCxnSpPr/>
            <p:nvPr/>
          </p:nvCxnSpPr>
          <p:spPr>
            <a:xfrm>
              <a:off x="695325" y="1628586"/>
              <a:ext cx="0" cy="77130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4" name="Google Shape;2188;p149">
            <a:extLst>
              <a:ext uri="{FF2B5EF4-FFF2-40B4-BE49-F238E27FC236}">
                <a16:creationId xmlns="" xmlns:a16="http://schemas.microsoft.com/office/drawing/2014/main" id="{B7D9488E-F6CF-4C4C-8884-053E7FDFB725}"/>
              </a:ext>
            </a:extLst>
          </p:cNvPr>
          <p:cNvGrpSpPr/>
          <p:nvPr/>
        </p:nvGrpSpPr>
        <p:grpSpPr>
          <a:xfrm>
            <a:off x="6215299" y="4335715"/>
            <a:ext cx="5780257" cy="1173992"/>
            <a:chOff x="695325" y="1628586"/>
            <a:chExt cx="3987300" cy="771300"/>
          </a:xfrm>
        </p:grpSpPr>
        <p:sp>
          <p:nvSpPr>
            <p:cNvPr id="105" name="Google Shape;2189;p149">
              <a:extLst>
                <a:ext uri="{FF2B5EF4-FFF2-40B4-BE49-F238E27FC236}">
                  <a16:creationId xmlns="" xmlns:a16="http://schemas.microsoft.com/office/drawing/2014/main" id="{C9C6DAF2-3D80-403F-A60C-88ACB4BE8554}"/>
                </a:ext>
              </a:extLst>
            </p:cNvPr>
            <p:cNvSpPr/>
            <p:nvPr/>
          </p:nvSpPr>
          <p:spPr>
            <a:xfrm>
              <a:off x="695325" y="1628586"/>
              <a:ext cx="3987300" cy="7713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r>
                <a:rPr lang="ru-RU" sz="1600" b="1" dirty="0">
                  <a:solidFill>
                    <a:srgbClr val="47FDC5"/>
                  </a:solidFill>
                  <a:latin typeface="Arial"/>
                  <a:cs typeface="Arial"/>
                </a:rPr>
                <a:t>Консолидация в ППК «</a:t>
              </a:r>
              <a:r>
                <a:rPr lang="ru-RU" sz="1600" b="1" dirty="0" err="1">
                  <a:solidFill>
                    <a:srgbClr val="47FDC5"/>
                  </a:solidFill>
                  <a:latin typeface="Arial"/>
                  <a:cs typeface="Arial"/>
                </a:rPr>
                <a:t>Роскадастр</a:t>
              </a:r>
              <a:r>
                <a:rPr lang="ru-RU" sz="1600" b="1" dirty="0">
                  <a:solidFill>
                    <a:srgbClr val="47FDC5"/>
                  </a:solidFill>
                  <a:latin typeface="Arial"/>
                  <a:cs typeface="Arial"/>
                </a:rPr>
                <a:t>» компетенций и мощностей</a:t>
              </a:r>
              <a:r>
                <a:rPr lang="ru-RU" sz="1300" dirty="0">
                  <a:solidFill>
                    <a:schemeClr val="lt1"/>
                  </a:solidFill>
                  <a:latin typeface="Arial"/>
                  <a:cs typeface="Arial"/>
                </a:rPr>
                <a:t>, обеспечивающих непрерывный цикл приема заявок о потребностях, планирования и производства картографических работ</a:t>
              </a:r>
              <a:r>
                <a:rPr lang="ru-RU" sz="1300" dirty="0">
                  <a:solidFill>
                    <a:schemeClr val="lt1"/>
                  </a:solidFill>
                  <a:latin typeface="Arial"/>
                  <a:cs typeface="Arial"/>
                  <a:sym typeface="Arial"/>
                </a:rPr>
                <a:t>.</a:t>
              </a:r>
              <a:endParaRPr sz="1300" dirty="0">
                <a:solidFill>
                  <a:schemeClr val="lt1"/>
                </a:solidFill>
                <a:latin typeface="Arial"/>
                <a:cs typeface="Arial"/>
              </a:endParaRPr>
            </a:p>
          </p:txBody>
        </p:sp>
        <p:cxnSp>
          <p:nvCxnSpPr>
            <p:cNvPr id="106" name="Google Shape;2190;p149">
              <a:extLst>
                <a:ext uri="{FF2B5EF4-FFF2-40B4-BE49-F238E27FC236}">
                  <a16:creationId xmlns="" xmlns:a16="http://schemas.microsoft.com/office/drawing/2014/main" id="{54D6C9A8-88C0-41B6-8CBE-48D7AFF3519E}"/>
                </a:ext>
              </a:extLst>
            </p:cNvPr>
            <p:cNvCxnSpPr/>
            <p:nvPr/>
          </p:nvCxnSpPr>
          <p:spPr>
            <a:xfrm>
              <a:off x="695325" y="1628586"/>
              <a:ext cx="0" cy="771300"/>
            </a:xfrm>
            <a:prstGeom prst="straightConnector1">
              <a:avLst/>
            </a:prstGeom>
            <a:ln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C6D59EC0-CC17-4625-B614-3924CC71D22A}"/>
              </a:ext>
            </a:extLst>
          </p:cNvPr>
          <p:cNvSpPr txBox="1"/>
          <p:nvPr/>
        </p:nvSpPr>
        <p:spPr>
          <a:xfrm>
            <a:off x="1470925" y="1270892"/>
            <a:ext cx="93494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kern="0" dirty="0">
                <a:solidFill>
                  <a:schemeClr val="accent2"/>
                </a:solidFill>
                <a:latin typeface="+mj-lt"/>
                <a:ea typeface="Segoe UI Symbol"/>
                <a:cs typeface="Segoe UI"/>
              </a:rPr>
              <a:t>Внедрение единого цикла планирования и проведения картографических работ и предприятия полного цикла, реализующего его:</a:t>
            </a:r>
          </a:p>
        </p:txBody>
      </p:sp>
    </p:spTree>
    <p:extLst>
      <p:ext uri="{BB962C8B-B14F-4D97-AF65-F5344CB8AC3E}">
        <p14:creationId xmlns:p14="http://schemas.microsoft.com/office/powerpoint/2010/main" val="1658619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09475" y="3"/>
            <a:ext cx="11398141" cy="83819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ТЕНДЕНЦИИ РАЗВИТИЯ ТЕХНОЛОГИЙ В КАРТОГРАФИЧЕСКОМ </a:t>
            </a:r>
            <a:r>
              <a:rPr lang="ru-RU" dirty="0" smtClean="0"/>
              <a:t>ПРОИЗВОДСТВЕ </a:t>
            </a:r>
            <a:r>
              <a:rPr lang="ru-RU" dirty="0"/>
              <a:t>( ЦОФП)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="" xmlns:a16="http://schemas.microsoft.com/office/drawing/2014/main" id="{4903BC09-8155-3884-9B99-4E914099F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86076" y="640409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BC476-9252-C343-9FCE-489A77E2EA66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="" xmlns:a16="http://schemas.microsoft.com/office/drawing/2014/main" id="{4E953D2F-8654-45E9-B210-8B0E22049088}"/>
              </a:ext>
            </a:extLst>
          </p:cNvPr>
          <p:cNvSpPr>
            <a:spLocks/>
          </p:cNvSpPr>
          <p:nvPr/>
        </p:nvSpPr>
        <p:spPr bwMode="auto">
          <a:xfrm>
            <a:off x="4243339" y="1397116"/>
            <a:ext cx="1381251" cy="1173992"/>
          </a:xfrm>
          <a:custGeom>
            <a:avLst/>
            <a:gdLst>
              <a:gd name="T0" fmla="*/ 973 w 973"/>
              <a:gd name="T1" fmla="*/ 414 h 827"/>
              <a:gd name="T2" fmla="*/ 736 w 973"/>
              <a:gd name="T3" fmla="*/ 0 h 827"/>
              <a:gd name="T4" fmla="*/ 235 w 973"/>
              <a:gd name="T5" fmla="*/ 0 h 827"/>
              <a:gd name="T6" fmla="*/ 0 w 973"/>
              <a:gd name="T7" fmla="*/ 414 h 827"/>
              <a:gd name="T8" fmla="*/ 235 w 973"/>
              <a:gd name="T9" fmla="*/ 827 h 827"/>
              <a:gd name="T10" fmla="*/ 736 w 973"/>
              <a:gd name="T11" fmla="*/ 827 h 827"/>
              <a:gd name="T12" fmla="*/ 973 w 973"/>
              <a:gd name="T13" fmla="*/ 414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73" h="827">
                <a:moveTo>
                  <a:pt x="973" y="414"/>
                </a:moveTo>
                <a:lnTo>
                  <a:pt x="736" y="0"/>
                </a:lnTo>
                <a:lnTo>
                  <a:pt x="235" y="0"/>
                </a:lnTo>
                <a:lnTo>
                  <a:pt x="0" y="414"/>
                </a:lnTo>
                <a:lnTo>
                  <a:pt x="235" y="827"/>
                </a:lnTo>
                <a:lnTo>
                  <a:pt x="736" y="827"/>
                </a:lnTo>
                <a:lnTo>
                  <a:pt x="973" y="41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11">
            <a:extLst>
              <a:ext uri="{FF2B5EF4-FFF2-40B4-BE49-F238E27FC236}">
                <a16:creationId xmlns="" xmlns:a16="http://schemas.microsoft.com/office/drawing/2014/main" id="{6F7411BF-3BFC-4509-BB1A-5CF9C1D96C8F}"/>
              </a:ext>
            </a:extLst>
          </p:cNvPr>
          <p:cNvSpPr>
            <a:spLocks/>
          </p:cNvSpPr>
          <p:nvPr/>
        </p:nvSpPr>
        <p:spPr bwMode="auto">
          <a:xfrm>
            <a:off x="4046017" y="3371751"/>
            <a:ext cx="1382671" cy="1175412"/>
          </a:xfrm>
          <a:custGeom>
            <a:avLst/>
            <a:gdLst>
              <a:gd name="T0" fmla="*/ 974 w 974"/>
              <a:gd name="T1" fmla="*/ 415 h 828"/>
              <a:gd name="T2" fmla="*/ 738 w 974"/>
              <a:gd name="T3" fmla="*/ 0 h 828"/>
              <a:gd name="T4" fmla="*/ 237 w 974"/>
              <a:gd name="T5" fmla="*/ 0 h 828"/>
              <a:gd name="T6" fmla="*/ 0 w 974"/>
              <a:gd name="T7" fmla="*/ 415 h 828"/>
              <a:gd name="T8" fmla="*/ 237 w 974"/>
              <a:gd name="T9" fmla="*/ 828 h 828"/>
              <a:gd name="T10" fmla="*/ 738 w 974"/>
              <a:gd name="T11" fmla="*/ 828 h 828"/>
              <a:gd name="T12" fmla="*/ 974 w 974"/>
              <a:gd name="T13" fmla="*/ 415 h 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74" h="828">
                <a:moveTo>
                  <a:pt x="974" y="415"/>
                </a:moveTo>
                <a:lnTo>
                  <a:pt x="738" y="0"/>
                </a:lnTo>
                <a:lnTo>
                  <a:pt x="237" y="0"/>
                </a:lnTo>
                <a:lnTo>
                  <a:pt x="0" y="415"/>
                </a:lnTo>
                <a:lnTo>
                  <a:pt x="237" y="828"/>
                </a:lnTo>
                <a:lnTo>
                  <a:pt x="738" y="828"/>
                </a:lnTo>
                <a:lnTo>
                  <a:pt x="974" y="41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9">
            <a:extLst>
              <a:ext uri="{FF2B5EF4-FFF2-40B4-BE49-F238E27FC236}">
                <a16:creationId xmlns="" xmlns:a16="http://schemas.microsoft.com/office/drawing/2014/main" id="{C0D03006-7C5F-47DA-9C39-BBC4A3459685}"/>
              </a:ext>
            </a:extLst>
          </p:cNvPr>
          <p:cNvSpPr/>
          <p:nvPr/>
        </p:nvSpPr>
        <p:spPr>
          <a:xfrm>
            <a:off x="1095018" y="1412806"/>
            <a:ext cx="3727632" cy="278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latin typeface="Source Sans Pro Light" panose="020B0403030403020204" pitchFamily="34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</p:txBody>
      </p:sp>
      <p:sp>
        <p:nvSpPr>
          <p:cNvPr id="47" name="Freeform 6">
            <a:extLst>
              <a:ext uri="{FF2B5EF4-FFF2-40B4-BE49-F238E27FC236}">
                <a16:creationId xmlns="" xmlns:a16="http://schemas.microsoft.com/office/drawing/2014/main" id="{E0DBF571-0B07-41C1-8523-BC53A6636DFB}"/>
              </a:ext>
            </a:extLst>
          </p:cNvPr>
          <p:cNvSpPr>
            <a:spLocks/>
          </p:cNvSpPr>
          <p:nvPr/>
        </p:nvSpPr>
        <p:spPr bwMode="auto">
          <a:xfrm>
            <a:off x="5016225" y="903180"/>
            <a:ext cx="1381251" cy="1173992"/>
          </a:xfrm>
          <a:custGeom>
            <a:avLst/>
            <a:gdLst>
              <a:gd name="T0" fmla="*/ 973 w 973"/>
              <a:gd name="T1" fmla="*/ 414 h 827"/>
              <a:gd name="T2" fmla="*/ 736 w 973"/>
              <a:gd name="T3" fmla="*/ 0 h 827"/>
              <a:gd name="T4" fmla="*/ 235 w 973"/>
              <a:gd name="T5" fmla="*/ 0 h 827"/>
              <a:gd name="T6" fmla="*/ 0 w 973"/>
              <a:gd name="T7" fmla="*/ 414 h 827"/>
              <a:gd name="T8" fmla="*/ 235 w 973"/>
              <a:gd name="T9" fmla="*/ 827 h 827"/>
              <a:gd name="T10" fmla="*/ 736 w 973"/>
              <a:gd name="T11" fmla="*/ 827 h 827"/>
              <a:gd name="T12" fmla="*/ 973 w 973"/>
              <a:gd name="T13" fmla="*/ 414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73" h="827">
                <a:moveTo>
                  <a:pt x="973" y="414"/>
                </a:moveTo>
                <a:lnTo>
                  <a:pt x="736" y="0"/>
                </a:lnTo>
                <a:lnTo>
                  <a:pt x="235" y="0"/>
                </a:lnTo>
                <a:lnTo>
                  <a:pt x="0" y="414"/>
                </a:lnTo>
                <a:lnTo>
                  <a:pt x="235" y="827"/>
                </a:lnTo>
                <a:lnTo>
                  <a:pt x="736" y="827"/>
                </a:lnTo>
                <a:lnTo>
                  <a:pt x="973" y="41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1">
            <a:extLst>
              <a:ext uri="{FF2B5EF4-FFF2-40B4-BE49-F238E27FC236}">
                <a16:creationId xmlns="" xmlns:a16="http://schemas.microsoft.com/office/drawing/2014/main" id="{8B646373-3D50-4ACC-80BD-B4145DA64903}"/>
              </a:ext>
            </a:extLst>
          </p:cNvPr>
          <p:cNvSpPr>
            <a:spLocks/>
          </p:cNvSpPr>
          <p:nvPr/>
        </p:nvSpPr>
        <p:spPr bwMode="auto">
          <a:xfrm>
            <a:off x="4808019" y="2840570"/>
            <a:ext cx="1382671" cy="1175412"/>
          </a:xfrm>
          <a:custGeom>
            <a:avLst/>
            <a:gdLst>
              <a:gd name="T0" fmla="*/ 974 w 974"/>
              <a:gd name="T1" fmla="*/ 415 h 828"/>
              <a:gd name="T2" fmla="*/ 738 w 974"/>
              <a:gd name="T3" fmla="*/ 0 h 828"/>
              <a:gd name="T4" fmla="*/ 237 w 974"/>
              <a:gd name="T5" fmla="*/ 0 h 828"/>
              <a:gd name="T6" fmla="*/ 0 w 974"/>
              <a:gd name="T7" fmla="*/ 415 h 828"/>
              <a:gd name="T8" fmla="*/ 237 w 974"/>
              <a:gd name="T9" fmla="*/ 828 h 828"/>
              <a:gd name="T10" fmla="*/ 738 w 974"/>
              <a:gd name="T11" fmla="*/ 828 h 828"/>
              <a:gd name="T12" fmla="*/ 974 w 974"/>
              <a:gd name="T13" fmla="*/ 415 h 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74" h="828">
                <a:moveTo>
                  <a:pt x="974" y="415"/>
                </a:moveTo>
                <a:lnTo>
                  <a:pt x="738" y="0"/>
                </a:lnTo>
                <a:lnTo>
                  <a:pt x="237" y="0"/>
                </a:lnTo>
                <a:lnTo>
                  <a:pt x="0" y="415"/>
                </a:lnTo>
                <a:lnTo>
                  <a:pt x="237" y="828"/>
                </a:lnTo>
                <a:lnTo>
                  <a:pt x="738" y="828"/>
                </a:lnTo>
                <a:lnTo>
                  <a:pt x="974" y="41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39">
            <a:extLst>
              <a:ext uri="{FF2B5EF4-FFF2-40B4-BE49-F238E27FC236}">
                <a16:creationId xmlns="" xmlns:a16="http://schemas.microsoft.com/office/drawing/2014/main" id="{11AEC417-21B6-4A19-B7CE-EFEEC4220D96}"/>
              </a:ext>
            </a:extLst>
          </p:cNvPr>
          <p:cNvSpPr/>
          <p:nvPr/>
        </p:nvSpPr>
        <p:spPr>
          <a:xfrm>
            <a:off x="1747676" y="1252524"/>
            <a:ext cx="4160879" cy="64633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Курс на импортозамещение и технологическую независимость</a:t>
            </a:r>
          </a:p>
        </p:txBody>
      </p:sp>
      <p:sp>
        <p:nvSpPr>
          <p:cNvPr id="57" name="Rectangle 41">
            <a:extLst>
              <a:ext uri="{FF2B5EF4-FFF2-40B4-BE49-F238E27FC236}">
                <a16:creationId xmlns="" xmlns:a16="http://schemas.microsoft.com/office/drawing/2014/main" id="{C44C0B12-2B95-42CF-B299-18ABD1F68F8D}"/>
              </a:ext>
            </a:extLst>
          </p:cNvPr>
          <p:cNvSpPr/>
          <p:nvPr/>
        </p:nvSpPr>
        <p:spPr>
          <a:xfrm>
            <a:off x="1747676" y="3712142"/>
            <a:ext cx="4473137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Сохранение пилотируемой аэрофотосъемки (для пространственного разрешения 0,5 м);</a:t>
            </a:r>
          </a:p>
        </p:txBody>
      </p:sp>
      <p:sp>
        <p:nvSpPr>
          <p:cNvPr id="66" name="Rectangle 42">
            <a:extLst>
              <a:ext uri="{FF2B5EF4-FFF2-40B4-BE49-F238E27FC236}">
                <a16:creationId xmlns="" xmlns:a16="http://schemas.microsoft.com/office/drawing/2014/main" id="{AD008DB6-1862-49C2-B9B9-117080D9F23A}"/>
              </a:ext>
            </a:extLst>
          </p:cNvPr>
          <p:cNvSpPr/>
          <p:nvPr/>
        </p:nvSpPr>
        <p:spPr>
          <a:xfrm>
            <a:off x="1747676" y="5006640"/>
            <a:ext cx="4462804" cy="92333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Определены требования картографии к космической съёмке  высокого и сверхвысокого разрешения;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7F0304E2-0BA6-4AE4-9203-84FEE7FF5169}"/>
              </a:ext>
            </a:extLst>
          </p:cNvPr>
          <p:cNvSpPr txBox="1"/>
          <p:nvPr/>
        </p:nvSpPr>
        <p:spPr>
          <a:xfrm>
            <a:off x="7332655" y="3662345"/>
            <a:ext cx="43841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kern="0" dirty="0" smtClean="0">
                <a:solidFill>
                  <a:schemeClr val="accent2"/>
                </a:solidFill>
                <a:latin typeface="+mj-lt"/>
                <a:ea typeface="Segoe UI Symbol"/>
                <a:cs typeface="Segoe UI"/>
              </a:rPr>
              <a:t>А также: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400" kern="0" dirty="0" smtClean="0">
                <a:solidFill>
                  <a:schemeClr val="accent2"/>
                </a:solidFill>
                <a:latin typeface="+mj-lt"/>
                <a:ea typeface="Segoe UI Symbol"/>
                <a:cs typeface="Segoe UI"/>
              </a:rPr>
              <a:t>Исследование возможностей </a:t>
            </a:r>
            <a:r>
              <a:rPr lang="ru-RU" sz="1400" kern="0" dirty="0">
                <a:solidFill>
                  <a:schemeClr val="accent2"/>
                </a:solidFill>
                <a:latin typeface="+mj-lt"/>
                <a:ea typeface="Segoe UI Symbol"/>
                <a:cs typeface="Segoe UI"/>
              </a:rPr>
              <a:t>применения в </a:t>
            </a:r>
            <a:r>
              <a:rPr lang="ru-RU" sz="1400" kern="0" dirty="0" smtClean="0">
                <a:solidFill>
                  <a:schemeClr val="accent2"/>
                </a:solidFill>
                <a:latin typeface="+mj-lt"/>
                <a:ea typeface="Segoe UI Symbol"/>
                <a:cs typeface="Segoe UI"/>
              </a:rPr>
              <a:t>практической </a:t>
            </a:r>
            <a:r>
              <a:rPr lang="ru-RU" sz="1400" kern="0" dirty="0">
                <a:solidFill>
                  <a:schemeClr val="accent2"/>
                </a:solidFill>
                <a:ea typeface="Segoe UI Symbol"/>
                <a:cs typeface="Segoe UI"/>
              </a:rPr>
              <a:t>картографии </a:t>
            </a:r>
            <a:r>
              <a:rPr lang="ru-RU" sz="1400" kern="0" dirty="0" smtClean="0">
                <a:solidFill>
                  <a:schemeClr val="accent2"/>
                </a:solidFill>
                <a:latin typeface="+mj-lt"/>
                <a:ea typeface="Segoe UI Symbol"/>
                <a:cs typeface="Segoe UI"/>
              </a:rPr>
              <a:t>(в рамках производственного цикла) альтернативных </a:t>
            </a:r>
            <a:r>
              <a:rPr lang="ru-RU" sz="1400" kern="0" dirty="0">
                <a:solidFill>
                  <a:schemeClr val="accent2"/>
                </a:solidFill>
                <a:latin typeface="+mj-lt"/>
                <a:ea typeface="Segoe UI Symbol"/>
                <a:cs typeface="Segoe UI"/>
              </a:rPr>
              <a:t>источников данных ДЗЗ – радиолокационная, инфракрасная </a:t>
            </a:r>
            <a:r>
              <a:rPr lang="ru-RU" sz="1400" kern="0" dirty="0" smtClean="0">
                <a:solidFill>
                  <a:schemeClr val="accent2"/>
                </a:solidFill>
                <a:latin typeface="+mj-lt"/>
                <a:ea typeface="Segoe UI Symbol"/>
                <a:cs typeface="Segoe UI"/>
              </a:rPr>
              <a:t>съёмка и иные, внедрение в производство</a:t>
            </a:r>
            <a:endParaRPr lang="ru-RU" sz="1400" kern="0" dirty="0">
              <a:solidFill>
                <a:schemeClr val="accent2"/>
              </a:solidFill>
              <a:latin typeface="+mj-lt"/>
              <a:ea typeface="Segoe UI Symbol"/>
              <a:cs typeface="Segoe UI"/>
            </a:endParaRPr>
          </a:p>
          <a:p>
            <a:pPr algn="just"/>
            <a:endParaRPr lang="ru-RU" sz="1400" kern="0" dirty="0">
              <a:solidFill>
                <a:schemeClr val="accent2"/>
              </a:solidFill>
              <a:latin typeface="+mj-lt"/>
              <a:ea typeface="Segoe UI Symbol"/>
              <a:cs typeface="Segoe UI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1400" kern="0" dirty="0">
                <a:solidFill>
                  <a:schemeClr val="accent2"/>
                </a:solidFill>
                <a:latin typeface="+mj-lt"/>
                <a:ea typeface="Segoe UI Symbol"/>
                <a:cs typeface="Segoe UI"/>
              </a:rPr>
              <a:t>Расширение применения </a:t>
            </a:r>
            <a:r>
              <a:rPr lang="ru-RU" sz="1400" kern="0" dirty="0" err="1">
                <a:solidFill>
                  <a:schemeClr val="accent2"/>
                </a:solidFill>
                <a:latin typeface="+mj-lt"/>
                <a:ea typeface="Segoe UI Symbol"/>
                <a:cs typeface="Segoe UI"/>
              </a:rPr>
              <a:t>лидарных</a:t>
            </a:r>
            <a:r>
              <a:rPr lang="ru-RU" sz="1400" kern="0" dirty="0">
                <a:solidFill>
                  <a:schemeClr val="accent2"/>
                </a:solidFill>
                <a:latin typeface="+mj-lt"/>
                <a:ea typeface="Segoe UI Symbol"/>
                <a:cs typeface="Segoe UI"/>
              </a:rPr>
              <a:t> съёмок в картографии.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D11F5A08-73B8-4160-979C-BA9E36F02BAC}"/>
              </a:ext>
            </a:extLst>
          </p:cNvPr>
          <p:cNvSpPr txBox="1"/>
          <p:nvPr/>
        </p:nvSpPr>
        <p:spPr>
          <a:xfrm>
            <a:off x="1747676" y="2258725"/>
            <a:ext cx="5464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Внедрение беспилотных авиационных систем для проведения аэрофотосъёмки (в целях создания цифровых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ортофотопланов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 пространственным разрешением 0,2 м и 0,14 м)</a:t>
            </a:r>
          </a:p>
        </p:txBody>
      </p:sp>
      <p:pic>
        <p:nvPicPr>
          <p:cNvPr id="35" name="Graphic 12">
            <a:extLst>
              <a:ext uri="{FF2B5EF4-FFF2-40B4-BE49-F238E27FC236}">
                <a16:creationId xmlns="" xmlns:a16="http://schemas.microsoft.com/office/drawing/2014/main" id="{B1BA8FD1-4E08-4ABB-8E30-62DD548AC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276" y="1305827"/>
            <a:ext cx="252000" cy="260591"/>
          </a:xfrm>
          <a:prstGeom prst="rect">
            <a:avLst/>
          </a:prstGeom>
        </p:spPr>
      </p:pic>
      <p:pic>
        <p:nvPicPr>
          <p:cNvPr id="36" name="Graphic 12">
            <a:extLst>
              <a:ext uri="{FF2B5EF4-FFF2-40B4-BE49-F238E27FC236}">
                <a16:creationId xmlns="" xmlns:a16="http://schemas.microsoft.com/office/drawing/2014/main" id="{B608963C-6B8A-48D7-9EF7-9E00907DB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276" y="2319298"/>
            <a:ext cx="252000" cy="260591"/>
          </a:xfrm>
          <a:prstGeom prst="rect">
            <a:avLst/>
          </a:prstGeom>
        </p:spPr>
      </p:pic>
      <p:pic>
        <p:nvPicPr>
          <p:cNvPr id="37" name="Graphic 12">
            <a:extLst>
              <a:ext uri="{FF2B5EF4-FFF2-40B4-BE49-F238E27FC236}">
                <a16:creationId xmlns="" xmlns:a16="http://schemas.microsoft.com/office/drawing/2014/main" id="{F11E07C8-F1EA-439A-9469-48083E50A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276" y="3815013"/>
            <a:ext cx="252000" cy="260591"/>
          </a:xfrm>
          <a:prstGeom prst="rect">
            <a:avLst/>
          </a:prstGeom>
        </p:spPr>
      </p:pic>
      <p:pic>
        <p:nvPicPr>
          <p:cNvPr id="38" name="Graphic 12">
            <a:extLst>
              <a:ext uri="{FF2B5EF4-FFF2-40B4-BE49-F238E27FC236}">
                <a16:creationId xmlns="" xmlns:a16="http://schemas.microsoft.com/office/drawing/2014/main" id="{1EF3E55E-5BFC-46DC-979D-F35E7D44A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276" y="5093766"/>
            <a:ext cx="252000" cy="26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1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09475" y="3"/>
            <a:ext cx="11398141" cy="83819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НОВАЯ РЕАЛЬНОСТЬ ВЕКТОРНОЙ КАРТОГРАФИИ. </a:t>
            </a:r>
            <a:br>
              <a:rPr lang="ru-RU" dirty="0"/>
            </a:br>
            <a:r>
              <a:rPr lang="ru-RU" dirty="0"/>
              <a:t>КАРТОГРАФИЯ И НСПД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="" xmlns:a16="http://schemas.microsoft.com/office/drawing/2014/main" id="{4903BC09-8155-3884-9B99-4E914099FE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BC476-9252-C343-9FCE-489A77E2EA66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40">
            <a:extLst>
              <a:ext uri="{FF2B5EF4-FFF2-40B4-BE49-F238E27FC236}">
                <a16:creationId xmlns="" xmlns:a16="http://schemas.microsoft.com/office/drawing/2014/main" id="{61522F65-981D-4C69-9B2E-1FCE97FFEE8B}"/>
              </a:ext>
            </a:extLst>
          </p:cNvPr>
          <p:cNvSpPr/>
          <p:nvPr/>
        </p:nvSpPr>
        <p:spPr>
          <a:xfrm>
            <a:off x="0" y="2438843"/>
            <a:ext cx="12192000" cy="24702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5">
            <a:extLst>
              <a:ext uri="{FF2B5EF4-FFF2-40B4-BE49-F238E27FC236}">
                <a16:creationId xmlns="" xmlns:a16="http://schemas.microsoft.com/office/drawing/2014/main" id="{A790E902-705A-402D-B21F-CB93543CE96C}"/>
              </a:ext>
            </a:extLst>
          </p:cNvPr>
          <p:cNvGrpSpPr/>
          <p:nvPr/>
        </p:nvGrpSpPr>
        <p:grpSpPr>
          <a:xfrm>
            <a:off x="0" y="1943938"/>
            <a:ext cx="4152060" cy="3460049"/>
            <a:chOff x="1786826" y="1943938"/>
            <a:chExt cx="2489521" cy="3460049"/>
          </a:xfrm>
        </p:grpSpPr>
        <p:sp>
          <p:nvSpPr>
            <p:cNvPr id="8" name="Freeform 23">
              <a:extLst>
                <a:ext uri="{FF2B5EF4-FFF2-40B4-BE49-F238E27FC236}">
                  <a16:creationId xmlns="" xmlns:a16="http://schemas.microsoft.com/office/drawing/2014/main" id="{040186EB-938A-4881-BEA1-640F6636D7C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753618" y="4942290"/>
              <a:ext cx="494905" cy="428489"/>
            </a:xfrm>
            <a:custGeom>
              <a:avLst/>
              <a:gdLst>
                <a:gd name="T0" fmla="*/ 26 w 68"/>
                <a:gd name="T1" fmla="*/ 45 h 59"/>
                <a:gd name="T2" fmla="*/ 68 w 68"/>
                <a:gd name="T3" fmla="*/ 59 h 59"/>
                <a:gd name="T4" fmla="*/ 68 w 68"/>
                <a:gd name="T5" fmla="*/ 0 h 59"/>
                <a:gd name="T6" fmla="*/ 26 w 68"/>
                <a:gd name="T7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59">
                  <a:moveTo>
                    <a:pt x="26" y="45"/>
                  </a:moveTo>
                  <a:cubicBezTo>
                    <a:pt x="36" y="50"/>
                    <a:pt x="51" y="55"/>
                    <a:pt x="68" y="59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9" y="9"/>
                    <a:pt x="0" y="28"/>
                    <a:pt x="26" y="4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4">
              <a:extLst>
                <a:ext uri="{FF2B5EF4-FFF2-40B4-BE49-F238E27FC236}">
                  <a16:creationId xmlns="" xmlns:a16="http://schemas.microsoft.com/office/drawing/2014/main" id="{BA51FC4D-E289-4EDE-8B07-076EB82BA80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814650" y="1977146"/>
              <a:ext cx="494905" cy="428489"/>
            </a:xfrm>
            <a:custGeom>
              <a:avLst/>
              <a:gdLst>
                <a:gd name="T0" fmla="*/ 42 w 68"/>
                <a:gd name="T1" fmla="*/ 14 h 59"/>
                <a:gd name="T2" fmla="*/ 0 w 68"/>
                <a:gd name="T3" fmla="*/ 0 h 59"/>
                <a:gd name="T4" fmla="*/ 0 w 68"/>
                <a:gd name="T5" fmla="*/ 59 h 59"/>
                <a:gd name="T6" fmla="*/ 42 w 68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59">
                  <a:moveTo>
                    <a:pt x="42" y="14"/>
                  </a:moveTo>
                  <a:cubicBezTo>
                    <a:pt x="32" y="8"/>
                    <a:pt x="17" y="3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49" y="49"/>
                    <a:pt x="68" y="30"/>
                    <a:pt x="42" y="1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5">
              <a:extLst>
                <a:ext uri="{FF2B5EF4-FFF2-40B4-BE49-F238E27FC236}">
                  <a16:creationId xmlns="" xmlns:a16="http://schemas.microsoft.com/office/drawing/2014/main" id="{B6D14C79-5A66-4EE7-8B04-55B53783CCC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00114" y="2643447"/>
              <a:ext cx="3256517" cy="2058889"/>
            </a:xfrm>
            <a:custGeom>
              <a:avLst/>
              <a:gdLst>
                <a:gd name="T0" fmla="*/ 435 w 447"/>
                <a:gd name="T1" fmla="*/ 55 h 284"/>
                <a:gd name="T2" fmla="*/ 330 w 447"/>
                <a:gd name="T3" fmla="*/ 35 h 284"/>
                <a:gd name="T4" fmla="*/ 330 w 447"/>
                <a:gd name="T5" fmla="*/ 35 h 284"/>
                <a:gd name="T6" fmla="*/ 117 w 447"/>
                <a:gd name="T7" fmla="*/ 35 h 284"/>
                <a:gd name="T8" fmla="*/ 12 w 447"/>
                <a:gd name="T9" fmla="*/ 16 h 284"/>
                <a:gd name="T10" fmla="*/ 0 w 447"/>
                <a:gd name="T11" fmla="*/ 0 h 284"/>
                <a:gd name="T12" fmla="*/ 0 w 447"/>
                <a:gd name="T13" fmla="*/ 214 h 284"/>
                <a:gd name="T14" fmla="*/ 12 w 447"/>
                <a:gd name="T15" fmla="*/ 229 h 284"/>
                <a:gd name="T16" fmla="*/ 117 w 447"/>
                <a:gd name="T17" fmla="*/ 249 h 284"/>
                <a:gd name="T18" fmla="*/ 117 w 447"/>
                <a:gd name="T19" fmla="*/ 249 h 284"/>
                <a:gd name="T20" fmla="*/ 330 w 447"/>
                <a:gd name="T21" fmla="*/ 249 h 284"/>
                <a:gd name="T22" fmla="*/ 435 w 447"/>
                <a:gd name="T23" fmla="*/ 269 h 284"/>
                <a:gd name="T24" fmla="*/ 447 w 447"/>
                <a:gd name="T25" fmla="*/ 284 h 284"/>
                <a:gd name="T26" fmla="*/ 447 w 447"/>
                <a:gd name="T27" fmla="*/ 71 h 284"/>
                <a:gd name="T28" fmla="*/ 435 w 447"/>
                <a:gd name="T29" fmla="*/ 55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7" h="284">
                  <a:moveTo>
                    <a:pt x="435" y="55"/>
                  </a:moveTo>
                  <a:cubicBezTo>
                    <a:pt x="415" y="43"/>
                    <a:pt x="373" y="36"/>
                    <a:pt x="330" y="35"/>
                  </a:cubicBezTo>
                  <a:cubicBezTo>
                    <a:pt x="330" y="35"/>
                    <a:pt x="330" y="35"/>
                    <a:pt x="330" y="35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74" y="35"/>
                    <a:pt x="32" y="28"/>
                    <a:pt x="12" y="16"/>
                  </a:cubicBezTo>
                  <a:cubicBezTo>
                    <a:pt x="4" y="11"/>
                    <a:pt x="0" y="5"/>
                    <a:pt x="0" y="0"/>
                  </a:cubicBezTo>
                  <a:cubicBezTo>
                    <a:pt x="0" y="214"/>
                    <a:pt x="0" y="214"/>
                    <a:pt x="0" y="214"/>
                  </a:cubicBezTo>
                  <a:cubicBezTo>
                    <a:pt x="0" y="219"/>
                    <a:pt x="4" y="224"/>
                    <a:pt x="12" y="229"/>
                  </a:cubicBezTo>
                  <a:cubicBezTo>
                    <a:pt x="32" y="242"/>
                    <a:pt x="73" y="249"/>
                    <a:pt x="117" y="249"/>
                  </a:cubicBezTo>
                  <a:cubicBezTo>
                    <a:pt x="117" y="249"/>
                    <a:pt x="117" y="249"/>
                    <a:pt x="117" y="249"/>
                  </a:cubicBezTo>
                  <a:cubicBezTo>
                    <a:pt x="330" y="249"/>
                    <a:pt x="330" y="249"/>
                    <a:pt x="330" y="249"/>
                  </a:cubicBezTo>
                  <a:cubicBezTo>
                    <a:pt x="373" y="249"/>
                    <a:pt x="414" y="257"/>
                    <a:pt x="435" y="269"/>
                  </a:cubicBezTo>
                  <a:cubicBezTo>
                    <a:pt x="443" y="274"/>
                    <a:pt x="447" y="279"/>
                    <a:pt x="447" y="284"/>
                  </a:cubicBezTo>
                  <a:cubicBezTo>
                    <a:pt x="447" y="71"/>
                    <a:pt x="447" y="71"/>
                    <a:pt x="447" y="71"/>
                  </a:cubicBezTo>
                  <a:cubicBezTo>
                    <a:pt x="447" y="65"/>
                    <a:pt x="443" y="60"/>
                    <a:pt x="435" y="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Text Placeholder 32">
              <a:extLst>
                <a:ext uri="{FF2B5EF4-FFF2-40B4-BE49-F238E27FC236}">
                  <a16:creationId xmlns="" xmlns:a16="http://schemas.microsoft.com/office/drawing/2014/main" id="{3E75ACEB-1242-47CD-BE03-16756936399A}"/>
                </a:ext>
              </a:extLst>
            </p:cNvPr>
            <p:cNvSpPr txBox="1">
              <a:spLocks/>
            </p:cNvSpPr>
            <p:nvPr/>
          </p:nvSpPr>
          <p:spPr>
            <a:xfrm>
              <a:off x="2447655" y="3058912"/>
              <a:ext cx="1161434" cy="201085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00" dirty="0">
                  <a:solidFill>
                    <a:schemeClr val="bg1"/>
                  </a:solidFill>
                  <a:latin typeface="+mn-lt"/>
                </a:rPr>
                <a:t>Использование единой электронной картографической основы - необходимое условие существования всех </a:t>
              </a:r>
              <a:r>
                <a:rPr lang="ru-RU" sz="1400" dirty="0" err="1">
                  <a:solidFill>
                    <a:schemeClr val="bg1"/>
                  </a:solidFill>
                  <a:latin typeface="+mn-lt"/>
                </a:rPr>
                <a:t>геоданных</a:t>
              </a:r>
              <a:r>
                <a:rPr lang="ru-RU" sz="1400" dirty="0">
                  <a:solidFill>
                    <a:schemeClr val="bg1"/>
                  </a:solidFill>
                  <a:latin typeface="+mn-lt"/>
                </a:rPr>
                <a:t> НСПД в едином геоинформационном поле</a:t>
              </a:r>
            </a:p>
          </p:txBody>
        </p:sp>
      </p:grpSp>
      <p:grpSp>
        <p:nvGrpSpPr>
          <p:cNvPr id="31" name="Group 65">
            <a:extLst>
              <a:ext uri="{FF2B5EF4-FFF2-40B4-BE49-F238E27FC236}">
                <a16:creationId xmlns="" xmlns:a16="http://schemas.microsoft.com/office/drawing/2014/main" id="{F9BA843F-A9A5-4BF6-9496-74BC633484DA}"/>
              </a:ext>
            </a:extLst>
          </p:cNvPr>
          <p:cNvGrpSpPr/>
          <p:nvPr/>
        </p:nvGrpSpPr>
        <p:grpSpPr>
          <a:xfrm>
            <a:off x="3495423" y="1974677"/>
            <a:ext cx="4152060" cy="3460049"/>
            <a:chOff x="1786826" y="1943938"/>
            <a:chExt cx="2489521" cy="3460049"/>
          </a:xfrm>
        </p:grpSpPr>
        <p:sp>
          <p:nvSpPr>
            <p:cNvPr id="32" name="Freeform 23">
              <a:extLst>
                <a:ext uri="{FF2B5EF4-FFF2-40B4-BE49-F238E27FC236}">
                  <a16:creationId xmlns="" xmlns:a16="http://schemas.microsoft.com/office/drawing/2014/main" id="{6A1A8ED5-AC6A-43EB-84BF-B25670F5CB5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753618" y="4942290"/>
              <a:ext cx="494905" cy="428489"/>
            </a:xfrm>
            <a:custGeom>
              <a:avLst/>
              <a:gdLst>
                <a:gd name="T0" fmla="*/ 26 w 68"/>
                <a:gd name="T1" fmla="*/ 45 h 59"/>
                <a:gd name="T2" fmla="*/ 68 w 68"/>
                <a:gd name="T3" fmla="*/ 59 h 59"/>
                <a:gd name="T4" fmla="*/ 68 w 68"/>
                <a:gd name="T5" fmla="*/ 0 h 59"/>
                <a:gd name="T6" fmla="*/ 26 w 68"/>
                <a:gd name="T7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59">
                  <a:moveTo>
                    <a:pt x="26" y="45"/>
                  </a:moveTo>
                  <a:cubicBezTo>
                    <a:pt x="36" y="50"/>
                    <a:pt x="51" y="55"/>
                    <a:pt x="68" y="59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19" y="9"/>
                    <a:pt x="0" y="28"/>
                    <a:pt x="26" y="4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4">
              <a:extLst>
                <a:ext uri="{FF2B5EF4-FFF2-40B4-BE49-F238E27FC236}">
                  <a16:creationId xmlns="" xmlns:a16="http://schemas.microsoft.com/office/drawing/2014/main" id="{F5ACF658-35E3-4B0A-B85B-C00A8F8FA6A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814650" y="1977146"/>
              <a:ext cx="494905" cy="428489"/>
            </a:xfrm>
            <a:custGeom>
              <a:avLst/>
              <a:gdLst>
                <a:gd name="T0" fmla="*/ 42 w 68"/>
                <a:gd name="T1" fmla="*/ 14 h 59"/>
                <a:gd name="T2" fmla="*/ 0 w 68"/>
                <a:gd name="T3" fmla="*/ 0 h 59"/>
                <a:gd name="T4" fmla="*/ 0 w 68"/>
                <a:gd name="T5" fmla="*/ 59 h 59"/>
                <a:gd name="T6" fmla="*/ 42 w 68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59">
                  <a:moveTo>
                    <a:pt x="42" y="14"/>
                  </a:moveTo>
                  <a:cubicBezTo>
                    <a:pt x="32" y="8"/>
                    <a:pt x="17" y="3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49" y="49"/>
                    <a:pt x="68" y="30"/>
                    <a:pt x="42" y="1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5">
              <a:extLst>
                <a:ext uri="{FF2B5EF4-FFF2-40B4-BE49-F238E27FC236}">
                  <a16:creationId xmlns="" xmlns:a16="http://schemas.microsoft.com/office/drawing/2014/main" id="{8077DEE3-0ABC-47A6-BFFF-261301FB5ED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00114" y="2643447"/>
              <a:ext cx="3256517" cy="2058889"/>
            </a:xfrm>
            <a:custGeom>
              <a:avLst/>
              <a:gdLst>
                <a:gd name="T0" fmla="*/ 435 w 447"/>
                <a:gd name="T1" fmla="*/ 55 h 284"/>
                <a:gd name="T2" fmla="*/ 330 w 447"/>
                <a:gd name="T3" fmla="*/ 35 h 284"/>
                <a:gd name="T4" fmla="*/ 330 w 447"/>
                <a:gd name="T5" fmla="*/ 35 h 284"/>
                <a:gd name="T6" fmla="*/ 117 w 447"/>
                <a:gd name="T7" fmla="*/ 35 h 284"/>
                <a:gd name="T8" fmla="*/ 12 w 447"/>
                <a:gd name="T9" fmla="*/ 16 h 284"/>
                <a:gd name="T10" fmla="*/ 0 w 447"/>
                <a:gd name="T11" fmla="*/ 0 h 284"/>
                <a:gd name="T12" fmla="*/ 0 w 447"/>
                <a:gd name="T13" fmla="*/ 214 h 284"/>
                <a:gd name="T14" fmla="*/ 12 w 447"/>
                <a:gd name="T15" fmla="*/ 229 h 284"/>
                <a:gd name="T16" fmla="*/ 117 w 447"/>
                <a:gd name="T17" fmla="*/ 249 h 284"/>
                <a:gd name="T18" fmla="*/ 117 w 447"/>
                <a:gd name="T19" fmla="*/ 249 h 284"/>
                <a:gd name="T20" fmla="*/ 330 w 447"/>
                <a:gd name="T21" fmla="*/ 249 h 284"/>
                <a:gd name="T22" fmla="*/ 435 w 447"/>
                <a:gd name="T23" fmla="*/ 269 h 284"/>
                <a:gd name="T24" fmla="*/ 447 w 447"/>
                <a:gd name="T25" fmla="*/ 284 h 284"/>
                <a:gd name="T26" fmla="*/ 447 w 447"/>
                <a:gd name="T27" fmla="*/ 71 h 284"/>
                <a:gd name="T28" fmla="*/ 435 w 447"/>
                <a:gd name="T29" fmla="*/ 55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7" h="284">
                  <a:moveTo>
                    <a:pt x="435" y="55"/>
                  </a:moveTo>
                  <a:cubicBezTo>
                    <a:pt x="415" y="43"/>
                    <a:pt x="373" y="36"/>
                    <a:pt x="330" y="35"/>
                  </a:cubicBezTo>
                  <a:cubicBezTo>
                    <a:pt x="330" y="35"/>
                    <a:pt x="330" y="35"/>
                    <a:pt x="330" y="35"/>
                  </a:cubicBezTo>
                  <a:cubicBezTo>
                    <a:pt x="117" y="35"/>
                    <a:pt x="117" y="35"/>
                    <a:pt x="117" y="35"/>
                  </a:cubicBezTo>
                  <a:cubicBezTo>
                    <a:pt x="74" y="35"/>
                    <a:pt x="32" y="28"/>
                    <a:pt x="12" y="16"/>
                  </a:cubicBezTo>
                  <a:cubicBezTo>
                    <a:pt x="4" y="11"/>
                    <a:pt x="0" y="5"/>
                    <a:pt x="0" y="0"/>
                  </a:cubicBezTo>
                  <a:cubicBezTo>
                    <a:pt x="0" y="214"/>
                    <a:pt x="0" y="214"/>
                    <a:pt x="0" y="214"/>
                  </a:cubicBezTo>
                  <a:cubicBezTo>
                    <a:pt x="0" y="219"/>
                    <a:pt x="4" y="224"/>
                    <a:pt x="12" y="229"/>
                  </a:cubicBezTo>
                  <a:cubicBezTo>
                    <a:pt x="32" y="242"/>
                    <a:pt x="73" y="249"/>
                    <a:pt x="117" y="249"/>
                  </a:cubicBezTo>
                  <a:cubicBezTo>
                    <a:pt x="117" y="249"/>
                    <a:pt x="117" y="249"/>
                    <a:pt x="117" y="249"/>
                  </a:cubicBezTo>
                  <a:cubicBezTo>
                    <a:pt x="330" y="249"/>
                    <a:pt x="330" y="249"/>
                    <a:pt x="330" y="249"/>
                  </a:cubicBezTo>
                  <a:cubicBezTo>
                    <a:pt x="373" y="249"/>
                    <a:pt x="414" y="257"/>
                    <a:pt x="435" y="269"/>
                  </a:cubicBezTo>
                  <a:cubicBezTo>
                    <a:pt x="443" y="274"/>
                    <a:pt x="447" y="279"/>
                    <a:pt x="447" y="284"/>
                  </a:cubicBezTo>
                  <a:cubicBezTo>
                    <a:pt x="447" y="71"/>
                    <a:pt x="447" y="71"/>
                    <a:pt x="447" y="71"/>
                  </a:cubicBezTo>
                  <a:cubicBezTo>
                    <a:pt x="447" y="65"/>
                    <a:pt x="443" y="60"/>
                    <a:pt x="435" y="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Text Placeholder 32">
              <a:extLst>
                <a:ext uri="{FF2B5EF4-FFF2-40B4-BE49-F238E27FC236}">
                  <a16:creationId xmlns="" xmlns:a16="http://schemas.microsoft.com/office/drawing/2014/main" id="{757F6203-0C5B-4399-AF4D-05E0C529C570}"/>
                </a:ext>
              </a:extLst>
            </p:cNvPr>
            <p:cNvSpPr txBox="1">
              <a:spLocks/>
            </p:cNvSpPr>
            <p:nvPr/>
          </p:nvSpPr>
          <p:spPr>
            <a:xfrm>
              <a:off x="2410735" y="2867488"/>
              <a:ext cx="1362910" cy="2010854"/>
            </a:xfrm>
            <a:prstGeom prst="rect">
              <a:avLst/>
            </a:prstGeom>
          </p:spPr>
          <p:txBody>
            <a:bodyPr lIns="0" tIns="0" rIns="0" bIns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400" dirty="0">
                  <a:solidFill>
                    <a:schemeClr val="bg1"/>
                  </a:solidFill>
                  <a:latin typeface="+mn-lt"/>
                </a:rPr>
                <a:t>Легитимные, юридически значимые, достоверные и постоянно поддерживаемые источники </a:t>
              </a:r>
              <a:r>
                <a:rPr lang="ru-RU" sz="1400" dirty="0" err="1">
                  <a:solidFill>
                    <a:schemeClr val="bg1"/>
                  </a:solidFill>
                  <a:latin typeface="+mn-lt"/>
                </a:rPr>
                <a:t>геоданных</a:t>
              </a:r>
              <a:r>
                <a:rPr lang="ru-RU" sz="1400" dirty="0">
                  <a:solidFill>
                    <a:schemeClr val="bg1"/>
                  </a:solidFill>
                  <a:latin typeface="+mn-lt"/>
                </a:rPr>
                <a:t> НСПД – поставщики исходных данных для обновления топографических карт и планов, оперативного обновления сведений ЕЭКО</a:t>
              </a:r>
            </a:p>
          </p:txBody>
        </p:sp>
      </p:grpSp>
      <p:sp>
        <p:nvSpPr>
          <p:cNvPr id="37" name="object 48">
            <a:extLst>
              <a:ext uri="{FF2B5EF4-FFF2-40B4-BE49-F238E27FC236}">
                <a16:creationId xmlns="" xmlns:a16="http://schemas.microsoft.com/office/drawing/2014/main" id="{9D394CDD-481E-408B-8E00-D78CD9043C96}"/>
              </a:ext>
            </a:extLst>
          </p:cNvPr>
          <p:cNvSpPr/>
          <p:nvPr/>
        </p:nvSpPr>
        <p:spPr>
          <a:xfrm>
            <a:off x="1736259" y="2233263"/>
            <a:ext cx="621538" cy="548639"/>
          </a:xfrm>
          <a:prstGeom prst="rect">
            <a:avLst/>
          </a:prstGeom>
          <a:blipFill>
            <a:blip r:embed="rId3" cstate="print">
              <a:biLevel thresh="25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52">
            <a:extLst>
              <a:ext uri="{FF2B5EF4-FFF2-40B4-BE49-F238E27FC236}">
                <a16:creationId xmlns="" xmlns:a16="http://schemas.microsoft.com/office/drawing/2014/main" id="{5DBC40BF-452F-4C97-9524-0A9DBC91C92F}"/>
              </a:ext>
            </a:extLst>
          </p:cNvPr>
          <p:cNvSpPr/>
          <p:nvPr/>
        </p:nvSpPr>
        <p:spPr>
          <a:xfrm>
            <a:off x="5306821" y="2300485"/>
            <a:ext cx="543563" cy="494906"/>
          </a:xfrm>
          <a:prstGeom prst="rect">
            <a:avLst/>
          </a:prstGeom>
          <a:blipFill>
            <a:blip r:embed="rId4" cstate="print">
              <a:biLevel thresh="25000"/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Graphic 33">
            <a:extLst>
              <a:ext uri="{FF2B5EF4-FFF2-40B4-BE49-F238E27FC236}">
                <a16:creationId xmlns="" xmlns:a16="http://schemas.microsoft.com/office/drawing/2014/main" id="{483BA652-0474-4E54-8225-6AEED230DEA3}"/>
              </a:ext>
            </a:extLst>
          </p:cNvPr>
          <p:cNvSpPr/>
          <p:nvPr/>
        </p:nvSpPr>
        <p:spPr>
          <a:xfrm>
            <a:off x="7118566" y="3532740"/>
            <a:ext cx="401423" cy="3417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3" y="0"/>
                </a:moveTo>
                <a:cubicBezTo>
                  <a:pt x="499" y="0"/>
                  <a:pt x="0" y="584"/>
                  <a:pt x="0" y="1283"/>
                </a:cubicBezTo>
                <a:cubicBezTo>
                  <a:pt x="0" y="1537"/>
                  <a:pt x="86" y="1788"/>
                  <a:pt x="205" y="1978"/>
                </a:cubicBezTo>
                <a:lnTo>
                  <a:pt x="5189" y="10800"/>
                </a:lnTo>
                <a:lnTo>
                  <a:pt x="205" y="19649"/>
                </a:lnTo>
                <a:cubicBezTo>
                  <a:pt x="86" y="19839"/>
                  <a:pt x="0" y="20089"/>
                  <a:pt x="0" y="20344"/>
                </a:cubicBezTo>
                <a:cubicBezTo>
                  <a:pt x="0" y="21042"/>
                  <a:pt x="499" y="21600"/>
                  <a:pt x="1093" y="21600"/>
                </a:cubicBezTo>
                <a:lnTo>
                  <a:pt x="4325" y="21600"/>
                </a:lnTo>
                <a:cubicBezTo>
                  <a:pt x="4702" y="21600"/>
                  <a:pt x="5041" y="21382"/>
                  <a:pt x="5235" y="21039"/>
                </a:cubicBezTo>
                <a:lnTo>
                  <a:pt x="10629" y="11495"/>
                </a:lnTo>
                <a:cubicBezTo>
                  <a:pt x="10748" y="11304"/>
                  <a:pt x="10811" y="11054"/>
                  <a:pt x="10811" y="10800"/>
                </a:cubicBezTo>
                <a:cubicBezTo>
                  <a:pt x="10811" y="10546"/>
                  <a:pt x="10748" y="10296"/>
                  <a:pt x="10629" y="10105"/>
                </a:cubicBezTo>
                <a:lnTo>
                  <a:pt x="5235" y="588"/>
                </a:lnTo>
                <a:cubicBezTo>
                  <a:pt x="5041" y="245"/>
                  <a:pt x="4702" y="0"/>
                  <a:pt x="4325" y="0"/>
                </a:cubicBezTo>
                <a:lnTo>
                  <a:pt x="1093" y="0"/>
                </a:lnTo>
                <a:close/>
                <a:moveTo>
                  <a:pt x="11881" y="0"/>
                </a:moveTo>
                <a:cubicBezTo>
                  <a:pt x="11287" y="0"/>
                  <a:pt x="10811" y="584"/>
                  <a:pt x="10811" y="1283"/>
                </a:cubicBezTo>
                <a:cubicBezTo>
                  <a:pt x="10811" y="1537"/>
                  <a:pt x="10875" y="1788"/>
                  <a:pt x="10993" y="1978"/>
                </a:cubicBezTo>
                <a:lnTo>
                  <a:pt x="15978" y="10800"/>
                </a:lnTo>
                <a:lnTo>
                  <a:pt x="10993" y="19649"/>
                </a:lnTo>
                <a:cubicBezTo>
                  <a:pt x="10875" y="19839"/>
                  <a:pt x="10811" y="20089"/>
                  <a:pt x="10811" y="20344"/>
                </a:cubicBezTo>
                <a:cubicBezTo>
                  <a:pt x="10811" y="21042"/>
                  <a:pt x="11287" y="21600"/>
                  <a:pt x="11881" y="21600"/>
                </a:cubicBezTo>
                <a:lnTo>
                  <a:pt x="15113" y="21600"/>
                </a:lnTo>
                <a:cubicBezTo>
                  <a:pt x="15491" y="21600"/>
                  <a:pt x="15829" y="21382"/>
                  <a:pt x="16024" y="21039"/>
                </a:cubicBezTo>
                <a:lnTo>
                  <a:pt x="21418" y="11495"/>
                </a:lnTo>
                <a:cubicBezTo>
                  <a:pt x="21537" y="11304"/>
                  <a:pt x="21600" y="11054"/>
                  <a:pt x="21600" y="10800"/>
                </a:cubicBezTo>
                <a:cubicBezTo>
                  <a:pt x="21600" y="10546"/>
                  <a:pt x="21537" y="10296"/>
                  <a:pt x="21418" y="10105"/>
                </a:cubicBezTo>
                <a:lnTo>
                  <a:pt x="16024" y="588"/>
                </a:lnTo>
                <a:cubicBezTo>
                  <a:pt x="15829" y="245"/>
                  <a:pt x="15491" y="0"/>
                  <a:pt x="15113" y="0"/>
                </a:cubicBezTo>
                <a:lnTo>
                  <a:pt x="11881" y="0"/>
                </a:lnTo>
                <a:close/>
              </a:path>
            </a:pathLst>
          </a:custGeom>
          <a:solidFill>
            <a:srgbClr val="007CFF"/>
          </a:solidFill>
          <a:ln w="12700">
            <a:miter lim="400000"/>
          </a:ln>
        </p:spPr>
        <p:txBody>
          <a:bodyPr lIns="45719" rIns="45719" anchor="ctr"/>
          <a:lstStyle/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4091FB6-E15F-4D1D-B46D-281CC7494AA8}"/>
              </a:ext>
            </a:extLst>
          </p:cNvPr>
          <p:cNvSpPr txBox="1"/>
          <p:nvPr/>
        </p:nvSpPr>
        <p:spPr>
          <a:xfrm>
            <a:off x="7636762" y="2755788"/>
            <a:ext cx="429944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 результате </a:t>
            </a:r>
            <a:r>
              <a:rPr lang="ru-RU" sz="1400" dirty="0">
                <a:solidFill>
                  <a:srgbClr val="4C4D4B"/>
                </a:solidFill>
                <a:latin typeface="+mj-lt"/>
                <a:ea typeface="+mj-ea"/>
                <a:cs typeface="+mj-cs"/>
              </a:rPr>
              <a:t>пользователи (в том числе и сами поставщики ПД в НСПД) будут </a:t>
            </a:r>
            <a:r>
              <a:rPr lang="ru-RU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быстрее получать обновленную картографическую основу</a:t>
            </a:r>
            <a:r>
              <a:rPr lang="ru-RU" sz="1400" dirty="0">
                <a:solidFill>
                  <a:srgbClr val="4C4D4B"/>
                </a:solidFill>
                <a:latin typeface="+mj-lt"/>
                <a:ea typeface="+mj-ea"/>
                <a:cs typeface="+mj-cs"/>
              </a:rPr>
              <a:t>, а картографическое производство будет оперативно получать необходимый исходный материал для проведения обновления</a:t>
            </a:r>
          </a:p>
        </p:txBody>
      </p:sp>
    </p:spTree>
    <p:extLst>
      <p:ext uri="{BB962C8B-B14F-4D97-AF65-F5344CB8AC3E}">
        <p14:creationId xmlns:p14="http://schemas.microsoft.com/office/powerpoint/2010/main" val="7695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ЕЭКО – ЕДИНАЯ ЭЛЕКТРОННАЯ КАРТОГРАФИЧЕСКАЯ ОСНОВА</a:t>
            </a:r>
            <a:endParaRPr lang="ru-RU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xmlns="" id="{4244C440-6D8F-4DC3-A970-DA9BD1A1B6DE}"/>
              </a:ext>
            </a:extLst>
          </p:cNvPr>
          <p:cNvSpPr/>
          <p:nvPr/>
        </p:nvSpPr>
        <p:spPr>
          <a:xfrm>
            <a:off x="1021897" y="3075230"/>
            <a:ext cx="756000" cy="346529"/>
          </a:xfrm>
          <a:custGeom>
            <a:avLst/>
            <a:gdLst/>
            <a:ahLst/>
            <a:cxnLst/>
            <a:rect l="l" t="t" r="r" b="b"/>
            <a:pathLst>
              <a:path w="1728470" h="485139">
                <a:moveTo>
                  <a:pt x="1647444" y="0"/>
                </a:moveTo>
                <a:lnTo>
                  <a:pt x="66325" y="1288"/>
                </a:lnTo>
                <a:lnTo>
                  <a:pt x="28717" y="19016"/>
                </a:lnTo>
                <a:lnTo>
                  <a:pt x="5060" y="52569"/>
                </a:lnTo>
                <a:lnTo>
                  <a:pt x="0" y="80772"/>
                </a:lnTo>
                <a:lnTo>
                  <a:pt x="1233" y="403860"/>
                </a:lnTo>
                <a:lnTo>
                  <a:pt x="11003" y="444579"/>
                </a:lnTo>
                <a:lnTo>
                  <a:pt x="39985" y="473589"/>
                </a:lnTo>
                <a:lnTo>
                  <a:pt x="80772" y="484632"/>
                </a:lnTo>
                <a:lnTo>
                  <a:pt x="1661890" y="483343"/>
                </a:lnTo>
                <a:lnTo>
                  <a:pt x="1699498" y="465611"/>
                </a:lnTo>
                <a:lnTo>
                  <a:pt x="1723155" y="432057"/>
                </a:lnTo>
                <a:lnTo>
                  <a:pt x="1728216" y="403860"/>
                </a:lnTo>
                <a:lnTo>
                  <a:pt x="1726982" y="80772"/>
                </a:lnTo>
                <a:lnTo>
                  <a:pt x="1717212" y="40046"/>
                </a:lnTo>
                <a:lnTo>
                  <a:pt x="1688230" y="11039"/>
                </a:lnTo>
                <a:lnTo>
                  <a:pt x="1647444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xmlns="" id="{473A4611-843C-4D76-834F-18CA0EA897AC}"/>
              </a:ext>
            </a:extLst>
          </p:cNvPr>
          <p:cNvSpPr txBox="1"/>
          <p:nvPr/>
        </p:nvSpPr>
        <p:spPr>
          <a:xfrm>
            <a:off x="1091342" y="3179936"/>
            <a:ext cx="59962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algn="ctr"/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1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:</a:t>
            </a:r>
            <a:r>
              <a:rPr sz="1000" spc="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2</a:t>
            </a:r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5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000</a:t>
            </a:r>
            <a:endParaRPr sz="1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xmlns="" id="{8C777401-7B8C-4CE3-88F3-5F69F4A4A65F}"/>
              </a:ext>
            </a:extLst>
          </p:cNvPr>
          <p:cNvSpPr/>
          <p:nvPr/>
        </p:nvSpPr>
        <p:spPr>
          <a:xfrm>
            <a:off x="1005749" y="3704423"/>
            <a:ext cx="756000" cy="300719"/>
          </a:xfrm>
          <a:custGeom>
            <a:avLst/>
            <a:gdLst/>
            <a:ahLst/>
            <a:cxnLst/>
            <a:rect l="l" t="t" r="r" b="b"/>
            <a:pathLst>
              <a:path w="1728470" h="421004">
                <a:moveTo>
                  <a:pt x="1658112" y="0"/>
                </a:moveTo>
                <a:lnTo>
                  <a:pt x="58364" y="978"/>
                </a:lnTo>
                <a:lnTo>
                  <a:pt x="21483" y="19596"/>
                </a:lnTo>
                <a:lnTo>
                  <a:pt x="1494" y="55635"/>
                </a:lnTo>
                <a:lnTo>
                  <a:pt x="0" y="70103"/>
                </a:lnTo>
                <a:lnTo>
                  <a:pt x="978" y="362256"/>
                </a:lnTo>
                <a:lnTo>
                  <a:pt x="19596" y="399135"/>
                </a:lnTo>
                <a:lnTo>
                  <a:pt x="55635" y="419129"/>
                </a:lnTo>
                <a:lnTo>
                  <a:pt x="70104" y="420623"/>
                </a:lnTo>
                <a:lnTo>
                  <a:pt x="1669851" y="419645"/>
                </a:lnTo>
                <a:lnTo>
                  <a:pt x="1706732" y="401022"/>
                </a:lnTo>
                <a:lnTo>
                  <a:pt x="1726721" y="364985"/>
                </a:lnTo>
                <a:lnTo>
                  <a:pt x="1728216" y="350519"/>
                </a:lnTo>
                <a:lnTo>
                  <a:pt x="1727237" y="58364"/>
                </a:lnTo>
                <a:lnTo>
                  <a:pt x="1708619" y="21483"/>
                </a:lnTo>
                <a:lnTo>
                  <a:pt x="1672580" y="1494"/>
                </a:lnTo>
                <a:lnTo>
                  <a:pt x="1658112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xmlns="" id="{DCF9B0A5-1CDB-4E88-97B6-2BA363440634}"/>
              </a:ext>
            </a:extLst>
          </p:cNvPr>
          <p:cNvSpPr txBox="1"/>
          <p:nvPr/>
        </p:nvSpPr>
        <p:spPr>
          <a:xfrm>
            <a:off x="1061288" y="3773165"/>
            <a:ext cx="59962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algn="ctr"/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1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:</a:t>
            </a:r>
            <a:r>
              <a:rPr sz="1000" spc="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1</a:t>
            </a:r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0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000</a:t>
            </a:r>
            <a:endParaRPr sz="1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xmlns="" id="{7FCA8235-1A12-40A8-BF65-BCBCAC61B8E5}"/>
              </a:ext>
            </a:extLst>
          </p:cNvPr>
          <p:cNvSpPr/>
          <p:nvPr/>
        </p:nvSpPr>
        <p:spPr>
          <a:xfrm>
            <a:off x="1023357" y="4298220"/>
            <a:ext cx="756000" cy="301625"/>
          </a:xfrm>
          <a:custGeom>
            <a:avLst/>
            <a:gdLst/>
            <a:ahLst/>
            <a:cxnLst/>
            <a:rect l="l" t="t" r="r" b="b"/>
            <a:pathLst>
              <a:path w="1728470" h="422275">
                <a:moveTo>
                  <a:pt x="1657858" y="0"/>
                </a:moveTo>
                <a:lnTo>
                  <a:pt x="58216" y="1043"/>
                </a:lnTo>
                <a:lnTo>
                  <a:pt x="21417" y="19806"/>
                </a:lnTo>
                <a:lnTo>
                  <a:pt x="1489" y="55887"/>
                </a:lnTo>
                <a:lnTo>
                  <a:pt x="0" y="70358"/>
                </a:lnTo>
                <a:lnTo>
                  <a:pt x="1043" y="363931"/>
                </a:lnTo>
                <a:lnTo>
                  <a:pt x="19806" y="400730"/>
                </a:lnTo>
                <a:lnTo>
                  <a:pt x="55887" y="420658"/>
                </a:lnTo>
                <a:lnTo>
                  <a:pt x="70358" y="422148"/>
                </a:lnTo>
                <a:lnTo>
                  <a:pt x="1669999" y="421104"/>
                </a:lnTo>
                <a:lnTo>
                  <a:pt x="1706798" y="402341"/>
                </a:lnTo>
                <a:lnTo>
                  <a:pt x="1726726" y="366260"/>
                </a:lnTo>
                <a:lnTo>
                  <a:pt x="1728216" y="351790"/>
                </a:lnTo>
                <a:lnTo>
                  <a:pt x="1727172" y="58216"/>
                </a:lnTo>
                <a:lnTo>
                  <a:pt x="1708409" y="21417"/>
                </a:lnTo>
                <a:lnTo>
                  <a:pt x="1672328" y="1489"/>
                </a:lnTo>
                <a:lnTo>
                  <a:pt x="165785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xmlns="" id="{120878C9-6F42-4532-8209-4604EA560B81}"/>
              </a:ext>
            </a:extLst>
          </p:cNvPr>
          <p:cNvSpPr txBox="1"/>
          <p:nvPr/>
        </p:nvSpPr>
        <p:spPr>
          <a:xfrm>
            <a:off x="1101957" y="4362178"/>
            <a:ext cx="52659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algn="ctr"/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1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:</a:t>
            </a:r>
            <a:r>
              <a:rPr sz="1000" spc="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2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000</a:t>
            </a:r>
            <a:endParaRPr sz="1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xmlns="" id="{782AA724-6A17-4E64-92E2-C695352E87C3}"/>
              </a:ext>
            </a:extLst>
          </p:cNvPr>
          <p:cNvSpPr/>
          <p:nvPr/>
        </p:nvSpPr>
        <p:spPr>
          <a:xfrm>
            <a:off x="1026520" y="4863185"/>
            <a:ext cx="756000" cy="384819"/>
          </a:xfrm>
          <a:custGeom>
            <a:avLst/>
            <a:gdLst/>
            <a:ahLst/>
            <a:cxnLst/>
            <a:rect l="l" t="t" r="r" b="b"/>
            <a:pathLst>
              <a:path w="1720850" h="504825">
                <a:moveTo>
                  <a:pt x="1636522" y="0"/>
                </a:moveTo>
                <a:lnTo>
                  <a:pt x="78727" y="167"/>
                </a:lnTo>
                <a:lnTo>
                  <a:pt x="38787" y="13227"/>
                </a:lnTo>
                <a:lnTo>
                  <a:pt x="10646" y="43095"/>
                </a:lnTo>
                <a:lnTo>
                  <a:pt x="0" y="84073"/>
                </a:lnTo>
                <a:lnTo>
                  <a:pt x="167" y="425716"/>
                </a:lnTo>
                <a:lnTo>
                  <a:pt x="13227" y="465656"/>
                </a:lnTo>
                <a:lnTo>
                  <a:pt x="43095" y="493797"/>
                </a:lnTo>
                <a:lnTo>
                  <a:pt x="84074" y="504443"/>
                </a:lnTo>
                <a:lnTo>
                  <a:pt x="1641868" y="504276"/>
                </a:lnTo>
                <a:lnTo>
                  <a:pt x="1681808" y="491216"/>
                </a:lnTo>
                <a:lnTo>
                  <a:pt x="1709949" y="461348"/>
                </a:lnTo>
                <a:lnTo>
                  <a:pt x="1720595" y="420369"/>
                </a:lnTo>
                <a:lnTo>
                  <a:pt x="1720428" y="78727"/>
                </a:lnTo>
                <a:lnTo>
                  <a:pt x="1707368" y="38787"/>
                </a:lnTo>
                <a:lnTo>
                  <a:pt x="1677500" y="10646"/>
                </a:lnTo>
                <a:lnTo>
                  <a:pt x="1636522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 dirty="0">
              <a:cs typeface="Segoe UI" panose="020B0502040204020203" pitchFamily="34" charset="0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xmlns="" id="{62568947-DF7B-4434-BCDF-F1717B2EB2FD}"/>
              </a:ext>
            </a:extLst>
          </p:cNvPr>
          <p:cNvSpPr txBox="1"/>
          <p:nvPr/>
        </p:nvSpPr>
        <p:spPr>
          <a:xfrm>
            <a:off x="1085731" y="4883310"/>
            <a:ext cx="59962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algn="ctr"/>
            <a:r>
              <a:rPr sz="1000" dirty="0" smtClean="0">
                <a:solidFill>
                  <a:srgbClr val="000000"/>
                </a:solidFill>
                <a:cs typeface="Segoe UI" panose="020B0502040204020203" pitchFamily="34" charset="0"/>
              </a:rPr>
              <a:t>1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:</a:t>
            </a:r>
            <a:r>
              <a:rPr sz="1000" spc="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5</a:t>
            </a:r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0 </a:t>
            </a:r>
            <a:r>
              <a:rPr sz="10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000</a:t>
            </a:r>
            <a:endParaRPr lang="ru-RU" sz="1000" spc="-4" dirty="0" smtClean="0">
              <a:solidFill>
                <a:srgbClr val="000000"/>
              </a:solidFill>
              <a:cs typeface="Segoe UI" panose="020B0502040204020203" pitchFamily="34" charset="0"/>
            </a:endParaRPr>
          </a:p>
          <a:p>
            <a:pPr marL="9072" algn="ctr"/>
            <a:r>
              <a:rPr lang="ru-RU" sz="1000" dirty="0">
                <a:solidFill>
                  <a:srgbClr val="000000"/>
                </a:solidFill>
                <a:cs typeface="Segoe UI" panose="020B0502040204020203" pitchFamily="34" charset="0"/>
              </a:rPr>
              <a:t>1 </a:t>
            </a:r>
            <a:r>
              <a:rPr lang="ru-RU"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:</a:t>
            </a:r>
            <a:r>
              <a:rPr lang="ru-RU" sz="1000" spc="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ru-RU"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2</a:t>
            </a:r>
            <a:r>
              <a:rPr lang="ru-RU" sz="1000" dirty="0">
                <a:solidFill>
                  <a:srgbClr val="000000"/>
                </a:solidFill>
                <a:cs typeface="Segoe UI" panose="020B0502040204020203" pitchFamily="34" charset="0"/>
              </a:rPr>
              <a:t>5 </a:t>
            </a:r>
            <a:r>
              <a:rPr lang="ru-RU"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000</a:t>
            </a:r>
            <a:endParaRPr sz="1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xmlns="" id="{733BC152-38A2-42FA-A43F-CD3A30DDA78B}"/>
              </a:ext>
            </a:extLst>
          </p:cNvPr>
          <p:cNvSpPr txBox="1"/>
          <p:nvPr/>
        </p:nvSpPr>
        <p:spPr>
          <a:xfrm>
            <a:off x="1105988" y="5336188"/>
            <a:ext cx="59962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algn="ctr"/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1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:</a:t>
            </a:r>
            <a:r>
              <a:rPr sz="1000" spc="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2</a:t>
            </a:r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5 </a:t>
            </a:r>
            <a:r>
              <a:rPr sz="10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00</a:t>
            </a:r>
            <a:endParaRPr sz="1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xmlns="" id="{FBF73EC1-3D39-4567-840C-6472A0ADA559}"/>
              </a:ext>
            </a:extLst>
          </p:cNvPr>
          <p:cNvSpPr/>
          <p:nvPr/>
        </p:nvSpPr>
        <p:spPr>
          <a:xfrm>
            <a:off x="1018725" y="5304096"/>
            <a:ext cx="756000" cy="751747"/>
          </a:xfrm>
          <a:custGeom>
            <a:avLst/>
            <a:gdLst/>
            <a:ahLst/>
            <a:cxnLst/>
            <a:rect l="l" t="t" r="r" b="b"/>
            <a:pathLst>
              <a:path w="1720850" h="475615">
                <a:moveTo>
                  <a:pt x="1641348" y="0"/>
                </a:moveTo>
                <a:lnTo>
                  <a:pt x="67217" y="907"/>
                </a:lnTo>
                <a:lnTo>
                  <a:pt x="29225" y="17781"/>
                </a:lnTo>
                <a:lnTo>
                  <a:pt x="5151" y="51084"/>
                </a:lnTo>
                <a:lnTo>
                  <a:pt x="0" y="79247"/>
                </a:lnTo>
                <a:lnTo>
                  <a:pt x="907" y="408270"/>
                </a:lnTo>
                <a:lnTo>
                  <a:pt x="17781" y="446262"/>
                </a:lnTo>
                <a:lnTo>
                  <a:pt x="51084" y="470336"/>
                </a:lnTo>
                <a:lnTo>
                  <a:pt x="79248" y="475487"/>
                </a:lnTo>
                <a:lnTo>
                  <a:pt x="1653378" y="474580"/>
                </a:lnTo>
                <a:lnTo>
                  <a:pt x="1691370" y="457706"/>
                </a:lnTo>
                <a:lnTo>
                  <a:pt x="1715444" y="424403"/>
                </a:lnTo>
                <a:lnTo>
                  <a:pt x="1720595" y="396239"/>
                </a:lnTo>
                <a:lnTo>
                  <a:pt x="1719688" y="67217"/>
                </a:lnTo>
                <a:lnTo>
                  <a:pt x="1702814" y="29225"/>
                </a:lnTo>
                <a:lnTo>
                  <a:pt x="1669511" y="5151"/>
                </a:lnTo>
                <a:lnTo>
                  <a:pt x="1641348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xmlns="" id="{2FF4E388-D997-4317-AC00-D9536F1FCCB4}"/>
              </a:ext>
            </a:extLst>
          </p:cNvPr>
          <p:cNvSpPr txBox="1"/>
          <p:nvPr/>
        </p:nvSpPr>
        <p:spPr>
          <a:xfrm>
            <a:off x="1094942" y="5444932"/>
            <a:ext cx="59962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algn="ctr"/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1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:</a:t>
            </a:r>
            <a:r>
              <a:rPr sz="1000" spc="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1</a:t>
            </a:r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0 </a:t>
            </a:r>
            <a:r>
              <a:rPr sz="10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000</a:t>
            </a:r>
            <a:endParaRPr lang="ru-RU" sz="1000" spc="-4" dirty="0" smtClean="0">
              <a:solidFill>
                <a:srgbClr val="000000"/>
              </a:solidFill>
              <a:cs typeface="Segoe UI" panose="020B0502040204020203" pitchFamily="34" charset="0"/>
            </a:endParaRPr>
          </a:p>
          <a:p>
            <a:pPr marL="9072" algn="ctr"/>
            <a:r>
              <a:rPr lang="ru-RU" sz="10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или</a:t>
            </a:r>
          </a:p>
          <a:p>
            <a:pPr marL="9072" algn="ctr"/>
            <a:r>
              <a:rPr lang="ru-RU" sz="1000" dirty="0">
                <a:solidFill>
                  <a:srgbClr val="000000"/>
                </a:solidFill>
                <a:cs typeface="Segoe UI" panose="020B0502040204020203" pitchFamily="34" charset="0"/>
              </a:rPr>
              <a:t>1 </a:t>
            </a:r>
            <a:r>
              <a:rPr lang="ru-RU"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:</a:t>
            </a:r>
            <a:r>
              <a:rPr lang="ru-RU" sz="1000" spc="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ru-RU"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2</a:t>
            </a:r>
            <a:r>
              <a:rPr lang="ru-RU" sz="1000" dirty="0">
                <a:solidFill>
                  <a:srgbClr val="000000"/>
                </a:solidFill>
                <a:cs typeface="Segoe UI" panose="020B0502040204020203" pitchFamily="34" charset="0"/>
              </a:rPr>
              <a:t>5 </a:t>
            </a:r>
            <a:r>
              <a:rPr lang="ru-RU"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000</a:t>
            </a:r>
            <a:endParaRPr lang="ru-RU" sz="1000" dirty="0">
              <a:solidFill>
                <a:srgbClr val="000000"/>
              </a:solidFill>
              <a:cs typeface="Segoe UI" panose="020B0502040204020203" pitchFamily="34" charset="0"/>
            </a:endParaRPr>
          </a:p>
          <a:p>
            <a:pPr marL="9072" algn="ctr"/>
            <a:endParaRPr sz="1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xmlns="" id="{19EDBDBB-2D75-4F3D-A8A1-3DD4ED9C8CD0}"/>
              </a:ext>
            </a:extLst>
          </p:cNvPr>
          <p:cNvSpPr/>
          <p:nvPr/>
        </p:nvSpPr>
        <p:spPr>
          <a:xfrm>
            <a:off x="1040188" y="6113098"/>
            <a:ext cx="756000" cy="362857"/>
          </a:xfrm>
          <a:custGeom>
            <a:avLst/>
            <a:gdLst/>
            <a:ahLst/>
            <a:cxnLst/>
            <a:rect l="l" t="t" r="r" b="b"/>
            <a:pathLst>
              <a:path w="1720850" h="508000">
                <a:moveTo>
                  <a:pt x="1636014" y="0"/>
                </a:moveTo>
                <a:lnTo>
                  <a:pt x="78408" y="221"/>
                </a:lnTo>
                <a:lnTo>
                  <a:pt x="38600" y="13579"/>
                </a:lnTo>
                <a:lnTo>
                  <a:pt x="10588" y="43576"/>
                </a:lnTo>
                <a:lnTo>
                  <a:pt x="0" y="84582"/>
                </a:lnTo>
                <a:lnTo>
                  <a:pt x="221" y="429083"/>
                </a:lnTo>
                <a:lnTo>
                  <a:pt x="13579" y="468891"/>
                </a:lnTo>
                <a:lnTo>
                  <a:pt x="43576" y="496903"/>
                </a:lnTo>
                <a:lnTo>
                  <a:pt x="84582" y="507492"/>
                </a:lnTo>
                <a:lnTo>
                  <a:pt x="1642187" y="507270"/>
                </a:lnTo>
                <a:lnTo>
                  <a:pt x="1681995" y="493912"/>
                </a:lnTo>
                <a:lnTo>
                  <a:pt x="1710007" y="463915"/>
                </a:lnTo>
                <a:lnTo>
                  <a:pt x="1720595" y="422910"/>
                </a:lnTo>
                <a:lnTo>
                  <a:pt x="1720374" y="78408"/>
                </a:lnTo>
                <a:lnTo>
                  <a:pt x="1707016" y="38600"/>
                </a:lnTo>
                <a:lnTo>
                  <a:pt x="1677019" y="10588"/>
                </a:lnTo>
                <a:lnTo>
                  <a:pt x="1636014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xmlns="" id="{BA2098F3-1F14-422B-9045-9676F75B75D3}"/>
              </a:ext>
            </a:extLst>
          </p:cNvPr>
          <p:cNvSpPr txBox="1"/>
          <p:nvPr/>
        </p:nvSpPr>
        <p:spPr>
          <a:xfrm>
            <a:off x="1143536" y="6226362"/>
            <a:ext cx="52659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algn="ctr"/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1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:</a:t>
            </a:r>
            <a:r>
              <a:rPr sz="1000" spc="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2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000</a:t>
            </a:r>
            <a:endParaRPr sz="1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xmlns="" id="{E662D49E-B05C-4FB2-92F7-3C9CFA1C84F9}"/>
              </a:ext>
            </a:extLst>
          </p:cNvPr>
          <p:cNvSpPr/>
          <p:nvPr/>
        </p:nvSpPr>
        <p:spPr>
          <a:xfrm>
            <a:off x="1038125" y="1314682"/>
            <a:ext cx="756000" cy="291253"/>
          </a:xfrm>
          <a:custGeom>
            <a:avLst/>
            <a:gdLst/>
            <a:ahLst/>
            <a:cxnLst/>
            <a:rect l="l" t="t" r="r" b="b"/>
            <a:pathLst>
              <a:path w="1728470" h="524510">
                <a:moveTo>
                  <a:pt x="1640839" y="0"/>
                </a:moveTo>
                <a:lnTo>
                  <a:pt x="76683" y="647"/>
                </a:lnTo>
                <a:lnTo>
                  <a:pt x="37595" y="15555"/>
                </a:lnTo>
                <a:lnTo>
                  <a:pt x="10277" y="46222"/>
                </a:lnTo>
                <a:lnTo>
                  <a:pt x="0" y="87375"/>
                </a:lnTo>
                <a:lnTo>
                  <a:pt x="647" y="447569"/>
                </a:lnTo>
                <a:lnTo>
                  <a:pt x="15555" y="486654"/>
                </a:lnTo>
                <a:lnTo>
                  <a:pt x="46222" y="513975"/>
                </a:lnTo>
                <a:lnTo>
                  <a:pt x="87376" y="524255"/>
                </a:lnTo>
                <a:lnTo>
                  <a:pt x="1651532" y="523608"/>
                </a:lnTo>
                <a:lnTo>
                  <a:pt x="1690620" y="508696"/>
                </a:lnTo>
                <a:lnTo>
                  <a:pt x="1717938" y="478028"/>
                </a:lnTo>
                <a:lnTo>
                  <a:pt x="1728216" y="436879"/>
                </a:lnTo>
                <a:lnTo>
                  <a:pt x="1727568" y="76683"/>
                </a:lnTo>
                <a:lnTo>
                  <a:pt x="1712660" y="37595"/>
                </a:lnTo>
                <a:lnTo>
                  <a:pt x="1681993" y="10277"/>
                </a:lnTo>
                <a:lnTo>
                  <a:pt x="164083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xmlns="" id="{FD835ECA-082F-4D93-BA65-34FAE7C0D4F2}"/>
              </a:ext>
            </a:extLst>
          </p:cNvPr>
          <p:cNvSpPr txBox="1"/>
          <p:nvPr/>
        </p:nvSpPr>
        <p:spPr>
          <a:xfrm>
            <a:off x="998126" y="1391604"/>
            <a:ext cx="80327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algn="ctr"/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1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: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2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50</a:t>
            </a:r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0</a:t>
            </a:r>
            <a:r>
              <a:rPr sz="1000" spc="-11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000</a:t>
            </a:r>
            <a:endParaRPr sz="1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xmlns="" id="{1549C93D-2699-4778-B639-805B8B43A844}"/>
              </a:ext>
            </a:extLst>
          </p:cNvPr>
          <p:cNvSpPr/>
          <p:nvPr/>
        </p:nvSpPr>
        <p:spPr>
          <a:xfrm>
            <a:off x="1754129" y="4270728"/>
            <a:ext cx="1890848" cy="5704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xmlns="" id="{5928AC76-BF12-4E1F-9126-D40E8374B4EA}"/>
              </a:ext>
            </a:extLst>
          </p:cNvPr>
          <p:cNvSpPr/>
          <p:nvPr/>
        </p:nvSpPr>
        <p:spPr>
          <a:xfrm>
            <a:off x="1767736" y="3638562"/>
            <a:ext cx="1863635" cy="560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xmlns="" id="{B15DB319-8246-440B-BABD-1D8B3DD29034}"/>
              </a:ext>
            </a:extLst>
          </p:cNvPr>
          <p:cNvSpPr/>
          <p:nvPr/>
        </p:nvSpPr>
        <p:spPr>
          <a:xfrm>
            <a:off x="1732358" y="3079906"/>
            <a:ext cx="1934391" cy="5649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xmlns="" id="{20BB90F1-12B4-4623-B866-C0465FFC1B2D}"/>
              </a:ext>
            </a:extLst>
          </p:cNvPr>
          <p:cNvSpPr/>
          <p:nvPr/>
        </p:nvSpPr>
        <p:spPr>
          <a:xfrm>
            <a:off x="1768825" y="2623775"/>
            <a:ext cx="1861456" cy="5649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xmlns="" id="{FA858328-F0D8-4F6C-8ECB-B84CD0E2F978}"/>
              </a:ext>
            </a:extLst>
          </p:cNvPr>
          <p:cNvSpPr/>
          <p:nvPr/>
        </p:nvSpPr>
        <p:spPr>
          <a:xfrm>
            <a:off x="1761749" y="2361719"/>
            <a:ext cx="1875608" cy="5573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xmlns="" id="{39C24AB3-E723-48DC-93AC-D3C248C8F767}"/>
              </a:ext>
            </a:extLst>
          </p:cNvPr>
          <p:cNvSpPr/>
          <p:nvPr/>
        </p:nvSpPr>
        <p:spPr>
          <a:xfrm>
            <a:off x="1779711" y="1959428"/>
            <a:ext cx="1839685" cy="5519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xmlns="" id="{EB83D1DF-7535-4C9B-8B1C-A82481082D7C}"/>
              </a:ext>
            </a:extLst>
          </p:cNvPr>
          <p:cNvSpPr/>
          <p:nvPr/>
        </p:nvSpPr>
        <p:spPr>
          <a:xfrm>
            <a:off x="1773724" y="1587361"/>
            <a:ext cx="1851659" cy="5573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26" name="object 64">
            <a:extLst>
              <a:ext uri="{FF2B5EF4-FFF2-40B4-BE49-F238E27FC236}">
                <a16:creationId xmlns:a16="http://schemas.microsoft.com/office/drawing/2014/main" xmlns="" id="{A6531707-065B-4E55-9E8D-FE2B238ACA3D}"/>
              </a:ext>
            </a:extLst>
          </p:cNvPr>
          <p:cNvSpPr txBox="1"/>
          <p:nvPr/>
        </p:nvSpPr>
        <p:spPr>
          <a:xfrm>
            <a:off x="3479312" y="913933"/>
            <a:ext cx="426720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18" marR="3629" algn="ctr"/>
            <a:r>
              <a:rPr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Площ</a:t>
            </a:r>
            <a:r>
              <a:rPr sz="1400" b="1" spc="-4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ад</a:t>
            </a:r>
            <a:r>
              <a:rPr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ь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sz="1400" b="1" spc="-15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т</a:t>
            </a:r>
            <a:r>
              <a:rPr sz="1400" b="1" spc="-4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ерри</a:t>
            </a:r>
            <a:r>
              <a:rPr sz="1400" b="1" spc="-15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т</a:t>
            </a:r>
            <a:r>
              <a:rPr sz="1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о</a:t>
            </a:r>
            <a:r>
              <a:rPr sz="1400" b="1" spc="-4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рии</a:t>
            </a:r>
            <a:r>
              <a:rPr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, </a:t>
            </a:r>
            <a:r>
              <a:rPr lang="ru-RU" sz="1400" b="1" spc="4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на</a:t>
            </a:r>
            <a:r>
              <a:rPr sz="1400" b="1" spc="-7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ru-RU" sz="1400" b="1" spc="-21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которую</a:t>
            </a:r>
            <a:r>
              <a:rPr lang="en-US" sz="1400" b="1" spc="-21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ru-RU" sz="1400" b="1" spc="-11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создается</a:t>
            </a:r>
            <a:r>
              <a:rPr sz="1400" b="1" spc="-7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sz="1400" b="1" spc="-4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ЕЭ</a:t>
            </a:r>
            <a:r>
              <a:rPr sz="1400" b="1" spc="-25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К</a:t>
            </a:r>
            <a:r>
              <a:rPr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О</a:t>
            </a:r>
          </a:p>
        </p:txBody>
      </p:sp>
      <p:sp>
        <p:nvSpPr>
          <p:cNvPr id="27" name="object 66">
            <a:extLst>
              <a:ext uri="{FF2B5EF4-FFF2-40B4-BE49-F238E27FC236}">
                <a16:creationId xmlns:a16="http://schemas.microsoft.com/office/drawing/2014/main" xmlns="" id="{508FCEDC-298F-43DC-8727-AE3B8E941BEC}"/>
              </a:ext>
            </a:extLst>
          </p:cNvPr>
          <p:cNvSpPr txBox="1"/>
          <p:nvPr/>
        </p:nvSpPr>
        <p:spPr>
          <a:xfrm>
            <a:off x="384257" y="2112511"/>
            <a:ext cx="351763" cy="220118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/>
            <a:r>
              <a:rPr sz="1143" dirty="0" err="1">
                <a:cs typeface="Segoe UI" panose="020B0502040204020203" pitchFamily="34" charset="0"/>
              </a:rPr>
              <a:t>Топографические</a:t>
            </a:r>
            <a:r>
              <a:rPr sz="1143" dirty="0">
                <a:cs typeface="Segoe UI" panose="020B0502040204020203" pitchFamily="34" charset="0"/>
              </a:rPr>
              <a:t> </a:t>
            </a:r>
            <a:r>
              <a:rPr sz="1143" dirty="0" err="1">
                <a:cs typeface="Segoe UI" panose="020B0502040204020203" pitchFamily="34" charset="0"/>
              </a:rPr>
              <a:t>карты</a:t>
            </a:r>
            <a:r>
              <a:rPr lang="ru-RU" sz="1143" dirty="0">
                <a:cs typeface="Segoe UI" panose="020B0502040204020203" pitchFamily="34" charset="0"/>
              </a:rPr>
              <a:t/>
            </a:r>
            <a:br>
              <a:rPr lang="ru-RU" sz="1143" dirty="0">
                <a:cs typeface="Segoe UI" panose="020B0502040204020203" pitchFamily="34" charset="0"/>
              </a:rPr>
            </a:br>
            <a:r>
              <a:rPr sz="1143" dirty="0">
                <a:cs typeface="Segoe UI" panose="020B0502040204020203" pitchFamily="34" charset="0"/>
              </a:rPr>
              <a:t>и планы</a:t>
            </a:r>
          </a:p>
        </p:txBody>
      </p:sp>
      <p:sp>
        <p:nvSpPr>
          <p:cNvPr id="28" name="object 67">
            <a:extLst>
              <a:ext uri="{FF2B5EF4-FFF2-40B4-BE49-F238E27FC236}">
                <a16:creationId xmlns:a16="http://schemas.microsoft.com/office/drawing/2014/main" xmlns="" id="{38E028CD-1E42-4DE0-83E0-7264863D1A29}"/>
              </a:ext>
            </a:extLst>
          </p:cNvPr>
          <p:cNvSpPr txBox="1"/>
          <p:nvPr/>
        </p:nvSpPr>
        <p:spPr>
          <a:xfrm>
            <a:off x="428255" y="5080350"/>
            <a:ext cx="153888" cy="10893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072" algn="ctr"/>
            <a:r>
              <a:rPr sz="10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Ортофотопланы</a:t>
            </a:r>
          </a:p>
        </p:txBody>
      </p:sp>
      <p:sp>
        <p:nvSpPr>
          <p:cNvPr id="29" name="object 68">
            <a:extLst>
              <a:ext uri="{FF2B5EF4-FFF2-40B4-BE49-F238E27FC236}">
                <a16:creationId xmlns:a16="http://schemas.microsoft.com/office/drawing/2014/main" xmlns="" id="{65C11152-3269-4B55-B477-4AF643B14147}"/>
              </a:ext>
            </a:extLst>
          </p:cNvPr>
          <p:cNvSpPr txBox="1"/>
          <p:nvPr/>
        </p:nvSpPr>
        <p:spPr>
          <a:xfrm>
            <a:off x="52582" y="1251013"/>
            <a:ext cx="1348896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marR="3629" indent="455"/>
            <a:r>
              <a:rPr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Обще</a:t>
            </a:r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-</a:t>
            </a:r>
          </a:p>
          <a:p>
            <a:pPr marL="9072" marR="3629" indent="455"/>
            <a:r>
              <a:rPr sz="1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географическая</a:t>
            </a:r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/>
            </a:r>
            <a:b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</a:br>
            <a:r>
              <a:rPr sz="1000" dirty="0" err="1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карта</a:t>
            </a:r>
            <a:endParaRPr sz="1000" dirty="0">
              <a:solidFill>
                <a:schemeClr val="tx1">
                  <a:lumMod val="85000"/>
                  <a:lumOff val="1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31" name="object 26">
            <a:extLst>
              <a:ext uri="{FF2B5EF4-FFF2-40B4-BE49-F238E27FC236}">
                <a16:creationId xmlns:a16="http://schemas.microsoft.com/office/drawing/2014/main" xmlns="" id="{3CFA7C98-766C-43BE-BFCB-7046CED20BA9}"/>
              </a:ext>
            </a:extLst>
          </p:cNvPr>
          <p:cNvSpPr/>
          <p:nvPr/>
        </p:nvSpPr>
        <p:spPr>
          <a:xfrm>
            <a:off x="3697127" y="1691587"/>
            <a:ext cx="3895791" cy="2538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32" name="object 70">
            <a:extLst>
              <a:ext uri="{FF2B5EF4-FFF2-40B4-BE49-F238E27FC236}">
                <a16:creationId xmlns:a16="http://schemas.microsoft.com/office/drawing/2014/main" xmlns="" id="{0729E0C2-2E32-4966-80B4-4E854072AA29}"/>
              </a:ext>
            </a:extLst>
          </p:cNvPr>
          <p:cNvSpPr txBox="1"/>
          <p:nvPr/>
        </p:nvSpPr>
        <p:spPr>
          <a:xfrm>
            <a:off x="3869242" y="1743456"/>
            <a:ext cx="334795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24" algn="ctr">
              <a:spcBef>
                <a:spcPts val="632"/>
              </a:spcBef>
            </a:pPr>
            <a:r>
              <a:rPr lang="ru-RU" sz="900" spc="-89" dirty="0">
                <a:solidFill>
                  <a:srgbClr val="000000"/>
                </a:solidFill>
                <a:cs typeface="Segoe UI"/>
              </a:rPr>
              <a:t>Т</a:t>
            </a:r>
            <a:r>
              <a:rPr lang="ru-RU" sz="900" spc="-4" dirty="0">
                <a:solidFill>
                  <a:srgbClr val="000000"/>
                </a:solidFill>
                <a:cs typeface="Segoe UI"/>
              </a:rPr>
              <a:t>е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рр</a:t>
            </a:r>
            <a:r>
              <a:rPr lang="ru-RU" sz="900" spc="-4" dirty="0">
                <a:solidFill>
                  <a:srgbClr val="000000"/>
                </a:solidFill>
                <a:cs typeface="Segoe UI"/>
              </a:rPr>
              <a:t>и</a:t>
            </a:r>
            <a:r>
              <a:rPr lang="ru-RU" sz="900" spc="-19" dirty="0">
                <a:solidFill>
                  <a:srgbClr val="000000"/>
                </a:solidFill>
                <a:cs typeface="Segoe UI"/>
              </a:rPr>
              <a:t>т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ор</a:t>
            </a:r>
            <a:r>
              <a:rPr lang="ru-RU" sz="900" spc="-4" dirty="0">
                <a:solidFill>
                  <a:srgbClr val="000000"/>
                </a:solidFill>
                <a:cs typeface="Segoe UI"/>
              </a:rPr>
              <a:t>и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я</a:t>
            </a:r>
            <a:r>
              <a:rPr lang="ru-RU" sz="900" spc="-25" dirty="0">
                <a:solidFill>
                  <a:srgbClr val="000000"/>
                </a:solidFill>
                <a:cs typeface="Segoe UI"/>
              </a:rPr>
              <a:t> 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РФ</a:t>
            </a:r>
            <a:r>
              <a:rPr lang="ru-RU" sz="857" dirty="0">
                <a:solidFill>
                  <a:srgbClr val="000000"/>
                </a:solidFill>
                <a:cs typeface="Segoe UI"/>
              </a:rPr>
              <a:t> - </a:t>
            </a:r>
            <a:r>
              <a:rPr lang="ru-RU" sz="1000" spc="-4" dirty="0" smtClean="0">
                <a:solidFill>
                  <a:srgbClr val="000000"/>
                </a:solidFill>
                <a:cs typeface="Segoe UI"/>
              </a:rPr>
              <a:t>17,</a:t>
            </a:r>
            <a:r>
              <a:rPr lang="ru-RU" sz="1000" dirty="0" smtClean="0">
                <a:solidFill>
                  <a:srgbClr val="000000"/>
                </a:solidFill>
                <a:cs typeface="Segoe UI"/>
              </a:rPr>
              <a:t>2</a:t>
            </a:r>
            <a:r>
              <a:rPr lang="ru-RU" sz="1000" spc="-11" dirty="0" smtClean="0">
                <a:solidFill>
                  <a:srgbClr val="000000"/>
                </a:solidFill>
                <a:cs typeface="Segoe UI"/>
              </a:rPr>
              <a:t> </a:t>
            </a:r>
            <a:r>
              <a:rPr lang="ru-RU" sz="929" spc="-7" dirty="0">
                <a:solidFill>
                  <a:srgbClr val="000000"/>
                </a:solidFill>
                <a:cs typeface="Segoe UI"/>
              </a:rPr>
              <a:t>мл</a:t>
            </a:r>
            <a:r>
              <a:rPr lang="ru-RU" sz="929" spc="-11" dirty="0">
                <a:solidFill>
                  <a:srgbClr val="000000"/>
                </a:solidFill>
                <a:cs typeface="Segoe UI"/>
              </a:rPr>
              <a:t>н</a:t>
            </a:r>
            <a:r>
              <a:rPr lang="ru-RU" sz="929" spc="-4" dirty="0">
                <a:solidFill>
                  <a:srgbClr val="000000"/>
                </a:solidFill>
                <a:cs typeface="Segoe UI"/>
              </a:rPr>
              <a:t>.</a:t>
            </a:r>
            <a:r>
              <a:rPr lang="ru-RU" sz="929" spc="7" dirty="0">
                <a:solidFill>
                  <a:srgbClr val="000000"/>
                </a:solidFill>
                <a:cs typeface="Segoe UI"/>
              </a:rPr>
              <a:t> </a:t>
            </a:r>
            <a:r>
              <a:rPr lang="ru-RU" sz="929" spc="-7" dirty="0">
                <a:solidFill>
                  <a:srgbClr val="000000"/>
                </a:solidFill>
                <a:cs typeface="Segoe UI"/>
              </a:rPr>
              <a:t>к</a:t>
            </a:r>
            <a:r>
              <a:rPr lang="ru-RU" sz="929" spc="-11" dirty="0">
                <a:solidFill>
                  <a:srgbClr val="000000"/>
                </a:solidFill>
                <a:cs typeface="Segoe UI"/>
              </a:rPr>
              <a:t>в</a:t>
            </a:r>
            <a:r>
              <a:rPr lang="ru-RU" sz="929" spc="-4" dirty="0">
                <a:solidFill>
                  <a:srgbClr val="000000"/>
                </a:solidFill>
                <a:cs typeface="Segoe UI"/>
              </a:rPr>
              <a:t>. </a:t>
            </a:r>
            <a:r>
              <a:rPr lang="ru-RU" sz="929" spc="-7" dirty="0">
                <a:solidFill>
                  <a:srgbClr val="000000"/>
                </a:solidFill>
                <a:cs typeface="Segoe UI"/>
              </a:rPr>
              <a:t>км.</a:t>
            </a:r>
            <a:endParaRPr lang="ru-RU" sz="929" dirty="0">
              <a:solidFill>
                <a:srgbClr val="000000"/>
              </a:solidFill>
              <a:cs typeface="Segoe UI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xmlns="" id="{B6C22D9B-89B2-4069-AB48-BDBED7B6B797}"/>
              </a:ext>
            </a:extLst>
          </p:cNvPr>
          <p:cNvSpPr/>
          <p:nvPr/>
        </p:nvSpPr>
        <p:spPr>
          <a:xfrm>
            <a:off x="3697127" y="2995911"/>
            <a:ext cx="3935916" cy="4213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35" name="object 72">
            <a:extLst>
              <a:ext uri="{FF2B5EF4-FFF2-40B4-BE49-F238E27FC236}">
                <a16:creationId xmlns:a16="http://schemas.microsoft.com/office/drawing/2014/main" xmlns="" id="{AD589480-EEE4-43D5-AFC6-189DD5006D84}"/>
              </a:ext>
            </a:extLst>
          </p:cNvPr>
          <p:cNvSpPr txBox="1"/>
          <p:nvPr/>
        </p:nvSpPr>
        <p:spPr>
          <a:xfrm>
            <a:off x="3737346" y="3068096"/>
            <a:ext cx="3888228" cy="2769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7214" marR="42636" algn="ctr"/>
            <a:r>
              <a:rPr sz="900" spc="-15" dirty="0">
                <a:solidFill>
                  <a:srgbClr val="000000"/>
                </a:solidFill>
                <a:cs typeface="Segoe UI" panose="020B0502040204020203" pitchFamily="34" charset="0"/>
              </a:rPr>
              <a:t>Т</a:t>
            </a:r>
            <a:r>
              <a:rPr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е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рритор</a:t>
            </a:r>
            <a:r>
              <a:rPr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и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и</a:t>
            </a:r>
            <a:r>
              <a:rPr sz="900" spc="7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15" dirty="0">
                <a:solidFill>
                  <a:srgbClr val="000000"/>
                </a:solidFill>
                <a:cs typeface="Segoe UI" panose="020B0502040204020203" pitchFamily="34" charset="0"/>
              </a:rPr>
              <a:t>Р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Ф</a:t>
            </a:r>
            <a:r>
              <a:rPr sz="900" spc="15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с </a:t>
            </a:r>
            <a:r>
              <a:rPr lang="ru-RU"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высокой плотностью населения - </a:t>
            </a: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1,</a:t>
            </a:r>
            <a:r>
              <a:rPr sz="900" dirty="0">
                <a:solidFill>
                  <a:srgbClr val="000000"/>
                </a:solidFill>
                <a:cs typeface="Segoe UI" panose="020B0502040204020203" pitchFamily="34" charset="0"/>
              </a:rPr>
              <a:t>9</a:t>
            </a:r>
            <a:r>
              <a:rPr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мл</a:t>
            </a:r>
            <a:r>
              <a:rPr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н</a:t>
            </a: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.</a:t>
            </a:r>
            <a:r>
              <a:rPr sz="900" spc="7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к</a:t>
            </a:r>
            <a:r>
              <a:rPr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в</a:t>
            </a: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.</a:t>
            </a:r>
            <a:r>
              <a:rPr sz="900" spc="7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ru-RU" sz="900" spc="-7" dirty="0">
                <a:solidFill>
                  <a:srgbClr val="000000"/>
                </a:solidFill>
                <a:cs typeface="Segoe UI"/>
              </a:rPr>
              <a:t>км</a:t>
            </a:r>
            <a:r>
              <a:rPr lang="ru-RU" sz="900" spc="-7" dirty="0" smtClean="0">
                <a:solidFill>
                  <a:srgbClr val="000000"/>
                </a:solidFill>
                <a:cs typeface="Segoe UI"/>
              </a:rPr>
              <a:t>., а также при </a:t>
            </a:r>
            <a:r>
              <a:rPr lang="ru-RU" sz="900" spc="-15" dirty="0">
                <a:solidFill>
                  <a:srgbClr val="000000"/>
                </a:solidFill>
                <a:cs typeface="Segoe UI" panose="020B0502040204020203" pitchFamily="34" charset="0"/>
              </a:rPr>
              <a:t>наличии в ГФПД исходных материалов - на </a:t>
            </a:r>
            <a:r>
              <a:rPr lang="ru-RU" sz="900" spc="-15" dirty="0" smtClean="0">
                <a:solidFill>
                  <a:srgbClr val="000000"/>
                </a:solidFill>
                <a:cs typeface="Segoe UI" panose="020B0502040204020203" pitchFamily="34" charset="0"/>
              </a:rPr>
              <a:t>иные территории </a:t>
            </a:r>
            <a:endParaRPr lang="ru-RU" sz="900" dirty="0">
              <a:solidFill>
                <a:srgbClr val="000000"/>
              </a:solidFill>
              <a:cs typeface="Segoe UI"/>
            </a:endParaRPr>
          </a:p>
        </p:txBody>
      </p:sp>
      <p:sp>
        <p:nvSpPr>
          <p:cNvPr id="37" name="object 50">
            <a:extLst>
              <a:ext uri="{FF2B5EF4-FFF2-40B4-BE49-F238E27FC236}">
                <a16:creationId xmlns:a16="http://schemas.microsoft.com/office/drawing/2014/main" xmlns="" id="{1CAA2C56-0B85-48D8-9623-D51E62CD13EE}"/>
              </a:ext>
            </a:extLst>
          </p:cNvPr>
          <p:cNvSpPr/>
          <p:nvPr/>
        </p:nvSpPr>
        <p:spPr>
          <a:xfrm>
            <a:off x="3697127" y="4832432"/>
            <a:ext cx="3935914" cy="4832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38" name="object 87">
            <a:extLst>
              <a:ext uri="{FF2B5EF4-FFF2-40B4-BE49-F238E27FC236}">
                <a16:creationId xmlns:a16="http://schemas.microsoft.com/office/drawing/2014/main" xmlns="" id="{7A0CF319-F055-465A-8578-F7D639EF280C}"/>
              </a:ext>
            </a:extLst>
          </p:cNvPr>
          <p:cNvSpPr txBox="1"/>
          <p:nvPr/>
        </p:nvSpPr>
        <p:spPr>
          <a:xfrm>
            <a:off x="3528408" y="4839399"/>
            <a:ext cx="4069853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0889" marR="216805" algn="ctr"/>
            <a:r>
              <a:rPr sz="900" spc="-15" dirty="0">
                <a:solidFill>
                  <a:srgbClr val="000000"/>
                </a:solidFill>
                <a:cs typeface="Segoe UI" panose="020B0502040204020203" pitchFamily="34" charset="0"/>
              </a:rPr>
              <a:t>Т</a:t>
            </a:r>
            <a:r>
              <a:rPr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е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рритор</a:t>
            </a:r>
            <a:r>
              <a:rPr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и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и</a:t>
            </a:r>
            <a:r>
              <a:rPr sz="900" spc="7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15" dirty="0">
                <a:solidFill>
                  <a:srgbClr val="000000"/>
                </a:solidFill>
                <a:cs typeface="Segoe UI" panose="020B0502040204020203" pitchFamily="34" charset="0"/>
              </a:rPr>
              <a:t>Р</a:t>
            </a:r>
            <a:r>
              <a:rPr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Ф</a:t>
            </a: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, </a:t>
            </a:r>
            <a:r>
              <a:rPr lang="ru-RU"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не относящиеся</a:t>
            </a:r>
            <a:br>
              <a:rPr lang="ru-RU" sz="900" spc="-4" dirty="0">
                <a:solidFill>
                  <a:srgbClr val="000000"/>
                </a:solidFill>
                <a:cs typeface="Segoe UI" panose="020B0502040204020203" pitchFamily="34" charset="0"/>
              </a:rPr>
            </a:b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к</a:t>
            </a:r>
            <a:r>
              <a:rPr sz="900" spc="7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территор</a:t>
            </a:r>
            <a:r>
              <a:rPr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и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ям</a:t>
            </a:r>
            <a:r>
              <a:rPr sz="900" spc="7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с </a:t>
            </a:r>
            <a:r>
              <a:rPr lang="ru-RU"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высокой плотностью </a:t>
            </a:r>
            <a:r>
              <a:rPr lang="ru-RU" sz="9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населения </a:t>
            </a:r>
            <a:r>
              <a:rPr lang="ru-RU"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при наличии в ГФПД исходных </a:t>
            </a:r>
            <a:r>
              <a:rPr lang="ru-RU" sz="9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материалов - </a:t>
            </a:r>
            <a:r>
              <a:rPr sz="9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15,</a:t>
            </a:r>
            <a:r>
              <a:rPr lang="ru-RU" sz="900" dirty="0" smtClean="0">
                <a:solidFill>
                  <a:srgbClr val="000000"/>
                </a:solidFill>
                <a:cs typeface="Segoe UI" panose="020B0502040204020203" pitchFamily="34" charset="0"/>
              </a:rPr>
              <a:t>3</a:t>
            </a:r>
            <a:r>
              <a:rPr sz="900" spc="-11" dirty="0" smtClean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7" dirty="0" err="1" smtClean="0">
                <a:solidFill>
                  <a:srgbClr val="000000"/>
                </a:solidFill>
                <a:cs typeface="Segoe UI" panose="020B0502040204020203" pitchFamily="34" charset="0"/>
              </a:rPr>
              <a:t>мл</a:t>
            </a:r>
            <a:r>
              <a:rPr sz="900" spc="-11" dirty="0" err="1" smtClean="0">
                <a:solidFill>
                  <a:srgbClr val="000000"/>
                </a:solidFill>
                <a:cs typeface="Segoe UI" panose="020B0502040204020203" pitchFamily="34" charset="0"/>
              </a:rPr>
              <a:t>н</a:t>
            </a:r>
            <a:r>
              <a:rPr sz="9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.</a:t>
            </a:r>
            <a:r>
              <a:rPr lang="ru-RU" sz="900" spc="7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7" dirty="0" err="1" smtClean="0">
                <a:solidFill>
                  <a:srgbClr val="000000"/>
                </a:solidFill>
                <a:cs typeface="Segoe UI" panose="020B0502040204020203" pitchFamily="34" charset="0"/>
              </a:rPr>
              <a:t>к</a:t>
            </a:r>
            <a:r>
              <a:rPr sz="900" spc="-11" dirty="0" err="1" smtClean="0">
                <a:solidFill>
                  <a:srgbClr val="000000"/>
                </a:solidFill>
                <a:cs typeface="Segoe UI" panose="020B0502040204020203" pitchFamily="34" charset="0"/>
              </a:rPr>
              <a:t>в</a:t>
            </a:r>
            <a:r>
              <a:rPr sz="9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.</a:t>
            </a:r>
            <a:r>
              <a:rPr lang="ru-RU" sz="9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ru-RU" sz="900" spc="-7" dirty="0" smtClean="0">
                <a:solidFill>
                  <a:srgbClr val="000000"/>
                </a:solidFill>
                <a:cs typeface="Segoe UI"/>
              </a:rPr>
              <a:t>км</a:t>
            </a:r>
            <a:r>
              <a:rPr lang="ru-RU" sz="900" spc="-7" dirty="0">
                <a:solidFill>
                  <a:srgbClr val="000000"/>
                </a:solidFill>
                <a:cs typeface="Segoe UI"/>
              </a:rPr>
              <a:t>.</a:t>
            </a:r>
            <a:endParaRPr sz="9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39" name="object 100">
            <a:extLst>
              <a:ext uri="{FF2B5EF4-FFF2-40B4-BE49-F238E27FC236}">
                <a16:creationId xmlns:a16="http://schemas.microsoft.com/office/drawing/2014/main" xmlns="" id="{8B8651DB-37B8-4AB8-9D34-8650EFFDC5D9}"/>
              </a:ext>
            </a:extLst>
          </p:cNvPr>
          <p:cNvSpPr/>
          <p:nvPr/>
        </p:nvSpPr>
        <p:spPr>
          <a:xfrm>
            <a:off x="1806294" y="5997713"/>
            <a:ext cx="1825535" cy="5519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40" name="object 101">
            <a:extLst>
              <a:ext uri="{FF2B5EF4-FFF2-40B4-BE49-F238E27FC236}">
                <a16:creationId xmlns:a16="http://schemas.microsoft.com/office/drawing/2014/main" xmlns="" id="{DE8044B6-113E-4215-AD3D-E0BA77984DD4}"/>
              </a:ext>
            </a:extLst>
          </p:cNvPr>
          <p:cNvSpPr/>
          <p:nvPr/>
        </p:nvSpPr>
        <p:spPr>
          <a:xfrm>
            <a:off x="1762752" y="5624335"/>
            <a:ext cx="1912611" cy="5932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41" name="object 102">
            <a:extLst>
              <a:ext uri="{FF2B5EF4-FFF2-40B4-BE49-F238E27FC236}">
                <a16:creationId xmlns:a16="http://schemas.microsoft.com/office/drawing/2014/main" xmlns="" id="{22BDB71A-5E0F-458C-9FDB-056B578D3005}"/>
              </a:ext>
            </a:extLst>
          </p:cNvPr>
          <p:cNvSpPr/>
          <p:nvPr/>
        </p:nvSpPr>
        <p:spPr>
          <a:xfrm>
            <a:off x="1763839" y="5187815"/>
            <a:ext cx="1910443" cy="5845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42" name="object 103">
            <a:extLst>
              <a:ext uri="{FF2B5EF4-FFF2-40B4-BE49-F238E27FC236}">
                <a16:creationId xmlns:a16="http://schemas.microsoft.com/office/drawing/2014/main" xmlns="" id="{E797F9FB-B7B3-43CB-A30D-1917017ABAAA}"/>
              </a:ext>
            </a:extLst>
          </p:cNvPr>
          <p:cNvSpPr/>
          <p:nvPr/>
        </p:nvSpPr>
        <p:spPr>
          <a:xfrm>
            <a:off x="1810649" y="4829677"/>
            <a:ext cx="1816825" cy="5508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43" name="object 104">
            <a:extLst>
              <a:ext uri="{FF2B5EF4-FFF2-40B4-BE49-F238E27FC236}">
                <a16:creationId xmlns:a16="http://schemas.microsoft.com/office/drawing/2014/main" xmlns="" id="{790E245A-5068-4E9A-A615-1C4147C36037}"/>
              </a:ext>
            </a:extLst>
          </p:cNvPr>
          <p:cNvSpPr txBox="1"/>
          <p:nvPr/>
        </p:nvSpPr>
        <p:spPr>
          <a:xfrm>
            <a:off x="962025" y="951285"/>
            <a:ext cx="8837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algn="ctr"/>
            <a:r>
              <a:rPr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Ма</a:t>
            </a:r>
            <a:r>
              <a:rPr sz="1400" b="1" spc="-7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с</a:t>
            </a:r>
            <a:r>
              <a:rPr sz="1400" b="1" spc="-4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шт</a:t>
            </a:r>
            <a:r>
              <a:rPr sz="1400" b="1" dirty="0">
                <a:solidFill>
                  <a:schemeClr val="tx1">
                    <a:lumMod val="85000"/>
                    <a:lumOff val="15000"/>
                  </a:schemeClr>
                </a:solidFill>
                <a:cs typeface="Segoe UI" panose="020B0502040204020203" pitchFamily="34" charset="0"/>
              </a:rPr>
              <a:t>аб</a:t>
            </a:r>
          </a:p>
        </p:txBody>
      </p:sp>
      <p:sp>
        <p:nvSpPr>
          <p:cNvPr id="44" name="object 105">
            <a:extLst>
              <a:ext uri="{FF2B5EF4-FFF2-40B4-BE49-F238E27FC236}">
                <a16:creationId xmlns:a16="http://schemas.microsoft.com/office/drawing/2014/main" xmlns="" id="{BAD67106-B1DB-4A09-B9FF-D80F4071D310}"/>
              </a:ext>
            </a:extLst>
          </p:cNvPr>
          <p:cNvSpPr/>
          <p:nvPr/>
        </p:nvSpPr>
        <p:spPr>
          <a:xfrm>
            <a:off x="1770458" y="1209796"/>
            <a:ext cx="1858191" cy="5660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45" name="object 106">
            <a:extLst>
              <a:ext uri="{FF2B5EF4-FFF2-40B4-BE49-F238E27FC236}">
                <a16:creationId xmlns:a16="http://schemas.microsoft.com/office/drawing/2014/main" xmlns="" id="{4F6916C1-AF52-4395-BBA4-9D17AC5C17D8}"/>
              </a:ext>
            </a:extLst>
          </p:cNvPr>
          <p:cNvSpPr/>
          <p:nvPr/>
        </p:nvSpPr>
        <p:spPr>
          <a:xfrm>
            <a:off x="1029231" y="1724661"/>
            <a:ext cx="756000" cy="242745"/>
          </a:xfrm>
          <a:custGeom>
            <a:avLst/>
            <a:gdLst/>
            <a:ahLst/>
            <a:cxnLst/>
            <a:rect l="l" t="t" r="r" b="b"/>
            <a:pathLst>
              <a:path w="1728470" h="421005">
                <a:moveTo>
                  <a:pt x="1658112" y="0"/>
                </a:moveTo>
                <a:lnTo>
                  <a:pt x="58364" y="978"/>
                </a:lnTo>
                <a:lnTo>
                  <a:pt x="21483" y="19596"/>
                </a:lnTo>
                <a:lnTo>
                  <a:pt x="1494" y="55635"/>
                </a:lnTo>
                <a:lnTo>
                  <a:pt x="0" y="70103"/>
                </a:lnTo>
                <a:lnTo>
                  <a:pt x="978" y="362256"/>
                </a:lnTo>
                <a:lnTo>
                  <a:pt x="19596" y="399135"/>
                </a:lnTo>
                <a:lnTo>
                  <a:pt x="55635" y="419129"/>
                </a:lnTo>
                <a:lnTo>
                  <a:pt x="70104" y="420623"/>
                </a:lnTo>
                <a:lnTo>
                  <a:pt x="1669851" y="419645"/>
                </a:lnTo>
                <a:lnTo>
                  <a:pt x="1706732" y="401022"/>
                </a:lnTo>
                <a:lnTo>
                  <a:pt x="1726721" y="364985"/>
                </a:lnTo>
                <a:lnTo>
                  <a:pt x="1728216" y="350519"/>
                </a:lnTo>
                <a:lnTo>
                  <a:pt x="1727237" y="58364"/>
                </a:lnTo>
                <a:lnTo>
                  <a:pt x="1708619" y="21483"/>
                </a:lnTo>
                <a:lnTo>
                  <a:pt x="1672580" y="1494"/>
                </a:lnTo>
                <a:lnTo>
                  <a:pt x="1658112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46" name="object 107">
            <a:extLst>
              <a:ext uri="{FF2B5EF4-FFF2-40B4-BE49-F238E27FC236}">
                <a16:creationId xmlns:a16="http://schemas.microsoft.com/office/drawing/2014/main" xmlns="" id="{B7D76374-6309-4D4B-ACF6-1AA3E4D0319D}"/>
              </a:ext>
            </a:extLst>
          </p:cNvPr>
          <p:cNvSpPr txBox="1"/>
          <p:nvPr/>
        </p:nvSpPr>
        <p:spPr>
          <a:xfrm>
            <a:off x="1014483" y="1782346"/>
            <a:ext cx="78467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algn="ctr"/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1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:</a:t>
            </a:r>
            <a:r>
              <a:rPr sz="1000" spc="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1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00</a:t>
            </a:r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0</a:t>
            </a:r>
            <a:r>
              <a:rPr sz="1000" spc="11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000</a:t>
            </a:r>
            <a:endParaRPr sz="1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47" name="object 108">
            <a:extLst>
              <a:ext uri="{FF2B5EF4-FFF2-40B4-BE49-F238E27FC236}">
                <a16:creationId xmlns:a16="http://schemas.microsoft.com/office/drawing/2014/main" xmlns="" id="{4F51D212-2D36-47FA-89BD-E375A1C53828}"/>
              </a:ext>
            </a:extLst>
          </p:cNvPr>
          <p:cNvSpPr/>
          <p:nvPr/>
        </p:nvSpPr>
        <p:spPr>
          <a:xfrm>
            <a:off x="1031969" y="2114487"/>
            <a:ext cx="756000" cy="236514"/>
          </a:xfrm>
          <a:custGeom>
            <a:avLst/>
            <a:gdLst/>
            <a:ahLst/>
            <a:cxnLst/>
            <a:rect l="l" t="t" r="r" b="b"/>
            <a:pathLst>
              <a:path w="1728470" h="422275">
                <a:moveTo>
                  <a:pt x="1657858" y="0"/>
                </a:moveTo>
                <a:lnTo>
                  <a:pt x="58216" y="1043"/>
                </a:lnTo>
                <a:lnTo>
                  <a:pt x="21417" y="19806"/>
                </a:lnTo>
                <a:lnTo>
                  <a:pt x="1489" y="55887"/>
                </a:lnTo>
                <a:lnTo>
                  <a:pt x="0" y="70358"/>
                </a:lnTo>
                <a:lnTo>
                  <a:pt x="1043" y="363931"/>
                </a:lnTo>
                <a:lnTo>
                  <a:pt x="19806" y="400730"/>
                </a:lnTo>
                <a:lnTo>
                  <a:pt x="55887" y="420658"/>
                </a:lnTo>
                <a:lnTo>
                  <a:pt x="70358" y="422148"/>
                </a:lnTo>
                <a:lnTo>
                  <a:pt x="1669999" y="421104"/>
                </a:lnTo>
                <a:lnTo>
                  <a:pt x="1706798" y="402341"/>
                </a:lnTo>
                <a:lnTo>
                  <a:pt x="1726726" y="366260"/>
                </a:lnTo>
                <a:lnTo>
                  <a:pt x="1728216" y="351790"/>
                </a:lnTo>
                <a:lnTo>
                  <a:pt x="1727172" y="58216"/>
                </a:lnTo>
                <a:lnTo>
                  <a:pt x="1708409" y="21417"/>
                </a:lnTo>
                <a:lnTo>
                  <a:pt x="1672328" y="1489"/>
                </a:lnTo>
                <a:lnTo>
                  <a:pt x="165785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48" name="object 109">
            <a:extLst>
              <a:ext uri="{FF2B5EF4-FFF2-40B4-BE49-F238E27FC236}">
                <a16:creationId xmlns:a16="http://schemas.microsoft.com/office/drawing/2014/main" xmlns="" id="{B2EFD256-2F75-4576-9674-D7B81D4CA752}"/>
              </a:ext>
            </a:extLst>
          </p:cNvPr>
          <p:cNvSpPr txBox="1"/>
          <p:nvPr/>
        </p:nvSpPr>
        <p:spPr>
          <a:xfrm>
            <a:off x="1061013" y="2171702"/>
            <a:ext cx="67355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algn="ctr"/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1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:</a:t>
            </a:r>
            <a:r>
              <a:rPr sz="1000" spc="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20</a:t>
            </a:r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0</a:t>
            </a:r>
            <a:r>
              <a:rPr sz="1000" spc="11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000</a:t>
            </a:r>
            <a:endParaRPr sz="1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49" name="object 110">
            <a:extLst>
              <a:ext uri="{FF2B5EF4-FFF2-40B4-BE49-F238E27FC236}">
                <a16:creationId xmlns:a16="http://schemas.microsoft.com/office/drawing/2014/main" xmlns="" id="{87B2860B-AE33-43F5-AF9D-644951223781}"/>
              </a:ext>
            </a:extLst>
          </p:cNvPr>
          <p:cNvSpPr/>
          <p:nvPr/>
        </p:nvSpPr>
        <p:spPr>
          <a:xfrm>
            <a:off x="1029231" y="2465843"/>
            <a:ext cx="756000" cy="212845"/>
          </a:xfrm>
          <a:custGeom>
            <a:avLst/>
            <a:gdLst/>
            <a:ahLst/>
            <a:cxnLst/>
            <a:rect l="l" t="t" r="r" b="b"/>
            <a:pathLst>
              <a:path w="1728470" h="422275">
                <a:moveTo>
                  <a:pt x="1657858" y="0"/>
                </a:moveTo>
                <a:lnTo>
                  <a:pt x="58216" y="1043"/>
                </a:lnTo>
                <a:lnTo>
                  <a:pt x="21417" y="19806"/>
                </a:lnTo>
                <a:lnTo>
                  <a:pt x="1489" y="55887"/>
                </a:lnTo>
                <a:lnTo>
                  <a:pt x="0" y="70358"/>
                </a:lnTo>
                <a:lnTo>
                  <a:pt x="1043" y="363931"/>
                </a:lnTo>
                <a:lnTo>
                  <a:pt x="19806" y="400730"/>
                </a:lnTo>
                <a:lnTo>
                  <a:pt x="55887" y="420658"/>
                </a:lnTo>
                <a:lnTo>
                  <a:pt x="70358" y="422148"/>
                </a:lnTo>
                <a:lnTo>
                  <a:pt x="1669999" y="421104"/>
                </a:lnTo>
                <a:lnTo>
                  <a:pt x="1706798" y="402341"/>
                </a:lnTo>
                <a:lnTo>
                  <a:pt x="1726726" y="366260"/>
                </a:lnTo>
                <a:lnTo>
                  <a:pt x="1728216" y="351790"/>
                </a:lnTo>
                <a:lnTo>
                  <a:pt x="1727172" y="58216"/>
                </a:lnTo>
                <a:lnTo>
                  <a:pt x="1708409" y="21417"/>
                </a:lnTo>
                <a:lnTo>
                  <a:pt x="1672328" y="1489"/>
                </a:lnTo>
                <a:lnTo>
                  <a:pt x="165785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50" name="object 111">
            <a:extLst>
              <a:ext uri="{FF2B5EF4-FFF2-40B4-BE49-F238E27FC236}">
                <a16:creationId xmlns:a16="http://schemas.microsoft.com/office/drawing/2014/main" xmlns="" id="{89BC06DB-C09A-45A6-84C8-38CF67364B07}"/>
              </a:ext>
            </a:extLst>
          </p:cNvPr>
          <p:cNvSpPr txBox="1"/>
          <p:nvPr/>
        </p:nvSpPr>
        <p:spPr>
          <a:xfrm>
            <a:off x="1055172" y="2514960"/>
            <a:ext cx="673555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algn="ctr"/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1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:</a:t>
            </a:r>
            <a:r>
              <a:rPr sz="1000" spc="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10</a:t>
            </a:r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0</a:t>
            </a:r>
            <a:r>
              <a:rPr sz="1000" spc="11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000</a:t>
            </a:r>
            <a:endParaRPr sz="1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51" name="object 112">
            <a:extLst>
              <a:ext uri="{FF2B5EF4-FFF2-40B4-BE49-F238E27FC236}">
                <a16:creationId xmlns:a16="http://schemas.microsoft.com/office/drawing/2014/main" xmlns="" id="{C508A727-8939-4484-8106-D95B520D9975}"/>
              </a:ext>
            </a:extLst>
          </p:cNvPr>
          <p:cNvSpPr/>
          <p:nvPr/>
        </p:nvSpPr>
        <p:spPr>
          <a:xfrm>
            <a:off x="1021897" y="2746662"/>
            <a:ext cx="756000" cy="234833"/>
          </a:xfrm>
          <a:custGeom>
            <a:avLst/>
            <a:gdLst/>
            <a:ahLst/>
            <a:cxnLst/>
            <a:rect l="l" t="t" r="r" b="b"/>
            <a:pathLst>
              <a:path w="1728470" h="421004">
                <a:moveTo>
                  <a:pt x="1658112" y="0"/>
                </a:moveTo>
                <a:lnTo>
                  <a:pt x="58364" y="978"/>
                </a:lnTo>
                <a:lnTo>
                  <a:pt x="21483" y="19596"/>
                </a:lnTo>
                <a:lnTo>
                  <a:pt x="1494" y="55635"/>
                </a:lnTo>
                <a:lnTo>
                  <a:pt x="0" y="70103"/>
                </a:lnTo>
                <a:lnTo>
                  <a:pt x="978" y="362256"/>
                </a:lnTo>
                <a:lnTo>
                  <a:pt x="19596" y="399135"/>
                </a:lnTo>
                <a:lnTo>
                  <a:pt x="55635" y="419129"/>
                </a:lnTo>
                <a:lnTo>
                  <a:pt x="70104" y="420623"/>
                </a:lnTo>
                <a:lnTo>
                  <a:pt x="1669851" y="419645"/>
                </a:lnTo>
                <a:lnTo>
                  <a:pt x="1706732" y="401022"/>
                </a:lnTo>
                <a:lnTo>
                  <a:pt x="1726721" y="364985"/>
                </a:lnTo>
                <a:lnTo>
                  <a:pt x="1728216" y="350519"/>
                </a:lnTo>
                <a:lnTo>
                  <a:pt x="1727237" y="58364"/>
                </a:lnTo>
                <a:lnTo>
                  <a:pt x="1708619" y="21483"/>
                </a:lnTo>
                <a:lnTo>
                  <a:pt x="1672580" y="1494"/>
                </a:lnTo>
                <a:lnTo>
                  <a:pt x="1658112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52" name="object 113">
            <a:extLst>
              <a:ext uri="{FF2B5EF4-FFF2-40B4-BE49-F238E27FC236}">
                <a16:creationId xmlns:a16="http://schemas.microsoft.com/office/drawing/2014/main" xmlns="" id="{D1DEFC76-7C80-4F98-860B-809EF4C9B9F7}"/>
              </a:ext>
            </a:extLst>
          </p:cNvPr>
          <p:cNvSpPr txBox="1"/>
          <p:nvPr/>
        </p:nvSpPr>
        <p:spPr>
          <a:xfrm>
            <a:off x="1091251" y="2828630"/>
            <a:ext cx="59962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72" algn="ctr"/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1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:</a:t>
            </a:r>
            <a:r>
              <a:rPr sz="1000" spc="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5</a:t>
            </a:r>
            <a:r>
              <a:rPr sz="1000" dirty="0">
                <a:solidFill>
                  <a:srgbClr val="000000"/>
                </a:solidFill>
                <a:cs typeface="Segoe UI" panose="020B0502040204020203" pitchFamily="34" charset="0"/>
              </a:rPr>
              <a:t>0 </a:t>
            </a:r>
            <a:r>
              <a:rPr sz="1000" spc="-4" dirty="0">
                <a:solidFill>
                  <a:srgbClr val="000000"/>
                </a:solidFill>
                <a:cs typeface="Segoe UI" panose="020B0502040204020203" pitchFamily="34" charset="0"/>
              </a:rPr>
              <a:t>000</a:t>
            </a:r>
            <a:endParaRPr sz="1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54" name="object 63">
            <a:extLst>
              <a:ext uri="{FF2B5EF4-FFF2-40B4-BE49-F238E27FC236}">
                <a16:creationId xmlns:a16="http://schemas.microsoft.com/office/drawing/2014/main" xmlns="" id="{B6BEAF6C-1BAC-45B1-85DC-3E345C60EEC4}"/>
              </a:ext>
            </a:extLst>
          </p:cNvPr>
          <p:cNvSpPr/>
          <p:nvPr/>
        </p:nvSpPr>
        <p:spPr>
          <a:xfrm>
            <a:off x="3697127" y="1322663"/>
            <a:ext cx="3898739" cy="2866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55" name="object 64">
            <a:extLst>
              <a:ext uri="{FF2B5EF4-FFF2-40B4-BE49-F238E27FC236}">
                <a16:creationId xmlns:a16="http://schemas.microsoft.com/office/drawing/2014/main" xmlns="" id="{282A2E43-43EB-4336-8D2B-2318E37D4168}"/>
              </a:ext>
            </a:extLst>
          </p:cNvPr>
          <p:cNvSpPr txBox="1"/>
          <p:nvPr/>
        </p:nvSpPr>
        <p:spPr>
          <a:xfrm>
            <a:off x="4045873" y="1389843"/>
            <a:ext cx="297416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24" algn="ctr">
              <a:spcBef>
                <a:spcPts val="632"/>
              </a:spcBef>
            </a:pPr>
            <a:r>
              <a:rPr lang="ru-RU" sz="900" spc="-89" dirty="0">
                <a:solidFill>
                  <a:srgbClr val="000000"/>
                </a:solidFill>
                <a:cs typeface="Segoe UI"/>
              </a:rPr>
              <a:t>Т</a:t>
            </a:r>
            <a:r>
              <a:rPr lang="ru-RU" sz="900" spc="-4" dirty="0">
                <a:solidFill>
                  <a:srgbClr val="000000"/>
                </a:solidFill>
                <a:cs typeface="Segoe UI"/>
              </a:rPr>
              <a:t>е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рр</a:t>
            </a:r>
            <a:r>
              <a:rPr lang="ru-RU" sz="900" spc="-4" dirty="0">
                <a:solidFill>
                  <a:srgbClr val="000000"/>
                </a:solidFill>
                <a:cs typeface="Segoe UI"/>
              </a:rPr>
              <a:t>и</a:t>
            </a:r>
            <a:r>
              <a:rPr lang="ru-RU" sz="900" spc="-19" dirty="0">
                <a:solidFill>
                  <a:srgbClr val="000000"/>
                </a:solidFill>
                <a:cs typeface="Segoe UI"/>
              </a:rPr>
              <a:t>т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ор</a:t>
            </a:r>
            <a:r>
              <a:rPr lang="ru-RU" sz="900" spc="-4" dirty="0">
                <a:solidFill>
                  <a:srgbClr val="000000"/>
                </a:solidFill>
                <a:cs typeface="Segoe UI"/>
              </a:rPr>
              <a:t>и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я</a:t>
            </a:r>
            <a:r>
              <a:rPr sz="900" spc="-25" dirty="0">
                <a:solidFill>
                  <a:srgbClr val="000000"/>
                </a:solidFill>
                <a:cs typeface="Segoe UI"/>
              </a:rPr>
              <a:t> </a:t>
            </a:r>
            <a:r>
              <a:rPr sz="900" dirty="0">
                <a:solidFill>
                  <a:srgbClr val="000000"/>
                </a:solidFill>
                <a:cs typeface="Segoe UI"/>
              </a:rPr>
              <a:t>РФ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 </a:t>
            </a:r>
            <a:r>
              <a:rPr lang="ru-RU" sz="857" dirty="0">
                <a:solidFill>
                  <a:srgbClr val="000000"/>
                </a:solidFill>
                <a:cs typeface="Segoe UI"/>
              </a:rPr>
              <a:t>- </a:t>
            </a:r>
            <a:r>
              <a:rPr sz="1000" spc="-4" dirty="0" smtClean="0">
                <a:solidFill>
                  <a:srgbClr val="000000"/>
                </a:solidFill>
                <a:cs typeface="Segoe UI"/>
              </a:rPr>
              <a:t>17,</a:t>
            </a:r>
            <a:r>
              <a:rPr lang="ru-RU" sz="1000" dirty="0" smtClean="0">
                <a:solidFill>
                  <a:srgbClr val="000000"/>
                </a:solidFill>
                <a:cs typeface="Segoe UI"/>
              </a:rPr>
              <a:t>2</a:t>
            </a:r>
            <a:r>
              <a:rPr sz="1000" spc="-11" dirty="0" smtClean="0">
                <a:solidFill>
                  <a:srgbClr val="000000"/>
                </a:solidFill>
                <a:cs typeface="Segoe UI"/>
              </a:rPr>
              <a:t> </a:t>
            </a:r>
            <a:r>
              <a:rPr sz="929" spc="-7" dirty="0">
                <a:solidFill>
                  <a:srgbClr val="000000"/>
                </a:solidFill>
                <a:cs typeface="Segoe UI"/>
              </a:rPr>
              <a:t>мл</a:t>
            </a:r>
            <a:r>
              <a:rPr sz="929" spc="-11" dirty="0">
                <a:solidFill>
                  <a:srgbClr val="000000"/>
                </a:solidFill>
                <a:cs typeface="Segoe UI"/>
              </a:rPr>
              <a:t>н</a:t>
            </a:r>
            <a:r>
              <a:rPr sz="929" spc="-4" dirty="0">
                <a:solidFill>
                  <a:srgbClr val="000000"/>
                </a:solidFill>
                <a:cs typeface="Segoe UI"/>
              </a:rPr>
              <a:t>.</a:t>
            </a:r>
            <a:r>
              <a:rPr sz="929" spc="7" dirty="0">
                <a:solidFill>
                  <a:srgbClr val="000000"/>
                </a:solidFill>
                <a:cs typeface="Segoe UI"/>
              </a:rPr>
              <a:t> </a:t>
            </a:r>
            <a:r>
              <a:rPr sz="929" spc="-7" dirty="0">
                <a:solidFill>
                  <a:srgbClr val="000000"/>
                </a:solidFill>
                <a:cs typeface="Segoe UI"/>
              </a:rPr>
              <a:t>к</a:t>
            </a:r>
            <a:r>
              <a:rPr sz="929" spc="-11" dirty="0">
                <a:solidFill>
                  <a:srgbClr val="000000"/>
                </a:solidFill>
                <a:cs typeface="Segoe UI"/>
              </a:rPr>
              <a:t>в</a:t>
            </a:r>
            <a:r>
              <a:rPr sz="929" spc="-4" dirty="0">
                <a:solidFill>
                  <a:srgbClr val="000000"/>
                </a:solidFill>
                <a:cs typeface="Segoe UI"/>
              </a:rPr>
              <a:t>. </a:t>
            </a:r>
            <a:r>
              <a:rPr sz="929" spc="-7" dirty="0">
                <a:solidFill>
                  <a:srgbClr val="000000"/>
                </a:solidFill>
                <a:cs typeface="Segoe UI"/>
              </a:rPr>
              <a:t>км.</a:t>
            </a:r>
            <a:endParaRPr sz="929" dirty="0">
              <a:solidFill>
                <a:srgbClr val="000000"/>
              </a:solidFill>
              <a:cs typeface="Segoe UI"/>
            </a:endParaRPr>
          </a:p>
        </p:txBody>
      </p:sp>
      <p:sp>
        <p:nvSpPr>
          <p:cNvPr id="57" name="object 40">
            <a:extLst>
              <a:ext uri="{FF2B5EF4-FFF2-40B4-BE49-F238E27FC236}">
                <a16:creationId xmlns:a16="http://schemas.microsoft.com/office/drawing/2014/main" xmlns="" id="{858A0D78-DC2D-4495-A022-54577396034C}"/>
              </a:ext>
            </a:extLst>
          </p:cNvPr>
          <p:cNvSpPr/>
          <p:nvPr/>
        </p:nvSpPr>
        <p:spPr>
          <a:xfrm>
            <a:off x="3697126" y="2032730"/>
            <a:ext cx="3895791" cy="225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58" name="object 70">
            <a:extLst>
              <a:ext uri="{FF2B5EF4-FFF2-40B4-BE49-F238E27FC236}">
                <a16:creationId xmlns:a16="http://schemas.microsoft.com/office/drawing/2014/main" xmlns="" id="{87B7626E-A4BD-41FA-BA78-A57CE19A046C}"/>
              </a:ext>
            </a:extLst>
          </p:cNvPr>
          <p:cNvSpPr txBox="1"/>
          <p:nvPr/>
        </p:nvSpPr>
        <p:spPr>
          <a:xfrm>
            <a:off x="3750308" y="2088009"/>
            <a:ext cx="382961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24" algn="ctr">
              <a:spcBef>
                <a:spcPts val="632"/>
              </a:spcBef>
            </a:pPr>
            <a:r>
              <a:rPr lang="ru-RU" sz="900" spc="-89" dirty="0">
                <a:solidFill>
                  <a:srgbClr val="000000"/>
                </a:solidFill>
                <a:cs typeface="Segoe UI"/>
              </a:rPr>
              <a:t>Т</a:t>
            </a:r>
            <a:r>
              <a:rPr lang="ru-RU" sz="900" spc="-4" dirty="0">
                <a:solidFill>
                  <a:srgbClr val="000000"/>
                </a:solidFill>
                <a:cs typeface="Segoe UI"/>
              </a:rPr>
              <a:t>е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рр</a:t>
            </a:r>
            <a:r>
              <a:rPr lang="ru-RU" sz="900" spc="-4" dirty="0">
                <a:solidFill>
                  <a:srgbClr val="000000"/>
                </a:solidFill>
                <a:cs typeface="Segoe UI"/>
              </a:rPr>
              <a:t>и</a:t>
            </a:r>
            <a:r>
              <a:rPr lang="ru-RU" sz="900" spc="-19" dirty="0">
                <a:solidFill>
                  <a:srgbClr val="000000"/>
                </a:solidFill>
                <a:cs typeface="Segoe UI"/>
              </a:rPr>
              <a:t>т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ор</a:t>
            </a:r>
            <a:r>
              <a:rPr lang="ru-RU" sz="900" spc="-4" dirty="0">
                <a:solidFill>
                  <a:srgbClr val="000000"/>
                </a:solidFill>
                <a:cs typeface="Segoe UI"/>
              </a:rPr>
              <a:t>и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я</a:t>
            </a:r>
            <a:r>
              <a:rPr lang="ru-RU" sz="900" spc="-25" dirty="0">
                <a:solidFill>
                  <a:srgbClr val="000000"/>
                </a:solidFill>
                <a:cs typeface="Segoe UI"/>
              </a:rPr>
              <a:t> 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РФ </a:t>
            </a:r>
            <a:r>
              <a:rPr lang="ru-RU" sz="857" dirty="0">
                <a:solidFill>
                  <a:srgbClr val="000000"/>
                </a:solidFill>
                <a:cs typeface="Segoe UI"/>
              </a:rPr>
              <a:t>- </a:t>
            </a:r>
            <a:r>
              <a:rPr lang="ru-RU" sz="1000" spc="-4" dirty="0" smtClean="0">
                <a:solidFill>
                  <a:srgbClr val="000000"/>
                </a:solidFill>
                <a:cs typeface="Segoe UI"/>
              </a:rPr>
              <a:t>17,</a:t>
            </a:r>
            <a:r>
              <a:rPr lang="ru-RU" sz="1000" dirty="0" smtClean="0">
                <a:solidFill>
                  <a:srgbClr val="000000"/>
                </a:solidFill>
                <a:cs typeface="Segoe UI"/>
              </a:rPr>
              <a:t>2</a:t>
            </a:r>
            <a:r>
              <a:rPr lang="ru-RU" sz="1000" spc="-11" dirty="0" smtClean="0">
                <a:solidFill>
                  <a:srgbClr val="000000"/>
                </a:solidFill>
                <a:cs typeface="Segoe UI"/>
              </a:rPr>
              <a:t> </a:t>
            </a:r>
            <a:r>
              <a:rPr lang="ru-RU" sz="929" spc="-7" dirty="0">
                <a:solidFill>
                  <a:srgbClr val="000000"/>
                </a:solidFill>
                <a:cs typeface="Segoe UI"/>
              </a:rPr>
              <a:t>мл</a:t>
            </a:r>
            <a:r>
              <a:rPr lang="ru-RU" sz="929" spc="-11" dirty="0">
                <a:solidFill>
                  <a:srgbClr val="000000"/>
                </a:solidFill>
                <a:cs typeface="Segoe UI"/>
              </a:rPr>
              <a:t>н</a:t>
            </a:r>
            <a:r>
              <a:rPr lang="ru-RU" sz="929" spc="-4" dirty="0">
                <a:solidFill>
                  <a:srgbClr val="000000"/>
                </a:solidFill>
                <a:cs typeface="Segoe UI"/>
              </a:rPr>
              <a:t>.</a:t>
            </a:r>
            <a:r>
              <a:rPr lang="ru-RU" sz="929" spc="7" dirty="0">
                <a:solidFill>
                  <a:srgbClr val="000000"/>
                </a:solidFill>
                <a:cs typeface="Segoe UI"/>
              </a:rPr>
              <a:t> </a:t>
            </a:r>
            <a:r>
              <a:rPr lang="ru-RU" sz="929" spc="-7" dirty="0">
                <a:solidFill>
                  <a:srgbClr val="000000"/>
                </a:solidFill>
                <a:cs typeface="Segoe UI"/>
              </a:rPr>
              <a:t>к</a:t>
            </a:r>
            <a:r>
              <a:rPr lang="ru-RU" sz="929" spc="-11" dirty="0">
                <a:solidFill>
                  <a:srgbClr val="000000"/>
                </a:solidFill>
                <a:cs typeface="Segoe UI"/>
              </a:rPr>
              <a:t>в</a:t>
            </a:r>
            <a:r>
              <a:rPr lang="ru-RU" sz="929" spc="-4" dirty="0">
                <a:solidFill>
                  <a:srgbClr val="000000"/>
                </a:solidFill>
                <a:cs typeface="Segoe UI"/>
              </a:rPr>
              <a:t>. </a:t>
            </a:r>
            <a:r>
              <a:rPr lang="ru-RU" sz="929" spc="-7" dirty="0">
                <a:solidFill>
                  <a:srgbClr val="000000"/>
                </a:solidFill>
                <a:cs typeface="Segoe UI"/>
              </a:rPr>
              <a:t>км.</a:t>
            </a:r>
            <a:endParaRPr lang="ru-RU" sz="929" dirty="0">
              <a:solidFill>
                <a:srgbClr val="000000"/>
              </a:solidFill>
              <a:cs typeface="Segoe UI"/>
            </a:endParaRPr>
          </a:p>
        </p:txBody>
      </p:sp>
      <p:sp>
        <p:nvSpPr>
          <p:cNvPr id="60" name="object 44">
            <a:extLst>
              <a:ext uri="{FF2B5EF4-FFF2-40B4-BE49-F238E27FC236}">
                <a16:creationId xmlns:a16="http://schemas.microsoft.com/office/drawing/2014/main" xmlns="" id="{556910CE-69AA-487B-9D30-8FEC2BB2F015}"/>
              </a:ext>
            </a:extLst>
          </p:cNvPr>
          <p:cNvSpPr/>
          <p:nvPr/>
        </p:nvSpPr>
        <p:spPr>
          <a:xfrm>
            <a:off x="3697127" y="2331138"/>
            <a:ext cx="3909453" cy="2346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61" name="object 70">
            <a:extLst>
              <a:ext uri="{FF2B5EF4-FFF2-40B4-BE49-F238E27FC236}">
                <a16:creationId xmlns:a16="http://schemas.microsoft.com/office/drawing/2014/main" xmlns="" id="{6336EEA9-6772-4F42-810E-BF8A05BDE0B0}"/>
              </a:ext>
            </a:extLst>
          </p:cNvPr>
          <p:cNvSpPr txBox="1"/>
          <p:nvPr/>
        </p:nvSpPr>
        <p:spPr>
          <a:xfrm>
            <a:off x="3748197" y="2348587"/>
            <a:ext cx="3677476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24" algn="ctr">
              <a:spcBef>
                <a:spcPts val="632"/>
              </a:spcBef>
            </a:pPr>
            <a:r>
              <a:rPr lang="ru-RU" sz="900" spc="-89" dirty="0">
                <a:solidFill>
                  <a:srgbClr val="000000"/>
                </a:solidFill>
                <a:cs typeface="Segoe UI"/>
              </a:rPr>
              <a:t>Т</a:t>
            </a:r>
            <a:r>
              <a:rPr lang="ru-RU" sz="900" spc="-4" dirty="0">
                <a:solidFill>
                  <a:srgbClr val="000000"/>
                </a:solidFill>
                <a:cs typeface="Segoe UI"/>
              </a:rPr>
              <a:t>е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рр</a:t>
            </a:r>
            <a:r>
              <a:rPr lang="ru-RU" sz="900" spc="-4" dirty="0">
                <a:solidFill>
                  <a:srgbClr val="000000"/>
                </a:solidFill>
                <a:cs typeface="Segoe UI"/>
              </a:rPr>
              <a:t>и</a:t>
            </a:r>
            <a:r>
              <a:rPr lang="ru-RU" sz="900" spc="-19" dirty="0">
                <a:solidFill>
                  <a:srgbClr val="000000"/>
                </a:solidFill>
                <a:cs typeface="Segoe UI"/>
              </a:rPr>
              <a:t>т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ор</a:t>
            </a:r>
            <a:r>
              <a:rPr lang="ru-RU" sz="900" spc="-4" dirty="0">
                <a:solidFill>
                  <a:srgbClr val="000000"/>
                </a:solidFill>
                <a:cs typeface="Segoe UI"/>
              </a:rPr>
              <a:t>и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я</a:t>
            </a:r>
            <a:r>
              <a:rPr lang="ru-RU" sz="900" spc="-25" dirty="0">
                <a:solidFill>
                  <a:srgbClr val="000000"/>
                </a:solidFill>
                <a:cs typeface="Segoe UI"/>
              </a:rPr>
              <a:t> 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РФ </a:t>
            </a:r>
            <a:r>
              <a:rPr lang="ru-RU" sz="857" dirty="0">
                <a:solidFill>
                  <a:srgbClr val="000000"/>
                </a:solidFill>
                <a:cs typeface="Segoe UI"/>
              </a:rPr>
              <a:t>- </a:t>
            </a:r>
            <a:r>
              <a:rPr lang="ru-RU" sz="1000" spc="-4" dirty="0" smtClean="0">
                <a:solidFill>
                  <a:srgbClr val="000000"/>
                </a:solidFill>
                <a:cs typeface="Segoe UI"/>
              </a:rPr>
              <a:t>17,</a:t>
            </a:r>
            <a:r>
              <a:rPr lang="ru-RU" sz="1000" dirty="0" smtClean="0">
                <a:solidFill>
                  <a:srgbClr val="000000"/>
                </a:solidFill>
                <a:cs typeface="Segoe UI"/>
              </a:rPr>
              <a:t>2</a:t>
            </a:r>
            <a:r>
              <a:rPr lang="ru-RU" sz="1000" spc="-11" dirty="0" smtClean="0">
                <a:solidFill>
                  <a:srgbClr val="000000"/>
                </a:solidFill>
                <a:cs typeface="Segoe UI"/>
              </a:rPr>
              <a:t> </a:t>
            </a:r>
            <a:r>
              <a:rPr lang="ru-RU" sz="929" spc="-7" dirty="0">
                <a:solidFill>
                  <a:srgbClr val="000000"/>
                </a:solidFill>
                <a:cs typeface="Segoe UI"/>
              </a:rPr>
              <a:t>мл</a:t>
            </a:r>
            <a:r>
              <a:rPr lang="ru-RU" sz="929" spc="-11" dirty="0">
                <a:solidFill>
                  <a:srgbClr val="000000"/>
                </a:solidFill>
                <a:cs typeface="Segoe UI"/>
              </a:rPr>
              <a:t>н</a:t>
            </a:r>
            <a:r>
              <a:rPr lang="ru-RU" sz="929" spc="-4" dirty="0">
                <a:solidFill>
                  <a:srgbClr val="000000"/>
                </a:solidFill>
                <a:cs typeface="Segoe UI"/>
              </a:rPr>
              <a:t>.</a:t>
            </a:r>
            <a:r>
              <a:rPr lang="ru-RU" sz="929" spc="7" dirty="0">
                <a:solidFill>
                  <a:srgbClr val="000000"/>
                </a:solidFill>
                <a:cs typeface="Segoe UI"/>
              </a:rPr>
              <a:t> </a:t>
            </a:r>
            <a:r>
              <a:rPr lang="ru-RU" sz="929" spc="-7" dirty="0">
                <a:solidFill>
                  <a:srgbClr val="000000"/>
                </a:solidFill>
                <a:cs typeface="Segoe UI"/>
              </a:rPr>
              <a:t>к</a:t>
            </a:r>
            <a:r>
              <a:rPr lang="ru-RU" sz="929" spc="-11" dirty="0">
                <a:solidFill>
                  <a:srgbClr val="000000"/>
                </a:solidFill>
                <a:cs typeface="Segoe UI"/>
              </a:rPr>
              <a:t>в</a:t>
            </a:r>
            <a:r>
              <a:rPr lang="ru-RU" sz="929" spc="-4" dirty="0">
                <a:solidFill>
                  <a:srgbClr val="000000"/>
                </a:solidFill>
                <a:cs typeface="Segoe UI"/>
              </a:rPr>
              <a:t>. </a:t>
            </a:r>
            <a:r>
              <a:rPr lang="ru-RU" sz="929" spc="-7" dirty="0">
                <a:solidFill>
                  <a:srgbClr val="000000"/>
                </a:solidFill>
                <a:cs typeface="Segoe UI"/>
              </a:rPr>
              <a:t>км.</a:t>
            </a:r>
            <a:endParaRPr lang="ru-RU" sz="929" dirty="0">
              <a:solidFill>
                <a:srgbClr val="000000"/>
              </a:solidFill>
              <a:cs typeface="Segoe UI"/>
            </a:endParaRPr>
          </a:p>
        </p:txBody>
      </p:sp>
      <p:sp>
        <p:nvSpPr>
          <p:cNvPr id="63" name="object 27">
            <a:extLst>
              <a:ext uri="{FF2B5EF4-FFF2-40B4-BE49-F238E27FC236}">
                <a16:creationId xmlns:a16="http://schemas.microsoft.com/office/drawing/2014/main" xmlns="" id="{DB485D52-025D-465A-B991-DA7C88281956}"/>
              </a:ext>
            </a:extLst>
          </p:cNvPr>
          <p:cNvSpPr/>
          <p:nvPr/>
        </p:nvSpPr>
        <p:spPr>
          <a:xfrm>
            <a:off x="3697127" y="2678046"/>
            <a:ext cx="3909453" cy="2226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64" name="object 70">
            <a:extLst>
              <a:ext uri="{FF2B5EF4-FFF2-40B4-BE49-F238E27FC236}">
                <a16:creationId xmlns:a16="http://schemas.microsoft.com/office/drawing/2014/main" xmlns="" id="{D02E5796-5558-4DB3-A590-58D5450FD2F2}"/>
              </a:ext>
            </a:extLst>
          </p:cNvPr>
          <p:cNvSpPr txBox="1"/>
          <p:nvPr/>
        </p:nvSpPr>
        <p:spPr>
          <a:xfrm>
            <a:off x="3991472" y="2703739"/>
            <a:ext cx="2969279" cy="153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24" algn="ctr">
              <a:spcBef>
                <a:spcPts val="632"/>
              </a:spcBef>
            </a:pPr>
            <a:r>
              <a:rPr lang="ru-RU" sz="900" spc="-89" dirty="0">
                <a:solidFill>
                  <a:srgbClr val="000000"/>
                </a:solidFill>
                <a:cs typeface="Segoe UI"/>
              </a:rPr>
              <a:t>Т</a:t>
            </a:r>
            <a:r>
              <a:rPr lang="ru-RU" sz="900" spc="-4" dirty="0">
                <a:solidFill>
                  <a:srgbClr val="000000"/>
                </a:solidFill>
                <a:cs typeface="Segoe UI"/>
              </a:rPr>
              <a:t>е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рр</a:t>
            </a:r>
            <a:r>
              <a:rPr lang="ru-RU" sz="900" spc="-4" dirty="0">
                <a:solidFill>
                  <a:srgbClr val="000000"/>
                </a:solidFill>
                <a:cs typeface="Segoe UI"/>
              </a:rPr>
              <a:t>и</a:t>
            </a:r>
            <a:r>
              <a:rPr lang="ru-RU" sz="900" spc="-19" dirty="0">
                <a:solidFill>
                  <a:srgbClr val="000000"/>
                </a:solidFill>
                <a:cs typeface="Segoe UI"/>
              </a:rPr>
              <a:t>т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ор</a:t>
            </a:r>
            <a:r>
              <a:rPr lang="ru-RU" sz="900" spc="-4" dirty="0">
                <a:solidFill>
                  <a:srgbClr val="000000"/>
                </a:solidFill>
                <a:cs typeface="Segoe UI"/>
              </a:rPr>
              <a:t>и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я</a:t>
            </a:r>
            <a:r>
              <a:rPr lang="ru-RU" sz="900" spc="-25" dirty="0">
                <a:solidFill>
                  <a:srgbClr val="000000"/>
                </a:solidFill>
                <a:cs typeface="Segoe UI"/>
              </a:rPr>
              <a:t> </a:t>
            </a:r>
            <a:r>
              <a:rPr lang="ru-RU" sz="900" dirty="0">
                <a:solidFill>
                  <a:srgbClr val="000000"/>
                </a:solidFill>
                <a:cs typeface="Segoe UI"/>
              </a:rPr>
              <a:t>РФ</a:t>
            </a:r>
            <a:r>
              <a:rPr lang="ru-RU" sz="857" dirty="0">
                <a:solidFill>
                  <a:srgbClr val="000000"/>
                </a:solidFill>
                <a:cs typeface="Segoe UI"/>
              </a:rPr>
              <a:t> - </a:t>
            </a:r>
            <a:r>
              <a:rPr lang="ru-RU" sz="1000" spc="-4" dirty="0" smtClean="0">
                <a:solidFill>
                  <a:srgbClr val="000000"/>
                </a:solidFill>
                <a:cs typeface="Segoe UI"/>
              </a:rPr>
              <a:t>17,</a:t>
            </a:r>
            <a:r>
              <a:rPr lang="ru-RU" sz="1000" dirty="0" smtClean="0">
                <a:solidFill>
                  <a:srgbClr val="000000"/>
                </a:solidFill>
                <a:cs typeface="Segoe UI"/>
              </a:rPr>
              <a:t>2</a:t>
            </a:r>
            <a:r>
              <a:rPr lang="ru-RU" sz="1000" spc="-11" dirty="0" smtClean="0">
                <a:solidFill>
                  <a:srgbClr val="000000"/>
                </a:solidFill>
                <a:cs typeface="Segoe UI"/>
              </a:rPr>
              <a:t> </a:t>
            </a:r>
            <a:r>
              <a:rPr lang="ru-RU" sz="929" spc="-7" dirty="0">
                <a:solidFill>
                  <a:srgbClr val="000000"/>
                </a:solidFill>
                <a:cs typeface="Segoe UI"/>
              </a:rPr>
              <a:t>мл</a:t>
            </a:r>
            <a:r>
              <a:rPr lang="ru-RU" sz="929" spc="-11" dirty="0">
                <a:solidFill>
                  <a:srgbClr val="000000"/>
                </a:solidFill>
                <a:cs typeface="Segoe UI"/>
              </a:rPr>
              <a:t>н</a:t>
            </a:r>
            <a:r>
              <a:rPr lang="ru-RU" sz="929" spc="-4" dirty="0">
                <a:solidFill>
                  <a:srgbClr val="000000"/>
                </a:solidFill>
                <a:cs typeface="Segoe UI"/>
              </a:rPr>
              <a:t>.</a:t>
            </a:r>
            <a:r>
              <a:rPr lang="ru-RU" sz="929" spc="7" dirty="0">
                <a:solidFill>
                  <a:srgbClr val="000000"/>
                </a:solidFill>
                <a:cs typeface="Segoe UI"/>
              </a:rPr>
              <a:t> </a:t>
            </a:r>
            <a:r>
              <a:rPr lang="ru-RU" sz="929" spc="-7" dirty="0">
                <a:solidFill>
                  <a:srgbClr val="000000"/>
                </a:solidFill>
                <a:cs typeface="Segoe UI"/>
              </a:rPr>
              <a:t>к</a:t>
            </a:r>
            <a:r>
              <a:rPr lang="ru-RU" sz="929" spc="-11" dirty="0">
                <a:solidFill>
                  <a:srgbClr val="000000"/>
                </a:solidFill>
                <a:cs typeface="Segoe UI"/>
              </a:rPr>
              <a:t>в</a:t>
            </a:r>
            <a:r>
              <a:rPr lang="ru-RU" sz="929" spc="-4" dirty="0">
                <a:solidFill>
                  <a:srgbClr val="000000"/>
                </a:solidFill>
                <a:cs typeface="Segoe UI"/>
              </a:rPr>
              <a:t>. </a:t>
            </a:r>
            <a:r>
              <a:rPr lang="ru-RU" sz="929" spc="-7" dirty="0">
                <a:solidFill>
                  <a:srgbClr val="000000"/>
                </a:solidFill>
                <a:cs typeface="Segoe UI"/>
              </a:rPr>
              <a:t>км.</a:t>
            </a:r>
            <a:endParaRPr lang="ru-RU" sz="929" dirty="0">
              <a:solidFill>
                <a:srgbClr val="000000"/>
              </a:solidFill>
              <a:cs typeface="Segoe UI"/>
            </a:endParaRPr>
          </a:p>
        </p:txBody>
      </p:sp>
      <p:sp>
        <p:nvSpPr>
          <p:cNvPr id="66" name="object 28">
            <a:extLst>
              <a:ext uri="{FF2B5EF4-FFF2-40B4-BE49-F238E27FC236}">
                <a16:creationId xmlns:a16="http://schemas.microsoft.com/office/drawing/2014/main" xmlns="" id="{2AB09D0D-9F37-4A4B-BA34-BDCB3F2E4F8A}"/>
              </a:ext>
            </a:extLst>
          </p:cNvPr>
          <p:cNvSpPr/>
          <p:nvPr/>
        </p:nvSpPr>
        <p:spPr>
          <a:xfrm>
            <a:off x="3697127" y="3483564"/>
            <a:ext cx="3935915" cy="739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67" name="object 72">
            <a:extLst>
              <a:ext uri="{FF2B5EF4-FFF2-40B4-BE49-F238E27FC236}">
                <a16:creationId xmlns:a16="http://schemas.microsoft.com/office/drawing/2014/main" xmlns="" id="{E41D1BDA-E4B5-4E2C-BAC9-4451BDAA5D38}"/>
              </a:ext>
            </a:extLst>
          </p:cNvPr>
          <p:cNvSpPr txBox="1"/>
          <p:nvPr/>
        </p:nvSpPr>
        <p:spPr>
          <a:xfrm>
            <a:off x="3802649" y="3541258"/>
            <a:ext cx="3831722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214" marR="42182" algn="ctr">
              <a:spcBef>
                <a:spcPts val="755"/>
              </a:spcBef>
            </a:pPr>
            <a:r>
              <a:rPr lang="ru-RU" sz="900" spc="-15" dirty="0">
                <a:solidFill>
                  <a:srgbClr val="000000"/>
                </a:solidFill>
                <a:cs typeface="Segoe UI" panose="020B0502040204020203" pitchFamily="34" charset="0"/>
              </a:rPr>
              <a:t>Т</a:t>
            </a:r>
            <a:r>
              <a:rPr lang="ru-RU"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е</a:t>
            </a:r>
            <a:r>
              <a:rPr lang="ru-RU"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рритор</a:t>
            </a:r>
            <a:r>
              <a:rPr lang="ru-RU"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и</a:t>
            </a:r>
            <a:r>
              <a:rPr lang="ru-RU"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и</a:t>
            </a:r>
            <a:r>
              <a:rPr sz="900" spc="7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ru-RU" sz="900" spc="-15" dirty="0">
                <a:solidFill>
                  <a:srgbClr val="000000"/>
                </a:solidFill>
                <a:cs typeface="Segoe UI" panose="020B0502040204020203" pitchFamily="34" charset="0"/>
              </a:rPr>
              <a:t>городов</a:t>
            </a:r>
            <a:r>
              <a:rPr lang="ru-RU" sz="900" spc="-15" dirty="0" smtClean="0">
                <a:solidFill>
                  <a:srgbClr val="000000"/>
                </a:solidFill>
                <a:cs typeface="Segoe UI" panose="020B0502040204020203" pitchFamily="34" charset="0"/>
              </a:rPr>
              <a:t>, а также при наличии </a:t>
            </a:r>
            <a:r>
              <a:rPr lang="ru-RU" sz="900" spc="-15" dirty="0">
                <a:solidFill>
                  <a:srgbClr val="000000"/>
                </a:solidFill>
                <a:cs typeface="Segoe UI" panose="020B0502040204020203" pitchFamily="34" charset="0"/>
              </a:rPr>
              <a:t>в ГФПД исходных материалов </a:t>
            </a:r>
            <a:r>
              <a:rPr lang="ru-RU" sz="900" spc="-15" dirty="0" smtClean="0">
                <a:solidFill>
                  <a:srgbClr val="000000"/>
                </a:solidFill>
                <a:cs typeface="Segoe UI" panose="020B0502040204020203" pitchFamily="34" charset="0"/>
              </a:rPr>
              <a:t>- на </a:t>
            </a:r>
            <a:r>
              <a:rPr lang="ru-RU" sz="900" spc="-15" dirty="0">
                <a:solidFill>
                  <a:srgbClr val="000000"/>
                </a:solidFill>
                <a:cs typeface="Segoe UI" panose="020B0502040204020203" pitchFamily="34" charset="0"/>
              </a:rPr>
              <a:t>территории иных населенных </a:t>
            </a:r>
            <a:r>
              <a:rPr lang="ru-RU" sz="900" spc="-15" dirty="0" smtClean="0">
                <a:solidFill>
                  <a:srgbClr val="000000"/>
                </a:solidFill>
                <a:cs typeface="Segoe UI" panose="020B0502040204020203" pitchFamily="34" charset="0"/>
              </a:rPr>
              <a:t>пунктов, территории Р</a:t>
            </a:r>
            <a:r>
              <a:rPr lang="ru-RU" sz="900" spc="-7" dirty="0" smtClean="0">
                <a:solidFill>
                  <a:srgbClr val="000000"/>
                </a:solidFill>
                <a:cs typeface="Segoe UI" panose="020B0502040204020203" pitchFamily="34" charset="0"/>
              </a:rPr>
              <a:t>Ф</a:t>
            </a:r>
            <a:r>
              <a:rPr lang="ru-RU" sz="900" spc="15" dirty="0" smtClean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ru-RU"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с высокой плотностью </a:t>
            </a:r>
            <a:r>
              <a:rPr lang="ru-RU" sz="9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населения, </a:t>
            </a:r>
            <a:r>
              <a:rPr lang="ru-RU"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территории, предусмотренные Федеральным законом № </a:t>
            </a:r>
            <a:r>
              <a:rPr lang="ru-RU" sz="9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119–ФЗ, </a:t>
            </a:r>
            <a:r>
              <a:rPr lang="ru-RU"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приоритетные территории</a:t>
            </a:r>
            <a:r>
              <a:rPr lang="ru-RU" sz="900" spc="-15" dirty="0" smtClean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endParaRPr sz="10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69" name="object 29">
            <a:extLst>
              <a:ext uri="{FF2B5EF4-FFF2-40B4-BE49-F238E27FC236}">
                <a16:creationId xmlns:a16="http://schemas.microsoft.com/office/drawing/2014/main" xmlns="" id="{0C09A1BC-9FD2-4324-8483-DFB10541845D}"/>
              </a:ext>
            </a:extLst>
          </p:cNvPr>
          <p:cNvSpPr/>
          <p:nvPr/>
        </p:nvSpPr>
        <p:spPr>
          <a:xfrm>
            <a:off x="3697127" y="4273811"/>
            <a:ext cx="3935914" cy="4865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70" name="object 72">
            <a:extLst>
              <a:ext uri="{FF2B5EF4-FFF2-40B4-BE49-F238E27FC236}">
                <a16:creationId xmlns:a16="http://schemas.microsoft.com/office/drawing/2014/main" xmlns="" id="{8CC438AD-DD05-4C41-B0F2-0EB6C7D89007}"/>
              </a:ext>
            </a:extLst>
          </p:cNvPr>
          <p:cNvSpPr txBox="1"/>
          <p:nvPr/>
        </p:nvSpPr>
        <p:spPr>
          <a:xfrm>
            <a:off x="3904398" y="4313694"/>
            <a:ext cx="3505842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18" marR="3629" algn="ctr"/>
            <a:r>
              <a:rPr lang="ru-RU" sz="900" spc="-15" dirty="0">
                <a:solidFill>
                  <a:srgbClr val="000000"/>
                </a:solidFill>
                <a:cs typeface="Segoe UI" panose="020B0502040204020203" pitchFamily="34" charset="0"/>
              </a:rPr>
              <a:t>Т</a:t>
            </a:r>
            <a:r>
              <a:rPr lang="ru-RU"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е</a:t>
            </a:r>
            <a:r>
              <a:rPr lang="ru-RU"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рритор</a:t>
            </a:r>
            <a:r>
              <a:rPr lang="ru-RU"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и</a:t>
            </a:r>
            <a:r>
              <a:rPr lang="ru-RU"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и</a:t>
            </a:r>
            <a:r>
              <a:rPr sz="900" spc="7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ru-RU" sz="900" spc="7" dirty="0">
                <a:solidFill>
                  <a:srgbClr val="000000"/>
                </a:solidFill>
                <a:cs typeface="Segoe UI" panose="020B0502040204020203" pitchFamily="34" charset="0"/>
              </a:rPr>
              <a:t>населенных пунктов</a:t>
            </a:r>
            <a:r>
              <a:rPr sz="9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,</a:t>
            </a:r>
            <a:r>
              <a:rPr sz="900" dirty="0" smtClean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ru-RU" sz="900" dirty="0">
                <a:solidFill>
                  <a:srgbClr val="000000"/>
                </a:solidFill>
                <a:cs typeface="Segoe UI" panose="020B0502040204020203" pitchFamily="34" charset="0"/>
              </a:rPr>
              <a:t>на</a:t>
            </a:r>
            <a:r>
              <a:rPr sz="900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которые</a:t>
            </a: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 от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су</a:t>
            </a: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т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с</a:t>
            </a: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тв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у</a:t>
            </a:r>
            <a:r>
              <a:rPr sz="900" spc="-15" dirty="0">
                <a:solidFill>
                  <a:srgbClr val="000000"/>
                </a:solidFill>
                <a:cs typeface="Segoe UI" panose="020B0502040204020203" pitchFamily="34" charset="0"/>
              </a:rPr>
              <a:t>ю</a:t>
            </a: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т</a:t>
            </a:r>
            <a:r>
              <a:rPr sz="900" spc="36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ЦО</a:t>
            </a:r>
            <a:r>
              <a:rPr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Ф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П</a:t>
            </a: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1</a:t>
            </a:r>
            <a:r>
              <a:rPr sz="900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: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 2</a:t>
            </a:r>
            <a:r>
              <a:rPr sz="900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7" dirty="0" smtClean="0">
                <a:solidFill>
                  <a:srgbClr val="000000"/>
                </a:solidFill>
                <a:cs typeface="Segoe UI" panose="020B0502040204020203" pitchFamily="34" charset="0"/>
              </a:rPr>
              <a:t>000</a:t>
            </a:r>
            <a:r>
              <a:rPr lang="ru-RU" sz="900" spc="-7" dirty="0" smtClean="0">
                <a:solidFill>
                  <a:srgbClr val="000000"/>
                </a:solidFill>
                <a:cs typeface="Segoe UI" panose="020B0502040204020203" pitchFamily="34" charset="0"/>
              </a:rPr>
              <a:t>, </a:t>
            </a:r>
            <a:r>
              <a:rPr lang="ru-RU" sz="900" dirty="0" smtClean="0">
                <a:solidFill>
                  <a:srgbClr val="000000"/>
                </a:solidFill>
                <a:cs typeface="Segoe UI" panose="020B0502040204020203" pitchFamily="34" charset="0"/>
              </a:rPr>
              <a:t>а также </a:t>
            </a:r>
            <a:r>
              <a:rPr lang="ru-RU" sz="900" spc="-15" dirty="0">
                <a:solidFill>
                  <a:srgbClr val="000000"/>
                </a:solidFill>
                <a:cs typeface="Segoe UI" panose="020B0502040204020203" pitchFamily="34" charset="0"/>
              </a:rPr>
              <a:t>при наличии в ГФПД исходных материалов - </a:t>
            </a:r>
            <a:r>
              <a:rPr lang="ru-RU" sz="900" dirty="0" smtClean="0">
                <a:solidFill>
                  <a:srgbClr val="000000"/>
                </a:solidFill>
                <a:cs typeface="Segoe UI" panose="020B0502040204020203" pitchFamily="34" charset="0"/>
              </a:rPr>
              <a:t>на </a:t>
            </a:r>
            <a:r>
              <a:rPr lang="ru-RU" sz="900" dirty="0">
                <a:solidFill>
                  <a:srgbClr val="000000"/>
                </a:solidFill>
                <a:cs typeface="Segoe UI" panose="020B0502040204020203" pitchFamily="34" charset="0"/>
              </a:rPr>
              <a:t>иные территории населенных пунктов</a:t>
            </a:r>
            <a:endParaRPr sz="900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71" name="object 51">
            <a:extLst>
              <a:ext uri="{FF2B5EF4-FFF2-40B4-BE49-F238E27FC236}">
                <a16:creationId xmlns:a16="http://schemas.microsoft.com/office/drawing/2014/main" xmlns="" id="{A1503477-8853-4E2C-9D96-742652D60C63}"/>
              </a:ext>
            </a:extLst>
          </p:cNvPr>
          <p:cNvSpPr/>
          <p:nvPr/>
        </p:nvSpPr>
        <p:spPr>
          <a:xfrm>
            <a:off x="3697127" y="5348092"/>
            <a:ext cx="3935914" cy="7613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>
              <a:cs typeface="Segoe UI" panose="020B0502040204020203" pitchFamily="34" charset="0"/>
            </a:endParaRPr>
          </a:p>
        </p:txBody>
      </p:sp>
      <p:sp>
        <p:nvSpPr>
          <p:cNvPr id="73" name="object 53">
            <a:extLst>
              <a:ext uri="{FF2B5EF4-FFF2-40B4-BE49-F238E27FC236}">
                <a16:creationId xmlns:a16="http://schemas.microsoft.com/office/drawing/2014/main" xmlns="" id="{DBAA13D0-C851-469E-AB70-27EE439F983E}"/>
              </a:ext>
            </a:extLst>
          </p:cNvPr>
          <p:cNvSpPr/>
          <p:nvPr/>
        </p:nvSpPr>
        <p:spPr>
          <a:xfrm>
            <a:off x="3697127" y="6169730"/>
            <a:ext cx="3935914" cy="2872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sz="700" dirty="0">
              <a:cs typeface="Segoe UI" panose="020B0502040204020203" pitchFamily="34" charset="0"/>
            </a:endParaRPr>
          </a:p>
        </p:txBody>
      </p:sp>
      <p:sp>
        <p:nvSpPr>
          <p:cNvPr id="74" name="object 87">
            <a:extLst>
              <a:ext uri="{FF2B5EF4-FFF2-40B4-BE49-F238E27FC236}">
                <a16:creationId xmlns:a16="http://schemas.microsoft.com/office/drawing/2014/main" xmlns="" id="{924F5E62-F13C-47E5-BF5E-1F4CB339B13D}"/>
              </a:ext>
            </a:extLst>
          </p:cNvPr>
          <p:cNvSpPr txBox="1"/>
          <p:nvPr/>
        </p:nvSpPr>
        <p:spPr>
          <a:xfrm>
            <a:off x="3632916" y="6226782"/>
            <a:ext cx="3960002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717" marR="41275" algn="ctr">
              <a:spcBef>
                <a:spcPts val="643"/>
              </a:spcBef>
            </a:pPr>
            <a:r>
              <a:rPr lang="ru-RU" sz="900" spc="-15" dirty="0">
                <a:solidFill>
                  <a:srgbClr val="000000"/>
                </a:solidFill>
                <a:cs typeface="Segoe UI" panose="020B0502040204020203" pitchFamily="34" charset="0"/>
              </a:rPr>
              <a:t>Т</a:t>
            </a:r>
            <a:r>
              <a:rPr lang="ru-RU"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е</a:t>
            </a:r>
            <a:r>
              <a:rPr lang="ru-RU"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рритор</a:t>
            </a:r>
            <a:r>
              <a:rPr lang="ru-RU"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и</a:t>
            </a:r>
            <a:r>
              <a:rPr lang="ru-RU"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и</a:t>
            </a:r>
            <a:r>
              <a:rPr sz="900" spc="7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ru-RU" sz="900" spc="7" dirty="0">
                <a:solidFill>
                  <a:srgbClr val="000000"/>
                </a:solidFill>
                <a:cs typeface="Segoe UI" panose="020B0502040204020203" pitchFamily="34" charset="0"/>
              </a:rPr>
              <a:t>населенных пунктов </a:t>
            </a:r>
            <a:r>
              <a:rPr lang="ru-RU" sz="900" spc="-7" dirty="0" smtClean="0">
                <a:solidFill>
                  <a:srgbClr val="000000"/>
                </a:solidFill>
                <a:cs typeface="Segoe UI" panose="020B0502040204020203" pitchFamily="34" charset="0"/>
              </a:rPr>
              <a:t>- </a:t>
            </a:r>
            <a:r>
              <a:rPr sz="10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0,</a:t>
            </a:r>
            <a:r>
              <a:rPr sz="1000" dirty="0" smtClean="0">
                <a:solidFill>
                  <a:srgbClr val="000000"/>
                </a:solidFill>
                <a:cs typeface="Segoe UI" panose="020B0502040204020203" pitchFamily="34" charset="0"/>
              </a:rPr>
              <a:t>2</a:t>
            </a:r>
            <a:r>
              <a:rPr sz="1000" spc="-11" dirty="0" smtClean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29" spc="-7" dirty="0">
                <a:solidFill>
                  <a:srgbClr val="000000"/>
                </a:solidFill>
                <a:cs typeface="Segoe UI" panose="020B0502040204020203" pitchFamily="34" charset="0"/>
              </a:rPr>
              <a:t>мл</a:t>
            </a:r>
            <a:r>
              <a:rPr sz="929" spc="-11" dirty="0">
                <a:solidFill>
                  <a:srgbClr val="000000"/>
                </a:solidFill>
                <a:cs typeface="Segoe UI" panose="020B0502040204020203" pitchFamily="34" charset="0"/>
              </a:rPr>
              <a:t>н</a:t>
            </a:r>
            <a:r>
              <a:rPr sz="929" spc="-4" dirty="0">
                <a:solidFill>
                  <a:srgbClr val="000000"/>
                </a:solidFill>
                <a:cs typeface="Segoe UI" panose="020B0502040204020203" pitchFamily="34" charset="0"/>
              </a:rPr>
              <a:t>.</a:t>
            </a:r>
            <a:r>
              <a:rPr sz="929" spc="7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29" spc="-7" dirty="0">
                <a:solidFill>
                  <a:srgbClr val="000000"/>
                </a:solidFill>
                <a:cs typeface="Segoe UI" panose="020B0502040204020203" pitchFamily="34" charset="0"/>
              </a:rPr>
              <a:t>к</a:t>
            </a:r>
            <a:r>
              <a:rPr sz="929" spc="-11" dirty="0">
                <a:solidFill>
                  <a:srgbClr val="000000"/>
                </a:solidFill>
                <a:cs typeface="Segoe UI" panose="020B0502040204020203" pitchFamily="34" charset="0"/>
              </a:rPr>
              <a:t>в</a:t>
            </a:r>
            <a:r>
              <a:rPr sz="929" spc="-4" dirty="0">
                <a:solidFill>
                  <a:srgbClr val="000000"/>
                </a:solidFill>
                <a:cs typeface="Segoe UI" panose="020B0502040204020203" pitchFamily="34" charset="0"/>
              </a:rPr>
              <a:t>.</a:t>
            </a:r>
            <a:r>
              <a:rPr sz="929" spc="7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29" spc="-7" dirty="0">
                <a:solidFill>
                  <a:srgbClr val="000000"/>
                </a:solidFill>
                <a:cs typeface="Segoe UI" panose="020B0502040204020203" pitchFamily="34" charset="0"/>
              </a:rPr>
              <a:t>км.</a:t>
            </a:r>
            <a:endParaRPr sz="929" dirty="0">
              <a:solidFill>
                <a:srgbClr val="000000"/>
              </a:solidFill>
              <a:cs typeface="Segoe UI" panose="020B0502040204020203" pitchFamily="34" charset="0"/>
            </a:endParaRPr>
          </a:p>
        </p:txBody>
      </p:sp>
      <p:sp>
        <p:nvSpPr>
          <p:cNvPr id="75" name="object 87">
            <a:extLst>
              <a:ext uri="{FF2B5EF4-FFF2-40B4-BE49-F238E27FC236}">
                <a16:creationId xmlns:a16="http://schemas.microsoft.com/office/drawing/2014/main" xmlns="" id="{2021A592-5057-4783-8FFF-AC73E96E98A4}"/>
              </a:ext>
            </a:extLst>
          </p:cNvPr>
          <p:cNvSpPr txBox="1"/>
          <p:nvPr/>
        </p:nvSpPr>
        <p:spPr>
          <a:xfrm>
            <a:off x="3740929" y="5430354"/>
            <a:ext cx="395094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124" algn="ctr"/>
            <a:r>
              <a:rPr lang="ru-RU" sz="900" spc="-15" dirty="0">
                <a:solidFill>
                  <a:srgbClr val="000000"/>
                </a:solidFill>
                <a:cs typeface="Segoe UI" panose="020B0502040204020203" pitchFamily="34" charset="0"/>
              </a:rPr>
              <a:t>Т</a:t>
            </a:r>
            <a:r>
              <a:rPr lang="ru-RU"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е</a:t>
            </a:r>
            <a:r>
              <a:rPr lang="ru-RU"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рритор</a:t>
            </a:r>
            <a:r>
              <a:rPr lang="ru-RU"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и</a:t>
            </a:r>
            <a:r>
              <a:rPr lang="ru-RU"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и</a:t>
            </a:r>
            <a:r>
              <a:rPr sz="900" spc="7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15" dirty="0">
                <a:solidFill>
                  <a:srgbClr val="000000"/>
                </a:solidFill>
                <a:cs typeface="Segoe UI" panose="020B0502040204020203" pitchFamily="34" charset="0"/>
              </a:rPr>
              <a:t>Р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Ф</a:t>
            </a:r>
            <a:r>
              <a:rPr sz="900" spc="15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с </a:t>
            </a:r>
            <a:r>
              <a:rPr lang="ru-RU"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высокой плотностью </a:t>
            </a:r>
            <a:r>
              <a:rPr lang="ru-RU" sz="9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населения, территории, предусмотренные Федеральным законом № 119–ФЗ, </a:t>
            </a:r>
            <a:r>
              <a:rPr lang="ru-RU"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территории </a:t>
            </a:r>
            <a:r>
              <a:rPr lang="ru-RU" sz="9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агломераций,</a:t>
            </a:r>
            <a:r>
              <a:rPr lang="ru-RU"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ru-RU" sz="9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ТОСЭР, приоритетные территории </a:t>
            </a:r>
          </a:p>
          <a:p>
            <a:pPr marL="111124" algn="ctr"/>
            <a:r>
              <a:rPr lang="ru-RU" sz="900" spc="-4" dirty="0" smtClean="0">
                <a:solidFill>
                  <a:srgbClr val="000000"/>
                </a:solidFill>
                <a:cs typeface="Segoe UI" panose="020B0502040204020203" pitchFamily="34" charset="0"/>
              </a:rPr>
              <a:t>  </a:t>
            </a:r>
            <a:r>
              <a:rPr lang="ru-RU"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- 4,</a:t>
            </a:r>
            <a:r>
              <a:rPr lang="ru-RU" sz="900" dirty="0">
                <a:solidFill>
                  <a:srgbClr val="000000"/>
                </a:solidFill>
                <a:cs typeface="Segoe UI" panose="020B0502040204020203" pitchFamily="34" charset="0"/>
              </a:rPr>
              <a:t>1</a:t>
            </a:r>
            <a:r>
              <a:rPr sz="900" spc="-11" dirty="0" smtClean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мл</a:t>
            </a:r>
            <a:r>
              <a:rPr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н</a:t>
            </a: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.</a:t>
            </a:r>
            <a:r>
              <a:rPr sz="900" spc="7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sz="900" spc="-7" dirty="0">
                <a:solidFill>
                  <a:srgbClr val="000000"/>
                </a:solidFill>
                <a:cs typeface="Segoe UI" panose="020B0502040204020203" pitchFamily="34" charset="0"/>
              </a:rPr>
              <a:t>к</a:t>
            </a:r>
            <a:r>
              <a:rPr sz="900" spc="-11" dirty="0">
                <a:solidFill>
                  <a:srgbClr val="000000"/>
                </a:solidFill>
                <a:cs typeface="Segoe UI" panose="020B0502040204020203" pitchFamily="34" charset="0"/>
              </a:rPr>
              <a:t>в</a:t>
            </a:r>
            <a:r>
              <a:rPr sz="900" spc="-4" dirty="0">
                <a:solidFill>
                  <a:srgbClr val="000000"/>
                </a:solidFill>
                <a:cs typeface="Segoe UI" panose="020B0502040204020203" pitchFamily="34" charset="0"/>
              </a:rPr>
              <a:t>.</a:t>
            </a:r>
            <a:r>
              <a:rPr sz="900" spc="7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ru-RU" sz="900" spc="-7" dirty="0">
                <a:solidFill>
                  <a:srgbClr val="000000"/>
                </a:solidFill>
                <a:cs typeface="Segoe UI"/>
              </a:rPr>
              <a:t>км.</a:t>
            </a:r>
            <a:endParaRPr lang="ru-RU" sz="900" dirty="0">
              <a:solidFill>
                <a:srgbClr val="000000"/>
              </a:solidFill>
              <a:cs typeface="Segoe UI"/>
            </a:endParaRPr>
          </a:p>
        </p:txBody>
      </p:sp>
      <p:sp>
        <p:nvSpPr>
          <p:cNvPr id="76" name="Объект 2">
            <a:extLst>
              <a:ext uri="{FF2B5EF4-FFF2-40B4-BE49-F238E27FC236}">
                <a16:creationId xmlns:a16="http://schemas.microsoft.com/office/drawing/2014/main" xmlns="" id="{0A010B38-FAB9-4946-9849-1664237698A7}"/>
              </a:ext>
            </a:extLst>
          </p:cNvPr>
          <p:cNvSpPr txBox="1"/>
          <p:nvPr/>
        </p:nvSpPr>
        <p:spPr>
          <a:xfrm>
            <a:off x="8358561" y="1103849"/>
            <a:ext cx="3568436" cy="549381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1200" dirty="0">
                <a:solidFill>
                  <a:srgbClr val="000000"/>
                </a:solidFill>
                <a:cs typeface="Segoe UI" panose="020B0502040204020203" pitchFamily="34" charset="0"/>
              </a:rPr>
              <a:t>Рельеф местности с точностью, соответствующей масштабу мельче 1:50 000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1200" dirty="0">
                <a:solidFill>
                  <a:srgbClr val="000000"/>
                </a:solidFill>
                <a:cs typeface="Segoe UI" panose="020B0502040204020203" pitchFamily="34" charset="0"/>
              </a:rPr>
              <a:t>Гидрография и гидротехнические сооружения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1200" dirty="0">
                <a:solidFill>
                  <a:srgbClr val="000000"/>
                </a:solidFill>
                <a:cs typeface="Segoe UI" panose="020B0502040204020203" pitchFamily="34" charset="0"/>
              </a:rPr>
              <a:t>Растительный покров и грунты (древесная, кустарниковая, травянистая растительность</a:t>
            </a:r>
            <a:r>
              <a:rPr lang="en-US" sz="1200" dirty="0">
                <a:solidFill>
                  <a:srgbClr val="000000"/>
                </a:solidFill>
                <a:cs typeface="Segoe UI" panose="020B0502040204020203" pitchFamily="34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cs typeface="Segoe UI" panose="020B0502040204020203" pitchFamily="34" charset="0"/>
              </a:rPr>
              <a:t>и др.)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1200" dirty="0">
                <a:solidFill>
                  <a:srgbClr val="000000"/>
                </a:solidFill>
                <a:cs typeface="Segoe UI" panose="020B0502040204020203" pitchFamily="34" charset="0"/>
              </a:rPr>
              <a:t>Дорожная сеть и дорожные сооружения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1200" dirty="0">
                <a:solidFill>
                  <a:srgbClr val="000000"/>
                </a:solidFill>
                <a:cs typeface="Segoe UI" panose="020B0502040204020203" pitchFamily="34" charset="0"/>
              </a:rPr>
              <a:t>Населенные пункты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1200" dirty="0">
                <a:solidFill>
                  <a:srgbClr val="000000"/>
                </a:solidFill>
                <a:cs typeface="Segoe UI" panose="020B0502040204020203" pitchFamily="34" charset="0"/>
              </a:rPr>
              <a:t>Промышленные, сельскохозяйственные и социально-культурные объекты, в том числе жилые объекты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1200" dirty="0">
                <a:solidFill>
                  <a:srgbClr val="000000"/>
                </a:solidFill>
                <a:cs typeface="Segoe UI" panose="020B0502040204020203" pitchFamily="34" charset="0"/>
              </a:rPr>
              <a:t>Государственная граница Российской Федерации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1200" dirty="0">
                <a:solidFill>
                  <a:srgbClr val="000000"/>
                </a:solidFill>
                <a:cs typeface="Segoe UI" panose="020B0502040204020203" pitchFamily="34" charset="0"/>
              </a:rPr>
              <a:t>Границы между субъектами Российской Федерации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1200" dirty="0">
                <a:solidFill>
                  <a:srgbClr val="000000"/>
                </a:solidFill>
                <a:cs typeface="Segoe UI" panose="020B0502040204020203" pitchFamily="34" charset="0"/>
              </a:rPr>
              <a:t>Наименования географических объектов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1200" dirty="0">
                <a:solidFill>
                  <a:srgbClr val="000000"/>
                </a:solidFill>
                <a:cs typeface="Segoe UI" panose="020B0502040204020203" pitchFamily="34" charset="0"/>
              </a:rPr>
              <a:t>Иная информация, не содержащая сведений, составляющих государственную тайну</a:t>
            </a:r>
          </a:p>
        </p:txBody>
      </p:sp>
      <p:sp>
        <p:nvSpPr>
          <p:cNvPr id="77" name="object 64">
            <a:extLst>
              <a:ext uri="{FF2B5EF4-FFF2-40B4-BE49-F238E27FC236}">
                <a16:creationId xmlns:a16="http://schemas.microsoft.com/office/drawing/2014/main" xmlns="" id="{11F7A100-D772-43CE-BC09-70F42C38CA7E}"/>
              </a:ext>
            </a:extLst>
          </p:cNvPr>
          <p:cNvSpPr txBox="1"/>
          <p:nvPr/>
        </p:nvSpPr>
        <p:spPr>
          <a:xfrm>
            <a:off x="8865877" y="900979"/>
            <a:ext cx="2962123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18" marR="3629"/>
            <a:r>
              <a:rPr lang="ru-RU" sz="1400" b="1" dirty="0">
                <a:solidFill>
                  <a:schemeClr val="tx2"/>
                </a:solidFill>
                <a:cs typeface="Segoe UI" panose="020B0502040204020203" pitchFamily="34" charset="0"/>
              </a:rPr>
              <a:t>Состав слоев</a:t>
            </a:r>
            <a:r>
              <a:rPr sz="1400" b="1" spc="-7" dirty="0">
                <a:solidFill>
                  <a:schemeClr val="tx2"/>
                </a:solidFill>
                <a:cs typeface="Segoe UI" panose="020B0502040204020203" pitchFamily="34" charset="0"/>
              </a:rPr>
              <a:t> </a:t>
            </a:r>
            <a:r>
              <a:rPr sz="1400" b="1" spc="-4" dirty="0">
                <a:solidFill>
                  <a:schemeClr val="tx2"/>
                </a:solidFill>
                <a:cs typeface="Segoe UI" panose="020B0502040204020203" pitchFamily="34" charset="0"/>
              </a:rPr>
              <a:t>ЕЭ</a:t>
            </a:r>
            <a:r>
              <a:rPr sz="1400" b="1" spc="-25" dirty="0">
                <a:solidFill>
                  <a:schemeClr val="tx2"/>
                </a:solidFill>
                <a:cs typeface="Segoe UI" panose="020B0502040204020203" pitchFamily="34" charset="0"/>
              </a:rPr>
              <a:t>К</a:t>
            </a:r>
            <a:r>
              <a:rPr sz="1400" b="1" dirty="0">
                <a:solidFill>
                  <a:schemeClr val="tx2"/>
                </a:solidFill>
                <a:cs typeface="Segoe UI" panose="020B0502040204020203" pitchFamily="34" charset="0"/>
              </a:rPr>
              <a:t>О</a:t>
            </a:r>
          </a:p>
        </p:txBody>
      </p:sp>
      <p:sp>
        <p:nvSpPr>
          <p:cNvPr id="78" name="Slide Number Placeholder 504">
            <a:extLst>
              <a:ext uri="{FF2B5EF4-FFF2-40B4-BE49-F238E27FC236}">
                <a16:creationId xmlns:a16="http://schemas.microsoft.com/office/drawing/2014/main" xmlns="" id="{CCE05B21-DBA8-4A13-AE1F-A704C2E1EB61}"/>
              </a:ext>
            </a:extLst>
          </p:cNvPr>
          <p:cNvSpPr txBox="1">
            <a:spLocks/>
          </p:cNvSpPr>
          <p:nvPr/>
        </p:nvSpPr>
        <p:spPr>
          <a:xfrm>
            <a:off x="8842946" y="6176921"/>
            <a:ext cx="2743200" cy="36512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b="1" kern="1200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ACA335-37F7-42C7-872A-92C3D7072F89}" type="slidenum">
              <a:rPr lang="ru-RU" sz="1200" smtClean="0"/>
              <a:pPr/>
              <a:t>1</a:t>
            </a:fld>
            <a:endParaRPr lang="ru-RU" sz="1200" dirty="0"/>
          </a:p>
        </p:txBody>
      </p:sp>
      <p:pic>
        <p:nvPicPr>
          <p:cNvPr id="79" name="Graphic 15">
            <a:extLst>
              <a:ext uri="{FF2B5EF4-FFF2-40B4-BE49-F238E27FC236}">
                <a16:creationId xmlns:a16="http://schemas.microsoft.com/office/drawing/2014/main" xmlns="" id="{D15D10B5-33F6-4DE8-943E-FB8901F4FE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804524" y="6040993"/>
            <a:ext cx="415983" cy="415983"/>
          </a:xfrm>
          <a:prstGeom prst="rect">
            <a:avLst/>
          </a:prstGeom>
        </p:spPr>
      </p:pic>
      <p:pic>
        <p:nvPicPr>
          <p:cNvPr id="80" name="Graphic 21">
            <a:extLst>
              <a:ext uri="{FF2B5EF4-FFF2-40B4-BE49-F238E27FC236}">
                <a16:creationId xmlns:a16="http://schemas.microsoft.com/office/drawing/2014/main" xmlns="" id="{C9256F86-9184-4203-BA56-F2C2A6E11D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825575" y="5056473"/>
            <a:ext cx="373881" cy="373881"/>
          </a:xfrm>
          <a:prstGeom prst="rect">
            <a:avLst/>
          </a:prstGeom>
        </p:spPr>
      </p:pic>
      <p:pic>
        <p:nvPicPr>
          <p:cNvPr id="81" name="Graphic 23">
            <a:extLst>
              <a:ext uri="{FF2B5EF4-FFF2-40B4-BE49-F238E27FC236}">
                <a16:creationId xmlns:a16="http://schemas.microsoft.com/office/drawing/2014/main" xmlns="" id="{882D8899-7E72-4BC3-8F9B-E8277D924D7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7825575" y="3790044"/>
            <a:ext cx="373881" cy="373881"/>
          </a:xfrm>
          <a:prstGeom prst="rect">
            <a:avLst/>
          </a:prstGeom>
        </p:spPr>
      </p:pic>
      <p:pic>
        <p:nvPicPr>
          <p:cNvPr id="82" name="Graphic 27">
            <a:extLst>
              <a:ext uri="{FF2B5EF4-FFF2-40B4-BE49-F238E27FC236}">
                <a16:creationId xmlns:a16="http://schemas.microsoft.com/office/drawing/2014/main" xmlns="" id="{37125957-2EAC-4D1F-9ACF-C770BF2C752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7726578" y="5647250"/>
            <a:ext cx="571875" cy="226416"/>
          </a:xfrm>
          <a:prstGeom prst="rect">
            <a:avLst/>
          </a:prstGeom>
        </p:spPr>
      </p:pic>
      <p:pic>
        <p:nvPicPr>
          <p:cNvPr id="83" name="Graphic 31">
            <a:extLst>
              <a:ext uri="{FF2B5EF4-FFF2-40B4-BE49-F238E27FC236}">
                <a16:creationId xmlns:a16="http://schemas.microsoft.com/office/drawing/2014/main" xmlns="" id="{6E0961B6-2C1D-42D9-992C-FE856F0409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7808349" y="4447988"/>
            <a:ext cx="408332" cy="424084"/>
          </a:xfrm>
          <a:prstGeom prst="rect">
            <a:avLst/>
          </a:prstGeom>
        </p:spPr>
      </p:pic>
      <p:pic>
        <p:nvPicPr>
          <p:cNvPr id="84" name="Graphic 33">
            <a:extLst>
              <a:ext uri="{FF2B5EF4-FFF2-40B4-BE49-F238E27FC236}">
                <a16:creationId xmlns:a16="http://schemas.microsoft.com/office/drawing/2014/main" xmlns="" id="{60BB3D63-7D6A-4B56-B5C1-D541010D2FB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7837748" y="2833912"/>
            <a:ext cx="349535" cy="349535"/>
          </a:xfrm>
          <a:prstGeom prst="rect">
            <a:avLst/>
          </a:prstGeom>
        </p:spPr>
      </p:pic>
      <p:pic>
        <p:nvPicPr>
          <p:cNvPr id="85" name="Graphic 35">
            <a:extLst>
              <a:ext uri="{FF2B5EF4-FFF2-40B4-BE49-F238E27FC236}">
                <a16:creationId xmlns:a16="http://schemas.microsoft.com/office/drawing/2014/main" xmlns="" id="{0902A505-44F2-4824-9462-1C89137538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xmlns="" r:embed="rId28"/>
              </a:ext>
            </a:extLst>
          </a:blip>
          <a:stretch>
            <a:fillRect/>
          </a:stretch>
        </p:blipFill>
        <p:spPr>
          <a:xfrm>
            <a:off x="7842820" y="2304217"/>
            <a:ext cx="339391" cy="339391"/>
          </a:xfrm>
          <a:prstGeom prst="rect">
            <a:avLst/>
          </a:prstGeom>
        </p:spPr>
      </p:pic>
      <p:pic>
        <p:nvPicPr>
          <p:cNvPr id="86" name="Graphic 37">
            <a:extLst>
              <a:ext uri="{FF2B5EF4-FFF2-40B4-BE49-F238E27FC236}">
                <a16:creationId xmlns:a16="http://schemas.microsoft.com/office/drawing/2014/main" xmlns="" id="{1596D459-E4FD-41A2-AFB0-EB97E92B959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7886605" y="1772723"/>
            <a:ext cx="251821" cy="367523"/>
          </a:xfrm>
          <a:prstGeom prst="rect">
            <a:avLst/>
          </a:prstGeom>
        </p:spPr>
      </p:pic>
      <p:pic>
        <p:nvPicPr>
          <p:cNvPr id="87" name="Graphic 39">
            <a:extLst>
              <a:ext uri="{FF2B5EF4-FFF2-40B4-BE49-F238E27FC236}">
                <a16:creationId xmlns:a16="http://schemas.microsoft.com/office/drawing/2014/main" xmlns="" id="{E7741933-176F-4B97-BD03-600EAA4679E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xmlns="" r:embed="rId32"/>
              </a:ext>
            </a:extLst>
          </a:blip>
          <a:stretch>
            <a:fillRect/>
          </a:stretch>
        </p:blipFill>
        <p:spPr>
          <a:xfrm>
            <a:off x="7786915" y="1182732"/>
            <a:ext cx="451201" cy="439169"/>
          </a:xfrm>
          <a:prstGeom prst="rect">
            <a:avLst/>
          </a:prstGeom>
        </p:spPr>
      </p:pic>
      <p:pic>
        <p:nvPicPr>
          <p:cNvPr id="88" name="Graphic 41">
            <a:extLst>
              <a:ext uri="{FF2B5EF4-FFF2-40B4-BE49-F238E27FC236}">
                <a16:creationId xmlns:a16="http://schemas.microsoft.com/office/drawing/2014/main" xmlns="" id="{CF17371A-B96E-4E0F-9D56-54B8E2748C7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7810432" y="3284995"/>
            <a:ext cx="404167" cy="35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08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2">
            <a:extLst>
              <a:ext uri="{FF2B5EF4-FFF2-40B4-BE49-F238E27FC236}">
                <a16:creationId xmlns:a16="http://schemas.microsoft.com/office/drawing/2014/main" xmlns="" id="{4AFB13B0-0E11-42A9-B553-D7B881D8F8A1}"/>
              </a:ext>
            </a:extLst>
          </p:cNvPr>
          <p:cNvSpPr/>
          <p:nvPr/>
        </p:nvSpPr>
        <p:spPr>
          <a:xfrm>
            <a:off x="674977" y="1191795"/>
            <a:ext cx="2587963" cy="4650398"/>
          </a:xfrm>
          <a:prstGeom prst="roundRect">
            <a:avLst>
              <a:gd name="adj" fmla="val 3361"/>
            </a:avLst>
          </a:prstGeom>
          <a:gradFill>
            <a:gsLst>
              <a:gs pos="54000">
                <a:schemeClr val="tx2"/>
              </a:gs>
              <a:gs pos="100000">
                <a:srgbClr val="33CCC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4"/>
          </a:p>
        </p:txBody>
      </p:sp>
      <p:sp>
        <p:nvSpPr>
          <p:cNvPr id="85" name="Rectangle: Rounded Corners 2">
            <a:extLst>
              <a:ext uri="{FF2B5EF4-FFF2-40B4-BE49-F238E27FC236}">
                <a16:creationId xmlns:a16="http://schemas.microsoft.com/office/drawing/2014/main" xmlns="" id="{0D9B7E8C-68B5-4FA5-9519-9B67EFAC37FE}"/>
              </a:ext>
            </a:extLst>
          </p:cNvPr>
          <p:cNvSpPr/>
          <p:nvPr/>
        </p:nvSpPr>
        <p:spPr>
          <a:xfrm>
            <a:off x="6217374" y="3155217"/>
            <a:ext cx="2005380" cy="750194"/>
          </a:xfrm>
          <a:prstGeom prst="roundRect">
            <a:avLst>
              <a:gd name="adj" fmla="val 14402"/>
            </a:avLst>
          </a:prstGeom>
          <a:gradFill>
            <a:gsLst>
              <a:gs pos="54000">
                <a:schemeClr val="tx2"/>
              </a:gs>
              <a:gs pos="100000">
                <a:srgbClr val="33CCCC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4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400" y="176427"/>
            <a:ext cx="10490608" cy="439208"/>
          </a:xfrm>
        </p:spPr>
        <p:txBody>
          <a:bodyPr>
            <a:noAutofit/>
          </a:bodyPr>
          <a:lstStyle/>
          <a:p>
            <a:r>
              <a:rPr lang="ru-RU" dirty="0" err="1" smtClean="0"/>
              <a:t>Переиспользование</a:t>
            </a:r>
            <a:r>
              <a:rPr lang="ru-RU" dirty="0" smtClean="0"/>
              <a:t> </a:t>
            </a:r>
            <a:r>
              <a:rPr lang="ru-RU" dirty="0" err="1" smtClean="0"/>
              <a:t>геоданных</a:t>
            </a:r>
            <a:r>
              <a:rPr lang="ru-RU" dirty="0" smtClean="0"/>
              <a:t> в </a:t>
            </a:r>
            <a:r>
              <a:rPr lang="ru-RU" dirty="0"/>
              <a:t>Российской Федерации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FEF1DA0C-A5BB-D646-ADFB-AB7A0840823A}"/>
              </a:ext>
            </a:extLst>
          </p:cNvPr>
          <p:cNvSpPr/>
          <p:nvPr/>
        </p:nvSpPr>
        <p:spPr>
          <a:xfrm>
            <a:off x="8793829" y="4848594"/>
            <a:ext cx="2887765" cy="993600"/>
          </a:xfrm>
          <a:prstGeom prst="roundRect">
            <a:avLst>
              <a:gd name="adj" fmla="val 8300"/>
            </a:avLst>
          </a:prstGeom>
          <a:solidFill>
            <a:schemeClr val="bg1"/>
          </a:solidFill>
          <a:ln w="127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33400" sx="76000" sy="76000" algn="ctr" rotWithShape="0">
              <a:schemeClr val="bg1"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Заинтересованные физические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и юридические лица, бизнес, </a:t>
            </a: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200" dirty="0">
                <a:solidFill>
                  <a:schemeClr val="tx1"/>
                </a:solidFill>
              </a:rPr>
              <a:t>ГИС-сообщество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9BC61D7A-0201-A645-A3EA-DAFC8C6ED2AF}"/>
              </a:ext>
            </a:extLst>
          </p:cNvPr>
          <p:cNvSpPr/>
          <p:nvPr/>
        </p:nvSpPr>
        <p:spPr>
          <a:xfrm>
            <a:off x="8756676" y="1475296"/>
            <a:ext cx="2924917" cy="702000"/>
          </a:xfrm>
          <a:prstGeom prst="roundRect">
            <a:avLst>
              <a:gd name="adj" fmla="val 8920"/>
            </a:avLst>
          </a:prstGeom>
          <a:solidFill>
            <a:schemeClr val="bg1"/>
          </a:solidFill>
          <a:ln w="127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33400" sx="76000" sy="76000" algn="ctr" rotWithShape="0">
              <a:schemeClr val="bg1"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kern="0" dirty="0">
                <a:solidFill>
                  <a:schemeClr val="tx1"/>
                </a:solidFill>
                <a:cs typeface="Arial" panose="020B0604020202020204" pitchFamily="34" charset="0"/>
              </a:rPr>
              <a:t>Пространственные данные, предоставляемые ФОИВ/РОИВ, присоединившимся к НСПД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499D72C-8039-9E41-9667-D8C6D3EFC7F2}"/>
              </a:ext>
            </a:extLst>
          </p:cNvPr>
          <p:cNvSpPr/>
          <p:nvPr/>
        </p:nvSpPr>
        <p:spPr>
          <a:xfrm>
            <a:off x="8754476" y="3727899"/>
            <a:ext cx="2927118" cy="702000"/>
          </a:xfrm>
          <a:prstGeom prst="roundRect">
            <a:avLst>
              <a:gd name="adj" fmla="val 13707"/>
            </a:avLst>
          </a:prstGeom>
          <a:solidFill>
            <a:schemeClr val="bg1"/>
          </a:solidFill>
          <a:ln w="127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33400" sx="76000" sy="76000" algn="ctr" rotWithShape="0">
              <a:schemeClr val="bg1"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ФГИС, РГИС, ГИС ОМСУ, создаваемые ФОИВ, РОИВ, ОМСУ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A3DC8F8C-3BC0-F949-B436-5E484E646608}"/>
              </a:ext>
            </a:extLst>
          </p:cNvPr>
          <p:cNvSpPr/>
          <p:nvPr/>
        </p:nvSpPr>
        <p:spPr>
          <a:xfrm>
            <a:off x="8756677" y="2610733"/>
            <a:ext cx="2927118" cy="702000"/>
          </a:xfrm>
          <a:prstGeom prst="roundRect">
            <a:avLst>
              <a:gd name="adj" fmla="val 7786"/>
            </a:avLst>
          </a:prstGeom>
          <a:solidFill>
            <a:schemeClr val="bg1"/>
          </a:solidFill>
          <a:ln w="127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33400" sx="76000" sy="76000" algn="ctr" rotWithShape="0">
              <a:schemeClr val="bg1"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Информационные системы Росреестра – ФГИС ЕГРН, ПКК, </a:t>
            </a:r>
            <a:br>
              <a:rPr lang="ru-RU" sz="1200" dirty="0">
                <a:solidFill>
                  <a:schemeClr val="tx1"/>
                </a:solidFill>
              </a:rPr>
            </a:br>
            <a:r>
              <a:rPr lang="ru-RU" sz="1200" dirty="0">
                <a:solidFill>
                  <a:schemeClr val="tx1"/>
                </a:solidFill>
              </a:rPr>
              <a:t>ФИС «НДВ»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76173" y="1191795"/>
            <a:ext cx="2576525" cy="4650399"/>
          </a:xfrm>
          <a:prstGeom prst="roundRect">
            <a:avLst>
              <a:gd name="adj" fmla="val 33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ЕЭКО разработана в целях обеспечения </a:t>
            </a:r>
            <a:r>
              <a:rPr lang="ru-RU" sz="1200" b="1" dirty="0">
                <a:solidFill>
                  <a:schemeClr val="bg1"/>
                </a:solidFill>
              </a:rPr>
              <a:t>многократного использования (переиспользования) </a:t>
            </a:r>
            <a:r>
              <a:rPr lang="ru-RU" sz="1200" dirty="0">
                <a:solidFill>
                  <a:schemeClr val="bg1"/>
                </a:solidFill>
              </a:rPr>
              <a:t>государственных пространственных данных</a:t>
            </a: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endParaRPr lang="ru-RU" sz="1200" dirty="0">
              <a:solidFill>
                <a:schemeClr val="bg1"/>
              </a:solidFill>
            </a:endParaRPr>
          </a:p>
          <a:p>
            <a:pPr lvl="0" algn="ctr"/>
            <a:r>
              <a:rPr lang="ru-RU" sz="1200" dirty="0">
                <a:solidFill>
                  <a:schemeClr val="bg1"/>
                </a:solidFill>
              </a:rPr>
              <a:t>ЕЭКО создается на основе материалов федерального </a:t>
            </a:r>
          </a:p>
          <a:p>
            <a:pPr lvl="0" algn="ctr"/>
            <a:r>
              <a:rPr lang="ru-RU" sz="1200" dirty="0">
                <a:solidFill>
                  <a:schemeClr val="bg1"/>
                </a:solidFill>
              </a:rPr>
              <a:t>и региональных фондов пространственных данных</a:t>
            </a:r>
          </a:p>
          <a:p>
            <a:pPr lvl="0" algn="ctr"/>
            <a:endParaRPr lang="ru-RU" sz="1200" dirty="0">
              <a:solidFill>
                <a:schemeClr val="bg1"/>
              </a:solidFill>
            </a:endParaRPr>
          </a:p>
          <a:p>
            <a:pPr lvl="0" algn="ctr"/>
            <a:endParaRPr lang="ru-RU" sz="1200" dirty="0">
              <a:solidFill>
                <a:schemeClr val="bg1"/>
              </a:solidFill>
            </a:endParaRP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ЕЭКО аккумулирует результаты картографической деятельности страны в универсальной информационной модели геоданных и распространяет 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</a:rPr>
              <a:t>их в удобных </a:t>
            </a:r>
            <a:r>
              <a:rPr lang="ru-RU" sz="1200" dirty="0" smtClean="0">
                <a:solidFill>
                  <a:schemeClr val="bg1"/>
                </a:solidFill>
              </a:rPr>
              <a:t>форматах, в том числе посредством веб-сервисов</a:t>
            </a:r>
            <a:endParaRPr lang="ru-RU" sz="1200" dirty="0">
              <a:solidFill>
                <a:schemeClr val="bg1"/>
              </a:solidFill>
            </a:endParaRPr>
          </a:p>
          <a:p>
            <a:pPr lvl="0" algn="ctr"/>
            <a:endParaRPr lang="ru-RU" sz="1000" dirty="0">
              <a:solidFill>
                <a:schemeClr val="bg1"/>
              </a:solidFill>
            </a:endParaRPr>
          </a:p>
          <a:p>
            <a:pPr algn="ctr"/>
            <a:endParaRPr lang="ru-RU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Выгнутая вниз стрелка 3"/>
          <p:cNvSpPr/>
          <p:nvPr/>
        </p:nvSpPr>
        <p:spPr>
          <a:xfrm>
            <a:off x="6345120" y="4091695"/>
            <a:ext cx="1876041" cy="676408"/>
          </a:xfrm>
          <a:prstGeom prst="curvedUpArrow">
            <a:avLst/>
          </a:prstGeom>
          <a:gradFill>
            <a:gsLst>
              <a:gs pos="0">
                <a:srgbClr val="007AFF"/>
              </a:gs>
              <a:gs pos="100000">
                <a:srgbClr val="00CC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chemeClr val="tx1"/>
              </a:solidFill>
            </a:endParaRPr>
          </a:p>
        </p:txBody>
      </p:sp>
      <p:sp>
        <p:nvSpPr>
          <p:cNvPr id="6" name="Выгнутая вниз стрелка 5"/>
          <p:cNvSpPr/>
          <p:nvPr/>
        </p:nvSpPr>
        <p:spPr>
          <a:xfrm rot="10800000">
            <a:off x="6264490" y="2337415"/>
            <a:ext cx="1829989" cy="718827"/>
          </a:xfrm>
          <a:prstGeom prst="curvedUpArrow">
            <a:avLst/>
          </a:prstGeom>
          <a:gradFill>
            <a:gsLst>
              <a:gs pos="0">
                <a:srgbClr val="007AFF"/>
              </a:gs>
              <a:gs pos="100000">
                <a:srgbClr val="00CC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>
              <a:solidFill>
                <a:schemeClr val="tx1"/>
              </a:solidFill>
            </a:endParaRPr>
          </a:p>
        </p:txBody>
      </p:sp>
      <p:cxnSp>
        <p:nvCxnSpPr>
          <p:cNvPr id="39" name="Соединительная линия уступом 38">
            <a:extLst>
              <a:ext uri="{FF2B5EF4-FFF2-40B4-BE49-F238E27FC236}">
                <a16:creationId xmlns:a16="http://schemas.microsoft.com/office/drawing/2014/main" xmlns="" id="{C52A6F83-DBF8-F441-AECA-9D7C599F8EBB}"/>
              </a:ext>
            </a:extLst>
          </p:cNvPr>
          <p:cNvCxnSpPr>
            <a:cxnSpLocks/>
            <a:endCxn id="10" idx="1"/>
          </p:cNvCxnSpPr>
          <p:nvPr/>
        </p:nvCxnSpPr>
        <p:spPr>
          <a:xfrm rot="5400000" flipH="1" flipV="1">
            <a:off x="7750965" y="2432408"/>
            <a:ext cx="1611822" cy="399599"/>
          </a:xfrm>
          <a:prstGeom prst="bentConnector2">
            <a:avLst/>
          </a:prstGeom>
          <a:ln w="12700" cap="rnd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>
            <a:extLst>
              <a:ext uri="{FF2B5EF4-FFF2-40B4-BE49-F238E27FC236}">
                <a16:creationId xmlns:a16="http://schemas.microsoft.com/office/drawing/2014/main" xmlns="" id="{C52A6F83-DBF8-F441-AECA-9D7C599F8EBB}"/>
              </a:ext>
            </a:extLst>
          </p:cNvPr>
          <p:cNvCxnSpPr>
            <a:cxnSpLocks/>
            <a:endCxn id="11" idx="1"/>
          </p:cNvCxnSpPr>
          <p:nvPr/>
        </p:nvCxnSpPr>
        <p:spPr>
          <a:xfrm rot="16200000" flipH="1">
            <a:off x="8039390" y="3363813"/>
            <a:ext cx="1028600" cy="401572"/>
          </a:xfrm>
          <a:prstGeom prst="bentConnector2">
            <a:avLst/>
          </a:prstGeom>
          <a:ln w="12700" cap="rnd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ная линия уступом 47">
            <a:extLst>
              <a:ext uri="{FF2B5EF4-FFF2-40B4-BE49-F238E27FC236}">
                <a16:creationId xmlns:a16="http://schemas.microsoft.com/office/drawing/2014/main" xmlns="" id="{C52A6F83-DBF8-F441-AECA-9D7C599F8EBB}"/>
              </a:ext>
            </a:extLst>
          </p:cNvPr>
          <p:cNvCxnSpPr>
            <a:cxnSpLocks/>
            <a:endCxn id="9" idx="1"/>
          </p:cNvCxnSpPr>
          <p:nvPr/>
        </p:nvCxnSpPr>
        <p:spPr>
          <a:xfrm rot="16200000" flipH="1">
            <a:off x="7890551" y="4442116"/>
            <a:ext cx="1369804" cy="436752"/>
          </a:xfrm>
          <a:prstGeom prst="bentConnector2">
            <a:avLst/>
          </a:prstGeom>
          <a:ln w="12700" cap="rnd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55284" y="1879583"/>
            <a:ext cx="1193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Мониторинг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21189" y="4976820"/>
            <a:ext cx="1130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Обновление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A2CDB6D3-8CD2-984C-85B6-CF1289D10226}"/>
              </a:ext>
            </a:extLst>
          </p:cNvPr>
          <p:cNvSpPr/>
          <p:nvPr/>
        </p:nvSpPr>
        <p:spPr>
          <a:xfrm>
            <a:off x="3754485" y="4849037"/>
            <a:ext cx="1890000" cy="993157"/>
          </a:xfrm>
          <a:prstGeom prst="roundRect">
            <a:avLst>
              <a:gd name="adj" fmla="val 9343"/>
            </a:avLst>
          </a:prstGeom>
          <a:solidFill>
            <a:schemeClr val="bg1"/>
          </a:solidFill>
          <a:ln w="127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33400" sx="76000" sy="76000" algn="ctr" rotWithShape="0">
              <a:schemeClr val="bg1"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kern="0" dirty="0">
                <a:solidFill>
                  <a:schemeClr val="tx1"/>
                </a:solidFill>
                <a:cs typeface="Arial" panose="020B0604020202020204" pitchFamily="34" charset="0"/>
              </a:rPr>
              <a:t>Пространственные данные, создаваемые при осуществлении  градостроительной деятельности</a:t>
            </a: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E2FE145C-35A2-EC41-84C1-9D6DD488FE3E}"/>
              </a:ext>
            </a:extLst>
          </p:cNvPr>
          <p:cNvSpPr/>
          <p:nvPr/>
        </p:nvSpPr>
        <p:spPr>
          <a:xfrm>
            <a:off x="3730210" y="3727899"/>
            <a:ext cx="1890000" cy="702000"/>
          </a:xfrm>
          <a:prstGeom prst="roundRect">
            <a:avLst>
              <a:gd name="adj" fmla="val 15187"/>
            </a:avLst>
          </a:prstGeom>
          <a:solidFill>
            <a:schemeClr val="bg1"/>
          </a:solidFill>
          <a:ln w="127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33400" sx="76000" sy="76000" algn="ctr" rotWithShape="0">
              <a:schemeClr val="bg1"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kern="0" dirty="0">
                <a:solidFill>
                  <a:schemeClr val="tx1"/>
                </a:solidFill>
                <a:cs typeface="Arial" panose="020B0604020202020204" pitchFamily="34" charset="0"/>
              </a:rPr>
              <a:t>Пространственные данные, содержащиеся в РФПД</a:t>
            </a: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85EAB24C-4CBD-6E48-A645-73582DE5F249}"/>
              </a:ext>
            </a:extLst>
          </p:cNvPr>
          <p:cNvSpPr/>
          <p:nvPr/>
        </p:nvSpPr>
        <p:spPr>
          <a:xfrm>
            <a:off x="3730210" y="1480530"/>
            <a:ext cx="1910102" cy="701850"/>
          </a:xfrm>
          <a:prstGeom prst="roundRect">
            <a:avLst>
              <a:gd name="adj" fmla="val 10745"/>
            </a:avLst>
          </a:prstGeom>
          <a:solidFill>
            <a:schemeClr val="bg1"/>
          </a:solidFill>
          <a:ln w="127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33400" sx="76000" sy="76000" algn="ctr" rotWithShape="0">
              <a:schemeClr val="bg1"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rebuchet MS"/>
              </a:rPr>
              <a:t>ФФПД</a:t>
            </a:r>
          </a:p>
        </p:txBody>
      </p:sp>
      <p:cxnSp>
        <p:nvCxnSpPr>
          <p:cNvPr id="43" name="Соединительная линия уступом 42">
            <a:extLst>
              <a:ext uri="{FF2B5EF4-FFF2-40B4-BE49-F238E27FC236}">
                <a16:creationId xmlns:a16="http://schemas.microsoft.com/office/drawing/2014/main" xmlns="" id="{C7C48B95-74A8-3A4F-B367-E31EAEC33139}"/>
              </a:ext>
            </a:extLst>
          </p:cNvPr>
          <p:cNvCxnSpPr>
            <a:cxnSpLocks/>
          </p:cNvCxnSpPr>
          <p:nvPr/>
        </p:nvCxnSpPr>
        <p:spPr>
          <a:xfrm>
            <a:off x="5649837" y="1975750"/>
            <a:ext cx="372058" cy="1570606"/>
          </a:xfrm>
          <a:prstGeom prst="bentConnector3">
            <a:avLst>
              <a:gd name="adj1" fmla="val 50000"/>
            </a:avLst>
          </a:prstGeom>
          <a:ln w="12700" cap="rnd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Соединительная линия уступом 48">
            <a:extLst>
              <a:ext uri="{FF2B5EF4-FFF2-40B4-BE49-F238E27FC236}">
                <a16:creationId xmlns:a16="http://schemas.microsoft.com/office/drawing/2014/main" xmlns="" id="{C52A6F83-DBF8-F441-AECA-9D7C599F8EBB}"/>
              </a:ext>
            </a:extLst>
          </p:cNvPr>
          <p:cNvCxnSpPr>
            <a:cxnSpLocks/>
          </p:cNvCxnSpPr>
          <p:nvPr/>
        </p:nvCxnSpPr>
        <p:spPr>
          <a:xfrm flipV="1">
            <a:off x="5662129" y="3546356"/>
            <a:ext cx="347783" cy="1550944"/>
          </a:xfrm>
          <a:prstGeom prst="bentConnector3">
            <a:avLst>
              <a:gd name="adj1" fmla="val 50000"/>
            </a:avLst>
          </a:prstGeom>
          <a:ln w="12700" cap="rnd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7"/>
          <p:cNvSpPr/>
          <p:nvPr/>
        </p:nvSpPr>
        <p:spPr>
          <a:xfrm>
            <a:off x="3503499" y="1213932"/>
            <a:ext cx="1080000" cy="347259"/>
          </a:xfrm>
          <a:prstGeom prst="round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950"/>
              </a:lnSpc>
            </a:pPr>
            <a:endParaRPr lang="en-US" sz="1000" dirty="0"/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xmlns="" id="{85EAB24C-4CBD-6E48-A645-73582DE5F249}"/>
              </a:ext>
            </a:extLst>
          </p:cNvPr>
          <p:cNvSpPr/>
          <p:nvPr/>
        </p:nvSpPr>
        <p:spPr>
          <a:xfrm>
            <a:off x="3747697" y="2627023"/>
            <a:ext cx="1872513" cy="702000"/>
          </a:xfrm>
          <a:prstGeom prst="roundRect">
            <a:avLst>
              <a:gd name="adj" fmla="val 12226"/>
            </a:avLst>
          </a:prstGeom>
          <a:solidFill>
            <a:schemeClr val="bg1"/>
          </a:solidFill>
          <a:ln w="1270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33400" sx="76000" sy="76000" algn="ctr" rotWithShape="0">
              <a:schemeClr val="bg1">
                <a:alpha val="3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rebuchet MS"/>
              </a:rPr>
              <a:t>ЕГРН</a:t>
            </a: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V="1">
            <a:off x="5629734" y="4101616"/>
            <a:ext cx="201443" cy="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9303328" y="6347399"/>
            <a:ext cx="2743200" cy="365125"/>
          </a:xfrm>
        </p:spPr>
        <p:txBody>
          <a:bodyPr/>
          <a:lstStyle/>
          <a:p>
            <a:r>
              <a:rPr lang="ru-RU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A41C4FA-D96C-47E1-9C20-18EE74CCDC7A}"/>
              </a:ext>
            </a:extLst>
          </p:cNvPr>
          <p:cNvSpPr txBox="1"/>
          <p:nvPr/>
        </p:nvSpPr>
        <p:spPr>
          <a:xfrm>
            <a:off x="3545084" y="1201568"/>
            <a:ext cx="988227" cy="319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</a:pPr>
            <a:r>
              <a:rPr lang="ru-RU" sz="1200" b="1" dirty="0">
                <a:solidFill>
                  <a:srgbClr val="FFFFFF"/>
                </a:solidFill>
                <a:ea typeface="Inter Bold" pitchFamily="34" charset="-122"/>
              </a:rPr>
              <a:t>ИС ФФПД</a:t>
            </a:r>
            <a:endParaRPr lang="en-US" sz="1200" dirty="0"/>
          </a:p>
        </p:txBody>
      </p:sp>
      <p:sp>
        <p:nvSpPr>
          <p:cNvPr id="61" name="Прямоугольник 7">
            <a:extLst>
              <a:ext uri="{FF2B5EF4-FFF2-40B4-BE49-F238E27FC236}">
                <a16:creationId xmlns:a16="http://schemas.microsoft.com/office/drawing/2014/main" xmlns="" id="{7B03D0D6-2ECE-4CA4-B72D-3F58D8B99BFB}"/>
              </a:ext>
            </a:extLst>
          </p:cNvPr>
          <p:cNvSpPr/>
          <p:nvPr/>
        </p:nvSpPr>
        <p:spPr>
          <a:xfrm>
            <a:off x="3505987" y="2349256"/>
            <a:ext cx="1080000" cy="347259"/>
          </a:xfrm>
          <a:prstGeom prst="round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950"/>
              </a:lnSpc>
            </a:pPr>
            <a:endParaRPr lang="en-US" sz="1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9670624-1C3D-4E45-AD16-5F80326788BC}"/>
              </a:ext>
            </a:extLst>
          </p:cNvPr>
          <p:cNvSpPr txBox="1"/>
          <p:nvPr/>
        </p:nvSpPr>
        <p:spPr>
          <a:xfrm>
            <a:off x="3465737" y="2336892"/>
            <a:ext cx="1140453" cy="319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</a:pPr>
            <a:r>
              <a:rPr lang="ru-RU" sz="1200" b="1" dirty="0">
                <a:solidFill>
                  <a:srgbClr val="FFFFFF"/>
                </a:solidFill>
                <a:ea typeface="Inter Bold" pitchFamily="34" charset="-122"/>
              </a:rPr>
              <a:t>ФГИС ЕГРН</a:t>
            </a:r>
            <a:endParaRPr lang="en-US" sz="1200" dirty="0"/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xmlns="" id="{AE4BA29F-D04D-4363-B788-AEF7A309E881}"/>
              </a:ext>
            </a:extLst>
          </p:cNvPr>
          <p:cNvCxnSpPr/>
          <p:nvPr/>
        </p:nvCxnSpPr>
        <p:spPr>
          <a:xfrm flipV="1">
            <a:off x="5636337" y="2968052"/>
            <a:ext cx="201443" cy="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Прямоугольник 7">
            <a:extLst>
              <a:ext uri="{FF2B5EF4-FFF2-40B4-BE49-F238E27FC236}">
                <a16:creationId xmlns:a16="http://schemas.microsoft.com/office/drawing/2014/main" xmlns="" id="{A1B7094A-CDA8-422C-97D2-48F190FED313}"/>
              </a:ext>
            </a:extLst>
          </p:cNvPr>
          <p:cNvSpPr/>
          <p:nvPr/>
        </p:nvSpPr>
        <p:spPr>
          <a:xfrm>
            <a:off x="3521731" y="3445155"/>
            <a:ext cx="1080000" cy="347259"/>
          </a:xfrm>
          <a:prstGeom prst="round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950"/>
              </a:lnSpc>
            </a:pPr>
            <a:endParaRPr lang="en-US" sz="1000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2EFE8728-AD45-448D-BDF8-8E788A8AD927}"/>
              </a:ext>
            </a:extLst>
          </p:cNvPr>
          <p:cNvSpPr txBox="1"/>
          <p:nvPr/>
        </p:nvSpPr>
        <p:spPr>
          <a:xfrm>
            <a:off x="3481481" y="3432791"/>
            <a:ext cx="1140453" cy="319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</a:pPr>
            <a:r>
              <a:rPr lang="ru-RU" sz="1200" b="1" dirty="0">
                <a:solidFill>
                  <a:srgbClr val="FFFFFF"/>
                </a:solidFill>
                <a:ea typeface="Inter Bold" pitchFamily="34" charset="-122"/>
              </a:rPr>
              <a:t>ИС/ИР</a:t>
            </a:r>
            <a:endParaRPr lang="en-US" sz="1200" dirty="0"/>
          </a:p>
        </p:txBody>
      </p:sp>
      <p:sp>
        <p:nvSpPr>
          <p:cNvPr id="68" name="Прямоугольник 7">
            <a:extLst>
              <a:ext uri="{FF2B5EF4-FFF2-40B4-BE49-F238E27FC236}">
                <a16:creationId xmlns:a16="http://schemas.microsoft.com/office/drawing/2014/main" xmlns="" id="{C9B424C0-BE38-4A78-969D-1D2C95240701}"/>
              </a:ext>
            </a:extLst>
          </p:cNvPr>
          <p:cNvSpPr/>
          <p:nvPr/>
        </p:nvSpPr>
        <p:spPr>
          <a:xfrm>
            <a:off x="3529850" y="4541633"/>
            <a:ext cx="1080000" cy="347259"/>
          </a:xfrm>
          <a:prstGeom prst="round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950"/>
              </a:lnSpc>
            </a:pPr>
            <a:endParaRPr lang="en-US" sz="1000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426319CD-7445-40D9-AD92-BA6E1AF32B9A}"/>
              </a:ext>
            </a:extLst>
          </p:cNvPr>
          <p:cNvSpPr txBox="1"/>
          <p:nvPr/>
        </p:nvSpPr>
        <p:spPr>
          <a:xfrm>
            <a:off x="3489600" y="4529269"/>
            <a:ext cx="1140453" cy="319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</a:pPr>
            <a:r>
              <a:rPr lang="ru-RU" sz="1200" b="1" dirty="0">
                <a:solidFill>
                  <a:srgbClr val="FFFFFF"/>
                </a:solidFill>
                <a:ea typeface="Inter Bold" pitchFamily="34" charset="-122"/>
              </a:rPr>
              <a:t>ГИСОГД</a:t>
            </a:r>
            <a:endParaRPr lang="en-US" sz="1200" dirty="0"/>
          </a:p>
        </p:txBody>
      </p:sp>
      <p:cxnSp>
        <p:nvCxnSpPr>
          <p:cNvPr id="70" name="Соединительная линия уступом 38">
            <a:extLst>
              <a:ext uri="{FF2B5EF4-FFF2-40B4-BE49-F238E27FC236}">
                <a16:creationId xmlns:a16="http://schemas.microsoft.com/office/drawing/2014/main" xmlns="" id="{D57767A8-C5EC-476E-A75C-0A8E8793721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48388" y="3593271"/>
            <a:ext cx="1611817" cy="399601"/>
          </a:xfrm>
          <a:prstGeom prst="bentConnector2">
            <a:avLst/>
          </a:prstGeom>
          <a:ln w="12700" cap="rnd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Прямоугольник 7">
            <a:extLst>
              <a:ext uri="{FF2B5EF4-FFF2-40B4-BE49-F238E27FC236}">
                <a16:creationId xmlns:a16="http://schemas.microsoft.com/office/drawing/2014/main" xmlns="" id="{646D4AF4-ECA0-4334-81B4-40C9EBC55C66}"/>
              </a:ext>
            </a:extLst>
          </p:cNvPr>
          <p:cNvSpPr/>
          <p:nvPr/>
        </p:nvSpPr>
        <p:spPr>
          <a:xfrm>
            <a:off x="8461740" y="1204159"/>
            <a:ext cx="1548000" cy="347259"/>
          </a:xfrm>
          <a:prstGeom prst="round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950"/>
              </a:lnSpc>
            </a:pPr>
            <a:endParaRPr lang="en-US" sz="10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E3EC299A-7B21-4E6C-B7AA-62C730EE9E38}"/>
              </a:ext>
            </a:extLst>
          </p:cNvPr>
          <p:cNvSpPr txBox="1"/>
          <p:nvPr/>
        </p:nvSpPr>
        <p:spPr>
          <a:xfrm>
            <a:off x="8482543" y="1191795"/>
            <a:ext cx="1495386" cy="319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</a:pPr>
            <a:r>
              <a:rPr lang="ru-RU" sz="1200" b="1" dirty="0">
                <a:solidFill>
                  <a:srgbClr val="FFFFFF"/>
                </a:solidFill>
                <a:ea typeface="Inter Bold" pitchFamily="34" charset="-122"/>
              </a:rPr>
              <a:t>ФГИС ЕЦП НСПД</a:t>
            </a:r>
            <a:endParaRPr lang="en-US" sz="1200" dirty="0"/>
          </a:p>
        </p:txBody>
      </p:sp>
      <p:sp>
        <p:nvSpPr>
          <p:cNvPr id="79" name="Прямоугольник 7">
            <a:extLst>
              <a:ext uri="{FF2B5EF4-FFF2-40B4-BE49-F238E27FC236}">
                <a16:creationId xmlns:a16="http://schemas.microsoft.com/office/drawing/2014/main" xmlns="" id="{F16573AD-6BF3-4F3B-9DD4-7D296A67259D}"/>
              </a:ext>
            </a:extLst>
          </p:cNvPr>
          <p:cNvSpPr/>
          <p:nvPr/>
        </p:nvSpPr>
        <p:spPr>
          <a:xfrm>
            <a:off x="8461740" y="2343236"/>
            <a:ext cx="1548000" cy="347259"/>
          </a:xfrm>
          <a:prstGeom prst="round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950"/>
              </a:lnSpc>
            </a:pPr>
            <a:endParaRPr lang="en-US" sz="10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3ECE7BB9-12BB-456B-A3A2-8975FBA3477B}"/>
              </a:ext>
            </a:extLst>
          </p:cNvPr>
          <p:cNvSpPr txBox="1"/>
          <p:nvPr/>
        </p:nvSpPr>
        <p:spPr>
          <a:xfrm>
            <a:off x="8482543" y="2330872"/>
            <a:ext cx="1495386" cy="319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</a:pPr>
            <a:r>
              <a:rPr lang="ru-RU" sz="1200" b="1" dirty="0">
                <a:solidFill>
                  <a:srgbClr val="FFFFFF"/>
                </a:solidFill>
                <a:ea typeface="Inter Bold" pitchFamily="34" charset="-122"/>
              </a:rPr>
              <a:t>ИС Росреестра</a:t>
            </a:r>
            <a:endParaRPr lang="en-US" sz="1200" dirty="0"/>
          </a:p>
        </p:txBody>
      </p:sp>
      <p:sp>
        <p:nvSpPr>
          <p:cNvPr id="81" name="Прямоугольник 7">
            <a:extLst>
              <a:ext uri="{FF2B5EF4-FFF2-40B4-BE49-F238E27FC236}">
                <a16:creationId xmlns:a16="http://schemas.microsoft.com/office/drawing/2014/main" xmlns="" id="{6A894DAC-6D3E-4A2D-AD33-35042EAA4B4F}"/>
              </a:ext>
            </a:extLst>
          </p:cNvPr>
          <p:cNvSpPr/>
          <p:nvPr/>
        </p:nvSpPr>
        <p:spPr>
          <a:xfrm>
            <a:off x="8440937" y="3476158"/>
            <a:ext cx="1548000" cy="347259"/>
          </a:xfrm>
          <a:prstGeom prst="round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950"/>
              </a:lnSpc>
            </a:pPr>
            <a:endParaRPr lang="en-US" sz="10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8560D038-4E01-4BF7-80E2-FA7B4F09CE7F}"/>
              </a:ext>
            </a:extLst>
          </p:cNvPr>
          <p:cNvSpPr txBox="1"/>
          <p:nvPr/>
        </p:nvSpPr>
        <p:spPr>
          <a:xfrm>
            <a:off x="8461740" y="3463794"/>
            <a:ext cx="1495386" cy="319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</a:pPr>
            <a:r>
              <a:rPr lang="ru-RU" sz="1200" b="1" dirty="0">
                <a:solidFill>
                  <a:srgbClr val="FFFFFF"/>
                </a:solidFill>
                <a:ea typeface="Inter Bold" pitchFamily="34" charset="-122"/>
              </a:rPr>
              <a:t>ГИС</a:t>
            </a:r>
            <a:endParaRPr lang="en-US" sz="1200" dirty="0"/>
          </a:p>
        </p:txBody>
      </p:sp>
      <p:sp>
        <p:nvSpPr>
          <p:cNvPr id="83" name="Прямоугольник 7">
            <a:extLst>
              <a:ext uri="{FF2B5EF4-FFF2-40B4-BE49-F238E27FC236}">
                <a16:creationId xmlns:a16="http://schemas.microsoft.com/office/drawing/2014/main" xmlns="" id="{F41C545C-33A8-456F-88AF-0D443ED866E5}"/>
              </a:ext>
            </a:extLst>
          </p:cNvPr>
          <p:cNvSpPr/>
          <p:nvPr/>
        </p:nvSpPr>
        <p:spPr>
          <a:xfrm>
            <a:off x="8440937" y="4594103"/>
            <a:ext cx="1548000" cy="347259"/>
          </a:xfrm>
          <a:prstGeom prst="roundRect">
            <a:avLst/>
          </a:pr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950"/>
              </a:lnSpc>
            </a:pPr>
            <a:endParaRPr lang="en-US" sz="10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FEF088FA-ED07-4793-B9F4-57FD2FBD0FA6}"/>
              </a:ext>
            </a:extLst>
          </p:cNvPr>
          <p:cNvSpPr txBox="1"/>
          <p:nvPr/>
        </p:nvSpPr>
        <p:spPr>
          <a:xfrm>
            <a:off x="8461740" y="4581739"/>
            <a:ext cx="1495386" cy="319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50"/>
              </a:lnSpc>
            </a:pPr>
            <a:r>
              <a:rPr lang="ru-RU" sz="1200" b="1" dirty="0">
                <a:solidFill>
                  <a:srgbClr val="FFFFFF"/>
                </a:solidFill>
                <a:ea typeface="Inter Bold" pitchFamily="34" charset="-122"/>
              </a:rPr>
              <a:t>Иные</a:t>
            </a:r>
            <a:endParaRPr lang="en-US" sz="12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DE16A402-9CE5-4732-A67F-1E71CAF2A1AF}"/>
              </a:ext>
            </a:extLst>
          </p:cNvPr>
          <p:cNvSpPr txBox="1"/>
          <p:nvPr/>
        </p:nvSpPr>
        <p:spPr>
          <a:xfrm>
            <a:off x="6687887" y="3387202"/>
            <a:ext cx="10514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white"/>
                </a:solidFill>
              </a:rPr>
              <a:t>ЕЭКО</a:t>
            </a:r>
          </a:p>
        </p:txBody>
      </p:sp>
      <p:pic>
        <p:nvPicPr>
          <p:cNvPr id="87" name="Graphic 409">
            <a:extLst>
              <a:ext uri="{FF2B5EF4-FFF2-40B4-BE49-F238E27FC236}">
                <a16:creationId xmlns:a16="http://schemas.microsoft.com/office/drawing/2014/main" xmlns="" id="{622376D8-E1AB-4574-8850-D8290202F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326763" y="3320968"/>
            <a:ext cx="560049" cy="404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"/>
              </a:prstClr>
            </a:outerShdw>
          </a:effectLst>
        </p:spPr>
      </p:pic>
      <p:pic>
        <p:nvPicPr>
          <p:cNvPr id="88" name="Graphic 271">
            <a:extLst>
              <a:ext uri="{FF2B5EF4-FFF2-40B4-BE49-F238E27FC236}">
                <a16:creationId xmlns:a16="http://schemas.microsoft.com/office/drawing/2014/main" xmlns="" id="{94DC9315-E3E2-4875-804F-A61F6068B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47280" y="3353723"/>
            <a:ext cx="575863" cy="405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7000"/>
              </a:prstClr>
            </a:outerShdw>
          </a:effectLst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xmlns="" id="{B6208656-60C3-402E-A371-FE65BA2B0D9E}"/>
              </a:ext>
            </a:extLst>
          </p:cNvPr>
          <p:cNvCxnSpPr/>
          <p:nvPr/>
        </p:nvCxnSpPr>
        <p:spPr>
          <a:xfrm flipV="1">
            <a:off x="8149174" y="3548963"/>
            <a:ext cx="201443" cy="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трелка вправо 5">
            <a:extLst>
              <a:ext uri="{FF2B5EF4-FFF2-40B4-BE49-F238E27FC236}">
                <a16:creationId xmlns:a16="http://schemas.microsoft.com/office/drawing/2014/main" xmlns="" id="{03313CDA-7C06-4881-BFA4-953F11AABCF5}"/>
              </a:ext>
            </a:extLst>
          </p:cNvPr>
          <p:cNvSpPr/>
          <p:nvPr/>
        </p:nvSpPr>
        <p:spPr>
          <a:xfrm>
            <a:off x="8364888" y="2772019"/>
            <a:ext cx="377280" cy="433680"/>
          </a:xfrm>
          <a:prstGeom prst="rightArrow">
            <a:avLst/>
          </a:prstGeom>
          <a:gradFill>
            <a:gsLst>
              <a:gs pos="59600">
                <a:schemeClr val="tx2">
                  <a:lumMod val="40000"/>
                  <a:lumOff val="60000"/>
                </a:schemeClr>
              </a:gs>
              <a:gs pos="0">
                <a:schemeClr val="bg1"/>
              </a:gs>
              <a:gs pos="100000">
                <a:srgbClr val="00CC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4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0" name="Стрелка вправо 5">
            <a:extLst>
              <a:ext uri="{FF2B5EF4-FFF2-40B4-BE49-F238E27FC236}">
                <a16:creationId xmlns:a16="http://schemas.microsoft.com/office/drawing/2014/main" xmlns="" id="{DA17DE6F-D77D-40D3-B66A-4EFB25FB42E0}"/>
              </a:ext>
            </a:extLst>
          </p:cNvPr>
          <p:cNvSpPr/>
          <p:nvPr/>
        </p:nvSpPr>
        <p:spPr>
          <a:xfrm>
            <a:off x="8375339" y="1638722"/>
            <a:ext cx="377280" cy="433680"/>
          </a:xfrm>
          <a:prstGeom prst="rightArrow">
            <a:avLst/>
          </a:prstGeom>
          <a:gradFill>
            <a:gsLst>
              <a:gs pos="59600">
                <a:schemeClr val="tx2">
                  <a:lumMod val="40000"/>
                  <a:lumOff val="60000"/>
                </a:schemeClr>
              </a:gs>
              <a:gs pos="0">
                <a:schemeClr val="bg1"/>
              </a:gs>
              <a:gs pos="100000">
                <a:srgbClr val="00CC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4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2" name="Стрелка вправо 5">
            <a:extLst>
              <a:ext uri="{FF2B5EF4-FFF2-40B4-BE49-F238E27FC236}">
                <a16:creationId xmlns:a16="http://schemas.microsoft.com/office/drawing/2014/main" xmlns="" id="{4AC9E58D-76D4-4F97-A88F-081909F36DAD}"/>
              </a:ext>
            </a:extLst>
          </p:cNvPr>
          <p:cNvSpPr/>
          <p:nvPr/>
        </p:nvSpPr>
        <p:spPr>
          <a:xfrm>
            <a:off x="8375101" y="3848603"/>
            <a:ext cx="377280" cy="433680"/>
          </a:xfrm>
          <a:prstGeom prst="rightArrow">
            <a:avLst/>
          </a:prstGeom>
          <a:gradFill>
            <a:gsLst>
              <a:gs pos="59600">
                <a:schemeClr val="tx2">
                  <a:lumMod val="40000"/>
                  <a:lumOff val="60000"/>
                </a:schemeClr>
              </a:gs>
              <a:gs pos="0">
                <a:schemeClr val="bg1"/>
              </a:gs>
              <a:gs pos="100000">
                <a:srgbClr val="00CC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4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4" name="Стрелка вправо 5">
            <a:extLst>
              <a:ext uri="{FF2B5EF4-FFF2-40B4-BE49-F238E27FC236}">
                <a16:creationId xmlns:a16="http://schemas.microsoft.com/office/drawing/2014/main" xmlns="" id="{50017738-27A4-42B2-A903-1F9CC18E7E34}"/>
              </a:ext>
            </a:extLst>
          </p:cNvPr>
          <p:cNvSpPr/>
          <p:nvPr/>
        </p:nvSpPr>
        <p:spPr>
          <a:xfrm>
            <a:off x="8394151" y="5124844"/>
            <a:ext cx="377280" cy="433680"/>
          </a:xfrm>
          <a:prstGeom prst="rightArrow">
            <a:avLst/>
          </a:prstGeom>
          <a:gradFill>
            <a:gsLst>
              <a:gs pos="59600">
                <a:schemeClr val="tx2">
                  <a:lumMod val="40000"/>
                  <a:lumOff val="60000"/>
                </a:schemeClr>
              </a:gs>
              <a:gs pos="0">
                <a:schemeClr val="bg1"/>
              </a:gs>
              <a:gs pos="100000">
                <a:srgbClr val="00CC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4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5" name="Стрелка вправо 5">
            <a:extLst>
              <a:ext uri="{FF2B5EF4-FFF2-40B4-BE49-F238E27FC236}">
                <a16:creationId xmlns:a16="http://schemas.microsoft.com/office/drawing/2014/main" xmlns="" id="{70A4744F-D594-46B1-A7B5-55F56C6DD5E8}"/>
              </a:ext>
            </a:extLst>
          </p:cNvPr>
          <p:cNvSpPr/>
          <p:nvPr/>
        </p:nvSpPr>
        <p:spPr>
          <a:xfrm>
            <a:off x="5837779" y="3353723"/>
            <a:ext cx="377015" cy="433680"/>
          </a:xfrm>
          <a:prstGeom prst="rightArrow">
            <a:avLst/>
          </a:prstGeom>
          <a:gradFill>
            <a:gsLst>
              <a:gs pos="59600">
                <a:schemeClr val="tx2">
                  <a:lumMod val="40000"/>
                  <a:lumOff val="60000"/>
                </a:schemeClr>
              </a:gs>
              <a:gs pos="0">
                <a:schemeClr val="bg1"/>
              </a:gs>
              <a:gs pos="100000">
                <a:srgbClr val="00CC9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4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383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A9L7N2pp3aLYD2.DBwTWw"/>
</p:tagLst>
</file>

<file path=ppt/theme/theme1.xml><?xml version="1.0" encoding="utf-8"?>
<a:theme xmlns:a="http://schemas.openxmlformats.org/drawingml/2006/main" name="5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" id="{EE3B7C56-B755-41EF-B669-C2C8DF7AFB6E}" vid="{47A418CC-2947-4B56-AD63-8F711EAA87FF}"/>
    </a:ext>
  </a:extLst>
</a:theme>
</file>

<file path=ppt/theme/theme2.xml><?xml version="1.0" encoding="utf-8"?>
<a:theme xmlns:a="http://schemas.openxmlformats.org/drawingml/2006/main" name="1_Шаблон">
  <a:themeElements>
    <a:clrScheme name="Custom 17">
      <a:dk1>
        <a:srgbClr val="008CFF"/>
      </a:dk1>
      <a:lt1>
        <a:srgbClr val="FFFFFF"/>
      </a:lt1>
      <a:dk2>
        <a:srgbClr val="008CFF"/>
      </a:dk2>
      <a:lt2>
        <a:srgbClr val="FFFFFF"/>
      </a:lt2>
      <a:accent1>
        <a:srgbClr val="008CFF"/>
      </a:accent1>
      <a:accent2>
        <a:srgbClr val="00CC99"/>
      </a:accent2>
      <a:accent3>
        <a:srgbClr val="FF7900"/>
      </a:accent3>
      <a:accent4>
        <a:srgbClr val="85C0FB"/>
      </a:accent4>
      <a:accent5>
        <a:srgbClr val="92D050"/>
      </a:accent5>
      <a:accent6>
        <a:srgbClr val="FFC000"/>
      </a:accent6>
      <a:hlink>
        <a:srgbClr val="E17900"/>
      </a:hlink>
      <a:folHlink>
        <a:srgbClr val="4472C4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1000">
                <a:srgbClr val="0DAEFF"/>
              </a:gs>
              <a:gs pos="100000">
                <a:schemeClr val="tx2"/>
              </a:gs>
            </a:gsLst>
            <a:lin ang="16200000" scaled="1"/>
            <a:tileRect/>
          </a:gradFill>
        </a:ln>
        <a:effectLst>
          <a:glow rad="63500">
            <a:schemeClr val="accent1">
              <a:satMod val="175000"/>
              <a:alpha val="40000"/>
            </a:schemeClr>
          </a:glo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Шаблон" id="{EE3B7C56-B755-41EF-B669-C2C8DF7AFB6E}" vid="{47A418CC-2947-4B56-AD63-8F711EAA87F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ЕВМ_ППК_Ключевые результаты_ОС_V2</Template>
  <TotalTime>21122</TotalTime>
  <Words>2080</Words>
  <Application>Microsoft Office PowerPoint</Application>
  <PresentationFormat>Широкоэкранный</PresentationFormat>
  <Paragraphs>406</Paragraphs>
  <Slides>23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42" baseType="lpstr">
      <vt:lpstr>Arial Unicode MS</vt:lpstr>
      <vt:lpstr>Arial</vt:lpstr>
      <vt:lpstr>Calibri</vt:lpstr>
      <vt:lpstr>Inter Black</vt:lpstr>
      <vt:lpstr>Inter Bold</vt:lpstr>
      <vt:lpstr>Inter Regular</vt:lpstr>
      <vt:lpstr>Noto Sans</vt:lpstr>
      <vt:lpstr>Quattrocento Sans</vt:lpstr>
      <vt:lpstr>Roboto Light</vt:lpstr>
      <vt:lpstr>Segoe UI</vt:lpstr>
      <vt:lpstr>Segoe UI Semilight</vt:lpstr>
      <vt:lpstr>Segoe UI Symbol</vt:lpstr>
      <vt:lpstr>Source Sans Pro Light</vt:lpstr>
      <vt:lpstr>Times New Roman</vt:lpstr>
      <vt:lpstr>Trebuchet MS</vt:lpstr>
      <vt:lpstr>Wingdings</vt:lpstr>
      <vt:lpstr>5_Шаблон</vt:lpstr>
      <vt:lpstr>1_Шаблон</vt:lpstr>
      <vt:lpstr>think-cell Slide</vt:lpstr>
      <vt:lpstr>Презентация PowerPoint</vt:lpstr>
      <vt:lpstr>КЛЮЧЕВЫЕ ПРОБЛЕМЫ КАРТОГРАФИИ</vt:lpstr>
      <vt:lpstr>КАРТОГРАФИЯ. ТЕНДЕНЦИИ И НАПРАВЛЕНИЯ РАЗВИТИЯ</vt:lpstr>
      <vt:lpstr>НОВЕЛЛЫ ЗАКОНОДАТЕЛЬСТВА В ОБЛАСТИ ГЕОДЕЗИИ, КАРТОГРАФИИ И ГЕОИНФОРМАЦИОННЫХ ТЕХНОЛОГИЙ</vt:lpstr>
      <vt:lpstr>РАЗВИТИЕ КАРТОГРОФИЧЕСКОГО ПРОИЗВОДСТВА</vt:lpstr>
      <vt:lpstr>ТЕНДЕНЦИИ РАЗВИТИЯ ТЕХНОЛОГИЙ В КАРТОГРАФИЧЕСКОМ ПРОИЗВОДСТВЕ ( ЦОФП)</vt:lpstr>
      <vt:lpstr>НОВАЯ РЕАЛЬНОСТЬ ВЕКТОРНОЙ КАРТОГРАФИИ.  КАРТОГРАФИЯ И НСПД</vt:lpstr>
      <vt:lpstr>ЕЭКО – ЕДИНАЯ ЭЛЕКТРОННАЯ КАРТОГРАФИЧЕСКАЯ ОСНОВА</vt:lpstr>
      <vt:lpstr>Переиспользование геоданных в Российской Федерации</vt:lpstr>
      <vt:lpstr>Цифровые топографические карты и ортофотопланы ЕЭКО</vt:lpstr>
      <vt:lpstr>Типовые варианты использования ЕЭКО пользователями</vt:lpstr>
      <vt:lpstr>Презентация PowerPoint</vt:lpstr>
      <vt:lpstr>Презентация PowerPoint</vt:lpstr>
      <vt:lpstr>Сведения ЕЭКО, сгруппированные по отдельной теме  (произвольная совокупность слоёв, необходимых пользователю)</vt:lpstr>
      <vt:lpstr>Элементы содержания топографических карт ЕЭКО (слои) </vt:lpstr>
      <vt:lpstr>Планирование картографических работ</vt:lpstr>
      <vt:lpstr>Планирование  картографических работ </vt:lpstr>
      <vt:lpstr>Общие объемы картографических работ федерального назначения</vt:lpstr>
      <vt:lpstr>Создание карт районирования по периодичности обновления</vt:lpstr>
      <vt:lpstr>Презентация PowerPoint</vt:lpstr>
      <vt:lpstr>Карта районирования Российской Федерации по периодичности обновления, масштаб 1:100 000</vt:lpstr>
      <vt:lpstr>Матрица обновления НЛ в трехгодичных циклах обновления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Данила Городилов</dc:creator>
  <cp:lastModifiedBy>User</cp:lastModifiedBy>
  <cp:revision>1878</cp:revision>
  <cp:lastPrinted>2023-08-28T10:28:02Z</cp:lastPrinted>
  <dcterms:created xsi:type="dcterms:W3CDTF">2020-12-18T15:49:39Z</dcterms:created>
  <dcterms:modified xsi:type="dcterms:W3CDTF">2023-10-17T07:19:52Z</dcterms:modified>
</cp:coreProperties>
</file>