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61" r:id="rId4"/>
    <p:sldId id="262" r:id="rId5"/>
    <p:sldId id="263" r:id="rId6"/>
    <p:sldId id="270" r:id="rId7"/>
    <p:sldId id="273" r:id="rId8"/>
    <p:sldId id="271" r:id="rId9"/>
    <p:sldId id="272" r:id="rId10"/>
    <p:sldId id="269" r:id="rId11"/>
    <p:sldId id="264" r:id="rId12"/>
    <p:sldId id="265" r:id="rId13"/>
    <p:sldId id="266" r:id="rId14"/>
    <p:sldId id="267" r:id="rId15"/>
    <p:sldId id="268" r:id="rId16"/>
    <p:sldId id="275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09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2432" userDrawn="1">
          <p15:clr>
            <a:srgbClr val="A4A3A4"/>
          </p15:clr>
        </p15:guide>
        <p15:guide id="4" orient="horz" pos="25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C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46" autoAdjust="0"/>
    <p:restoredTop sz="94660"/>
  </p:normalViewPr>
  <p:slideViewPr>
    <p:cSldViewPr snapToGrid="0" showGuides="1">
      <p:cViewPr varScale="1">
        <p:scale>
          <a:sx n="165" d="100"/>
          <a:sy n="165" d="100"/>
        </p:scale>
        <p:origin x="284" y="84"/>
      </p:cViewPr>
      <p:guideLst>
        <p:guide orient="horz" pos="709"/>
        <p:guide pos="3840"/>
        <p:guide orient="horz" pos="2432"/>
        <p:guide orient="horz" pos="252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50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4203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5032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_Титульный слайд">
    <p:bg>
      <p:bgPr>
        <a:gradFill flip="none" rotWithShape="1">
          <a:gsLst>
            <a:gs pos="0">
              <a:srgbClr val="008CFF"/>
            </a:gs>
            <a:gs pos="100000">
              <a:schemeClr val="accent1">
                <a:lumMod val="60000"/>
                <a:lumOff val="40000"/>
              </a:scheme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10">
            <a:extLst>
              <a:ext uri="{FF2B5EF4-FFF2-40B4-BE49-F238E27FC236}">
                <a16:creationId xmlns="" xmlns:a16="http://schemas.microsoft.com/office/drawing/2014/main" id="{CE721450-184C-4DA8-B2C6-A5CA95E1C431}"/>
              </a:ext>
            </a:extLst>
          </p:cNvPr>
          <p:cNvSpPr/>
          <p:nvPr/>
        </p:nvSpPr>
        <p:spPr>
          <a:xfrm>
            <a:off x="0" y="2132944"/>
            <a:ext cx="12192000" cy="2734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6564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933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1" name="Graphic 30">
            <a:extLst>
              <a:ext uri="{FF2B5EF4-FFF2-40B4-BE49-F238E27FC236}">
                <a16:creationId xmlns="" xmlns:a16="http://schemas.microsoft.com/office/drawing/2014/main" id="{816346DD-F6EC-47D9-AED0-66E41D92E9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3080000">
            <a:off x="4281749" y="-1176836"/>
            <a:ext cx="12236595" cy="7605383"/>
          </a:xfrm>
          <a:prstGeom prst="rect">
            <a:avLst/>
          </a:prstGeom>
        </p:spPr>
      </p:pic>
      <p:sp>
        <p:nvSpPr>
          <p:cNvPr id="14" name="Slide Number Placeholder 6">
            <a:extLst>
              <a:ext uri="{FF2B5EF4-FFF2-40B4-BE49-F238E27FC236}">
                <a16:creationId xmlns="" xmlns:a16="http://schemas.microsoft.com/office/drawing/2014/main" id="{383194F4-BDF2-4BCF-9F4D-53349FD822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0600" y="6356352"/>
            <a:ext cx="2743200" cy="365125"/>
          </a:xfrm>
        </p:spPr>
        <p:txBody>
          <a:bodyPr/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fld id="{35ACA335-37F7-42C7-872A-92C3D7072F89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Subtitle 2">
            <a:extLst>
              <a:ext uri="{FF2B5EF4-FFF2-40B4-BE49-F238E27FC236}">
                <a16:creationId xmlns="" xmlns:a16="http://schemas.microsoft.com/office/drawing/2014/main" id="{0711110E-F894-4096-9946-5D50A6EBA934}"/>
              </a:ext>
            </a:extLst>
          </p:cNvPr>
          <p:cNvSpPr txBox="1">
            <a:spLocks/>
          </p:cNvSpPr>
          <p:nvPr/>
        </p:nvSpPr>
        <p:spPr>
          <a:xfrm>
            <a:off x="379187" y="5965827"/>
            <a:ext cx="5716815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/>
          </a:p>
        </p:txBody>
      </p:sp>
      <p:sp>
        <p:nvSpPr>
          <p:cNvPr id="18" name="Subtitle 2">
            <a:extLst>
              <a:ext uri="{FF2B5EF4-FFF2-40B4-BE49-F238E27FC236}">
                <a16:creationId xmlns="" xmlns:a16="http://schemas.microsoft.com/office/drawing/2014/main" id="{0909080E-0036-41ED-BAFD-DE3664A84F21}"/>
              </a:ext>
            </a:extLst>
          </p:cNvPr>
          <p:cNvSpPr txBox="1">
            <a:spLocks/>
          </p:cNvSpPr>
          <p:nvPr/>
        </p:nvSpPr>
        <p:spPr>
          <a:xfrm>
            <a:off x="379186" y="5965826"/>
            <a:ext cx="5716815" cy="390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sz="1400" dirty="0"/>
          </a:p>
        </p:txBody>
      </p:sp>
      <p:pic>
        <p:nvPicPr>
          <p:cNvPr id="23" name="Рисунок 9">
            <a:extLst>
              <a:ext uri="{FF2B5EF4-FFF2-40B4-BE49-F238E27FC236}">
                <a16:creationId xmlns="" xmlns:a16="http://schemas.microsoft.com/office/drawing/2014/main" id="{44B02EC1-80E9-4AFE-823A-45956F39FD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394" y="202349"/>
            <a:ext cx="2498383" cy="91435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="" xmlns:a16="http://schemas.microsoft.com/office/drawing/2014/main" id="{2F06273D-3078-42A6-93D9-6190460C73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723" y="0"/>
            <a:ext cx="6470589" cy="6858000"/>
          </a:xfrm>
          <a:prstGeom prst="rect">
            <a:avLst/>
          </a:prstGeom>
        </p:spPr>
      </p:pic>
      <p:pic>
        <p:nvPicPr>
          <p:cNvPr id="25" name="Graphic 8">
            <a:extLst>
              <a:ext uri="{FF2B5EF4-FFF2-40B4-BE49-F238E27FC236}">
                <a16:creationId xmlns="" xmlns:a16="http://schemas.microsoft.com/office/drawing/2014/main" id="{D15B50CC-D5D3-46B4-9B85-BAF0CFB4F6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405455" y="1480907"/>
            <a:ext cx="3859200" cy="38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768782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="" xmlns:a16="http://schemas.microsoft.com/office/drawing/2014/main" id="{B46DE59E-E569-4F2B-A446-DDECD0B3FE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lum bright="13000" contrast="15000"/>
            <a:extLs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r="15689"/>
          <a:stretch/>
        </p:blipFill>
        <p:spPr>
          <a:xfrm>
            <a:off x="-1" y="6089269"/>
            <a:ext cx="12192001" cy="7687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104C4F42-3DD4-50FF-2B51-33B21ED4556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93" b="82953"/>
          <a:stretch/>
        </p:blipFill>
        <p:spPr>
          <a:xfrm>
            <a:off x="4408528" y="5844688"/>
            <a:ext cx="7783472" cy="1013309"/>
          </a:xfrm>
          <a:prstGeom prst="rect">
            <a:avLst/>
          </a:prstGeom>
        </p:spPr>
      </p:pic>
      <p:sp>
        <p:nvSpPr>
          <p:cNvPr id="13" name="Slide Number Placeholder 6">
            <a:extLst>
              <a:ext uri="{FF2B5EF4-FFF2-40B4-BE49-F238E27FC236}">
                <a16:creationId xmlns="" xmlns:a16="http://schemas.microsoft.com/office/drawing/2014/main" id="{C1BAB3E4-8CDB-4F6A-B3E4-6E0AAEA08B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448800" y="6492872"/>
            <a:ext cx="2743200" cy="365125"/>
          </a:xfrm>
          <a:effectLst/>
        </p:spPr>
        <p:txBody>
          <a:bodyPr/>
          <a:lstStyle>
            <a:lvl1pPr>
              <a:defRPr sz="1400" b="1">
                <a:solidFill>
                  <a:schemeClr val="bg2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</a:defRPr>
            </a:lvl1pPr>
          </a:lstStyle>
          <a:p>
            <a:fld id="{2AEBC476-9252-C343-9FCE-489A77E2EA66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0E651BF2-C6BE-42E0-B646-8F3DC2D7D273}"/>
              </a:ext>
            </a:extLst>
          </p:cNvPr>
          <p:cNvSpPr/>
          <p:nvPr/>
        </p:nvSpPr>
        <p:spPr>
          <a:xfrm>
            <a:off x="0" y="3"/>
            <a:ext cx="12192000" cy="8255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6200" dist="38100" dir="5400000" algn="t" rotWithShape="0">
              <a:schemeClr val="tx1">
                <a:lumMod val="50000"/>
                <a:alpha val="1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700"/>
          </a:p>
        </p:txBody>
      </p:sp>
      <p:sp>
        <p:nvSpPr>
          <p:cNvPr id="16" name="Title 2">
            <a:extLst>
              <a:ext uri="{FF2B5EF4-FFF2-40B4-BE49-F238E27FC236}">
                <a16:creationId xmlns="" xmlns:a16="http://schemas.microsoft.com/office/drawing/2014/main" id="{74242212-74B6-428E-A4FD-D6259025E3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2025" y="5"/>
            <a:ext cx="10534651" cy="838199"/>
          </a:xfrm>
        </p:spPr>
        <p:txBody>
          <a:bodyPr anchor="ctr">
            <a:normAutofit/>
          </a:bodyPr>
          <a:lstStyle>
            <a:lvl1pPr>
              <a:tabLst>
                <a:tab pos="1079473" algn="l"/>
              </a:tabLst>
              <a:defRPr sz="2400" b="1">
                <a:solidFill>
                  <a:schemeClr val="tx2"/>
                </a:solidFill>
              </a:defRPr>
            </a:lvl1pPr>
          </a:lstStyle>
          <a:p>
            <a:pPr>
              <a:tabLst>
                <a:tab pos="809625" algn="l"/>
              </a:tabLst>
            </a:pPr>
            <a:r>
              <a:rPr lang="en-US"/>
              <a:t>Click to edit Master title style</a:t>
            </a:r>
            <a:endParaRPr lang="ru-RU" dirty="0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="" xmlns:a16="http://schemas.microsoft.com/office/drawing/2014/main" id="{163839C3-CA6F-5CAF-EE73-3A29718315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390"/>
          <a:stretch/>
        </p:blipFill>
        <p:spPr>
          <a:xfrm>
            <a:off x="175391" y="143259"/>
            <a:ext cx="611247" cy="5516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CF934174-04ED-DD40-6C12-A9ABA3B0E9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6" b="88978"/>
          <a:stretch/>
        </p:blipFill>
        <p:spPr>
          <a:xfrm>
            <a:off x="1" y="6219828"/>
            <a:ext cx="7011051" cy="655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3940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  <p15:guide id="2" pos="597">
          <p15:clr>
            <a:srgbClr val="FBAE40"/>
          </p15:clr>
        </p15:guide>
        <p15:guide id="3" pos="279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97381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2531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0157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1067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6360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33633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17165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4401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11BFEB-CD88-4065-81A5-577D76D8E6F4}" type="datetimeFigureOut">
              <a:rPr lang="ru-RU" smtClean="0"/>
              <a:t>14.10.2023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17D9E-2259-4AAD-B1F9-99239BDD0A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80584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1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1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3C83774-BE8B-08B3-F4E5-E078E49C6F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4" b="1570"/>
          <a:stretch/>
        </p:blipFill>
        <p:spPr>
          <a:xfrm>
            <a:off x="0" y="-19051"/>
            <a:ext cx="12192000" cy="687705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6586C47D-BE12-4F0E-D04E-D3CD044781BB}"/>
              </a:ext>
            </a:extLst>
          </p:cNvPr>
          <p:cNvGrpSpPr/>
          <p:nvPr/>
        </p:nvGrpSpPr>
        <p:grpSpPr>
          <a:xfrm>
            <a:off x="2394613" y="898308"/>
            <a:ext cx="7402775" cy="2776336"/>
            <a:chOff x="2223161" y="939643"/>
            <a:chExt cx="7402775" cy="2776336"/>
          </a:xfrm>
        </p:grpSpPr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160A00BE-939B-F0FD-6DD5-CCDD3F479492}"/>
                </a:ext>
              </a:extLst>
            </p:cNvPr>
            <p:cNvSpPr txBox="1"/>
            <p:nvPr/>
          </p:nvSpPr>
          <p:spPr>
            <a:xfrm>
              <a:off x="2223161" y="3131204"/>
              <a:ext cx="740277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>
                  <a:latin typeface="PT Astra Sans" panose="020B0603020203020204" pitchFamily="34" charset="-52"/>
                  <a:ea typeface="PT Astra Sans" panose="020B0603020203020204" pitchFamily="34" charset="-52"/>
                </a:rPr>
                <a:t>Филиал «Уралгеоинформ»</a:t>
              </a:r>
            </a:p>
            <a:p>
              <a:pPr algn="ctr"/>
              <a:r>
                <a:rPr lang="ru-RU" sz="1600" dirty="0">
                  <a:latin typeface="PT Astra Sans" panose="020B0603020203020204" pitchFamily="34" charset="-52"/>
                  <a:ea typeface="PT Astra Sans" panose="020B0603020203020204" pitchFamily="34" charset="-52"/>
                </a:rPr>
                <a:t>Акционерное общество «Роскартография» </a:t>
              </a:r>
            </a:p>
          </p:txBody>
        </p:sp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8D19FC80-5D93-6142-CA5E-E8ACF19BD6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52548" y="939643"/>
              <a:ext cx="2847226" cy="1256369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3B2E2EB1-6104-1C17-B055-567C4A828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40014" y="2492175"/>
              <a:ext cx="2531030" cy="34286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67745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8CFA"/>
                </a:solidFill>
              </a:rPr>
              <a:t>Согласование классификаторов ПО </a:t>
            </a:r>
            <a:r>
              <a:rPr lang="en-US" dirty="0" err="1" smtClean="0">
                <a:solidFill>
                  <a:srgbClr val="008CFA"/>
                </a:solidFill>
              </a:rPr>
              <a:t>AutoCad</a:t>
            </a:r>
            <a:r>
              <a:rPr lang="ru-RU" dirty="0" smtClean="0">
                <a:solidFill>
                  <a:srgbClr val="008CFA"/>
                </a:solidFill>
              </a:rPr>
              <a:t> </a:t>
            </a:r>
            <a:r>
              <a:rPr lang="ru-RU" dirty="0">
                <a:solidFill>
                  <a:srgbClr val="008CFA"/>
                </a:solidFill>
              </a:rPr>
              <a:t>и ГИС </a:t>
            </a:r>
            <a:r>
              <a:rPr lang="ru-RU" dirty="0" smtClean="0">
                <a:solidFill>
                  <a:srgbClr val="008CFA"/>
                </a:solidFill>
              </a:rPr>
              <a:t>Панорама</a:t>
            </a:r>
            <a:endParaRPr lang="ru-RU" dirty="0">
              <a:solidFill>
                <a:srgbClr val="008CF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848923"/>
            <a:ext cx="4988764" cy="43895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48923"/>
            <a:ext cx="5790313" cy="436409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837" y="939804"/>
            <a:ext cx="1709281" cy="1117596"/>
          </a:xfrm>
          <a:prstGeom prst="rect">
            <a:avLst/>
          </a:prstGeom>
        </p:spPr>
      </p:pic>
      <p:sp>
        <p:nvSpPr>
          <p:cNvPr id="6" name="Выноска-облако 5"/>
          <p:cNvSpPr/>
          <p:nvPr/>
        </p:nvSpPr>
        <p:spPr>
          <a:xfrm>
            <a:off x="3845560" y="690880"/>
            <a:ext cx="2453640" cy="1813560"/>
          </a:xfrm>
          <a:prstGeom prst="cloudCallout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05503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8CFA"/>
                </a:solidFill>
              </a:rPr>
              <a:t>Исходные данные прошлых лет</a:t>
            </a:r>
            <a:endParaRPr lang="ru-RU" dirty="0">
              <a:solidFill>
                <a:srgbClr val="008CF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564447"/>
            <a:ext cx="5256390" cy="466382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0293" y="1198581"/>
            <a:ext cx="1594465" cy="50296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61277" y="1564447"/>
            <a:ext cx="4993765" cy="442995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6547" y="825484"/>
            <a:ext cx="1164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8CFA"/>
                </a:solidFill>
              </a:rPr>
              <a:t>Покрытие</a:t>
            </a:r>
            <a:endParaRPr lang="ru-RU" dirty="0">
              <a:solidFill>
                <a:srgbClr val="008CFA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862265" y="825484"/>
            <a:ext cx="24674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8CFA"/>
                </a:solidFill>
              </a:rPr>
              <a:t>Архив с 1963г по 2011г.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9785" y="772463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8CFA"/>
                </a:solidFill>
              </a:rPr>
              <a:t>Пример</a:t>
            </a:r>
            <a:endParaRPr lang="ru-RU" dirty="0">
              <a:solidFill>
                <a:srgbClr val="008CFA"/>
              </a:solidFill>
            </a:endParaRPr>
          </a:p>
        </p:txBody>
      </p:sp>
      <p:grpSp>
        <p:nvGrpSpPr>
          <p:cNvPr id="9" name="Группа 8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11" name="Рисунок 10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7572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9088" y="1843541"/>
            <a:ext cx="3496912" cy="4399775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8CFA"/>
                </a:solidFill>
              </a:rPr>
              <a:t>Полевые работы - дешифровка</a:t>
            </a:r>
            <a:endParaRPr lang="ru-RU" dirty="0">
              <a:solidFill>
                <a:srgbClr val="008CF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13" y="907502"/>
            <a:ext cx="3024786" cy="384411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1230" y="1434866"/>
            <a:ext cx="2996099" cy="4394668"/>
          </a:xfrm>
          <a:prstGeom prst="rect">
            <a:avLst/>
          </a:prstGeom>
        </p:spPr>
      </p:pic>
      <p:sp>
        <p:nvSpPr>
          <p:cNvPr id="6" name="Стрелка вправо 5"/>
          <p:cNvSpPr/>
          <p:nvPr/>
        </p:nvSpPr>
        <p:spPr>
          <a:xfrm>
            <a:off x="6141720" y="3108960"/>
            <a:ext cx="1092200" cy="640080"/>
          </a:xfrm>
          <a:prstGeom prst="rightArrow">
            <a:avLst/>
          </a:prstGeom>
          <a:solidFill>
            <a:srgbClr val="008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CFA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9480" y="893253"/>
            <a:ext cx="3906520" cy="5340028"/>
          </a:xfrm>
          <a:prstGeom prst="rect">
            <a:avLst/>
          </a:prstGeom>
        </p:spPr>
      </p:pic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4591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8CFA"/>
                </a:solidFill>
              </a:rPr>
              <a:t>Технологическая цепочка для детального отображения </a:t>
            </a:r>
            <a:r>
              <a:rPr lang="ru-RU" dirty="0" smtClean="0">
                <a:solidFill>
                  <a:srgbClr val="008CFA"/>
                </a:solidFill>
              </a:rPr>
              <a:t/>
            </a:r>
            <a:br>
              <a:rPr lang="ru-RU" dirty="0" smtClean="0">
                <a:solidFill>
                  <a:srgbClr val="008CFA"/>
                </a:solidFill>
              </a:rPr>
            </a:br>
            <a:r>
              <a:rPr lang="ru-RU" dirty="0" smtClean="0">
                <a:solidFill>
                  <a:srgbClr val="008CFA"/>
                </a:solidFill>
              </a:rPr>
              <a:t>сооружений </a:t>
            </a:r>
            <a:r>
              <a:rPr lang="ru-RU" dirty="0">
                <a:solidFill>
                  <a:srgbClr val="008CFA"/>
                </a:solidFill>
              </a:rPr>
              <a:t>и получения высот объектов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2783371"/>
            <a:ext cx="3384196" cy="338421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7976" y="2783791"/>
            <a:ext cx="3383648" cy="338379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2313" y="2783371"/>
            <a:ext cx="3384363" cy="338440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56280" y="1860766"/>
            <a:ext cx="28821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8CFA"/>
                </a:solidFill>
              </a:rPr>
              <a:t>Цифровые </a:t>
            </a:r>
            <a:r>
              <a:rPr lang="ru-RU" dirty="0" err="1">
                <a:solidFill>
                  <a:srgbClr val="008CFA"/>
                </a:solidFill>
              </a:rPr>
              <a:t>ортофотопланы</a:t>
            </a:r>
            <a:r>
              <a:rPr lang="ru-RU" dirty="0">
                <a:solidFill>
                  <a:srgbClr val="008CFA"/>
                </a:solidFill>
              </a:rPr>
              <a:t> </a:t>
            </a:r>
            <a:endParaRPr lang="ru-RU" dirty="0" smtClean="0">
              <a:solidFill>
                <a:srgbClr val="008CFA"/>
              </a:solidFill>
            </a:endParaRPr>
          </a:p>
          <a:p>
            <a:pPr algn="ctr"/>
            <a:r>
              <a:rPr lang="ru-RU" dirty="0" smtClean="0">
                <a:solidFill>
                  <a:srgbClr val="008CFA"/>
                </a:solidFill>
              </a:rPr>
              <a:t>(</a:t>
            </a:r>
            <a:r>
              <a:rPr lang="ru-RU" dirty="0">
                <a:solidFill>
                  <a:srgbClr val="008CFA"/>
                </a:solidFill>
              </a:rPr>
              <a:t>ЦОФП)</a:t>
            </a:r>
            <a:endParaRPr lang="ru-RU" sz="4800" dirty="0">
              <a:solidFill>
                <a:srgbClr val="008CFA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093649" y="1852264"/>
            <a:ext cx="185230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dirty="0">
                <a:solidFill>
                  <a:srgbClr val="008CFA"/>
                </a:solidFill>
              </a:rPr>
              <a:t>Точки лазерного </a:t>
            </a:r>
            <a:endParaRPr lang="ru-RU" dirty="0" smtClean="0">
              <a:solidFill>
                <a:srgbClr val="008CFA"/>
              </a:solidFill>
            </a:endParaRPr>
          </a:p>
          <a:p>
            <a:pPr algn="ctr"/>
            <a:r>
              <a:rPr lang="ru-RU" dirty="0" smtClean="0">
                <a:solidFill>
                  <a:srgbClr val="008CFA"/>
                </a:solidFill>
              </a:rPr>
              <a:t>сканирования</a:t>
            </a:r>
            <a:endParaRPr lang="ru-RU" sz="4800" dirty="0">
              <a:solidFill>
                <a:srgbClr val="008CFA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761775" y="1864608"/>
            <a:ext cx="42824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8CFA"/>
                </a:solidFill>
              </a:rPr>
              <a:t>Размещение и деталировка зданий и </a:t>
            </a:r>
            <a:endParaRPr lang="ru-RU" dirty="0" smtClean="0">
              <a:solidFill>
                <a:srgbClr val="008CFA"/>
              </a:solidFill>
            </a:endParaRPr>
          </a:p>
          <a:p>
            <a:pPr algn="ctr"/>
            <a:r>
              <a:rPr lang="ru-RU" dirty="0" smtClean="0">
                <a:solidFill>
                  <a:srgbClr val="008CFA"/>
                </a:solidFill>
              </a:rPr>
              <a:t>надземных </a:t>
            </a:r>
            <a:r>
              <a:rPr lang="ru-RU" dirty="0">
                <a:solidFill>
                  <a:srgbClr val="008CFA"/>
                </a:solidFill>
              </a:rPr>
              <a:t>сооружений, высоты </a:t>
            </a:r>
            <a:r>
              <a:rPr lang="ru-RU" dirty="0" err="1">
                <a:solidFill>
                  <a:srgbClr val="008CFA"/>
                </a:solidFill>
              </a:rPr>
              <a:t>этакад</a:t>
            </a:r>
            <a:endParaRPr lang="ru-RU" sz="4800" dirty="0">
              <a:solidFill>
                <a:srgbClr val="008CFA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989199" y="2047240"/>
            <a:ext cx="882051" cy="136691"/>
          </a:xfrm>
          <a:prstGeom prst="rightArrow">
            <a:avLst/>
          </a:prstGeom>
          <a:solidFill>
            <a:srgbClr val="008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CFA"/>
              </a:solidFill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6879724" y="2085156"/>
            <a:ext cx="882051" cy="136691"/>
          </a:xfrm>
          <a:prstGeom prst="rightArrow">
            <a:avLst/>
          </a:prstGeom>
          <a:solidFill>
            <a:srgbClr val="008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008CFA"/>
              </a:solidFill>
            </a:endParaRPr>
          </a:p>
        </p:txBody>
      </p:sp>
      <p:grpSp>
        <p:nvGrpSpPr>
          <p:cNvPr id="12" name="Группа 11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13" name="Рисунок 12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14" name="Рисунок 13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55935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8CFA"/>
                </a:solidFill>
              </a:rPr>
              <a:t>Технологическая цепочка для построения рельефа </a:t>
            </a:r>
            <a:r>
              <a:rPr lang="ru-RU" dirty="0" smtClean="0">
                <a:solidFill>
                  <a:srgbClr val="008CFA"/>
                </a:solidFill>
              </a:rPr>
              <a:t>местности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714" y="1710313"/>
            <a:ext cx="2160455" cy="216035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405" y="1709516"/>
            <a:ext cx="2160315" cy="216038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1956" y="1700388"/>
            <a:ext cx="2160407" cy="21604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7689" y="4005263"/>
            <a:ext cx="2160281" cy="21604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0405" y="4005278"/>
            <a:ext cx="2160286" cy="216045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81956" y="4005279"/>
            <a:ext cx="2160421" cy="216045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34541" y="1139179"/>
            <a:ext cx="32465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8CFA"/>
                </a:solidFill>
              </a:rPr>
              <a:t>Точки лазерного сканирования - </a:t>
            </a:r>
            <a:r>
              <a:rPr lang="en-US" sz="1600" dirty="0">
                <a:solidFill>
                  <a:srgbClr val="008CFA"/>
                </a:solidFill>
              </a:rPr>
              <a:t>Ground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5191428" y="1131286"/>
            <a:ext cx="18119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600" dirty="0">
                <a:solidFill>
                  <a:srgbClr val="008CFA"/>
                </a:solidFill>
              </a:rPr>
              <a:t>Цифровая модель </a:t>
            </a:r>
            <a:endParaRPr lang="ru-RU" sz="1600" dirty="0" smtClean="0">
              <a:solidFill>
                <a:srgbClr val="008CFA"/>
              </a:solidFill>
            </a:endParaRPr>
          </a:p>
          <a:p>
            <a:pPr algn="ctr"/>
            <a:r>
              <a:rPr lang="ru-RU" sz="1600" dirty="0" smtClean="0">
                <a:solidFill>
                  <a:srgbClr val="008CFA"/>
                </a:solidFill>
              </a:rPr>
              <a:t>рельефа </a:t>
            </a:r>
            <a:r>
              <a:rPr lang="ru-RU" sz="1600" dirty="0">
                <a:solidFill>
                  <a:srgbClr val="008CFA"/>
                </a:solidFill>
              </a:rPr>
              <a:t>(ЦМР)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7939089" y="1125538"/>
            <a:ext cx="34461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solidFill>
                  <a:srgbClr val="008CFA"/>
                </a:solidFill>
              </a:rPr>
              <a:t>Рельеф местности: формы рельефа, отметки высот</a:t>
            </a:r>
          </a:p>
        </p:txBody>
      </p:sp>
      <p:sp>
        <p:nvSpPr>
          <p:cNvPr id="13" name="Стрелка вправо 12"/>
          <p:cNvSpPr/>
          <p:nvPr/>
        </p:nvSpPr>
        <p:spPr>
          <a:xfrm>
            <a:off x="3576320" y="2600960"/>
            <a:ext cx="878840" cy="416560"/>
          </a:xfrm>
          <a:prstGeom prst="rightArrow">
            <a:avLst/>
          </a:prstGeom>
          <a:solidFill>
            <a:srgbClr val="008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>
            <a:off x="3576320" y="4780276"/>
            <a:ext cx="878840" cy="416560"/>
          </a:xfrm>
          <a:prstGeom prst="rightArrow">
            <a:avLst/>
          </a:prstGeom>
          <a:solidFill>
            <a:srgbClr val="008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7381683" y="2600960"/>
            <a:ext cx="878840" cy="416560"/>
          </a:xfrm>
          <a:prstGeom prst="rightArrow">
            <a:avLst/>
          </a:prstGeom>
          <a:solidFill>
            <a:srgbClr val="008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7381683" y="4780276"/>
            <a:ext cx="878840" cy="416560"/>
          </a:xfrm>
          <a:prstGeom prst="rightArrow">
            <a:avLst/>
          </a:prstGeom>
          <a:solidFill>
            <a:srgbClr val="008C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18" name="Рисунок 17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6136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rgbClr val="008CFA"/>
                </a:solidFill>
              </a:rPr>
              <a:t>Инженерно-топографический план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913" y="1300127"/>
            <a:ext cx="3240467" cy="252038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301" y="3121604"/>
            <a:ext cx="3663557" cy="309383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20944"/>
            <a:ext cx="2880352" cy="26787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5246" y="3070987"/>
            <a:ext cx="3792825" cy="3139720"/>
          </a:xfrm>
          <a:prstGeom prst="rect">
            <a:avLst/>
          </a:prstGeom>
        </p:spPr>
      </p:pic>
      <p:grpSp>
        <p:nvGrpSpPr>
          <p:cNvPr id="7" name="Группа 6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1006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74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>
            <a:extLst>
              <a:ext uri="{FF2B5EF4-FFF2-40B4-BE49-F238E27FC236}">
                <a16:creationId xmlns="" xmlns:a16="http://schemas.microsoft.com/office/drawing/2014/main" id="{40B99B55-A4AC-6C73-B2E1-299543EB1F48}"/>
              </a:ext>
            </a:extLst>
          </p:cNvPr>
          <p:cNvSpPr/>
          <p:nvPr/>
        </p:nvSpPr>
        <p:spPr>
          <a:xfrm>
            <a:off x="321999" y="6187132"/>
            <a:ext cx="50333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465659"/>
            <a:r>
              <a:rPr lang="ru-RU" sz="1600" dirty="0">
                <a:solidFill>
                  <a:srgbClr val="FFFFFF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2023 год</a:t>
            </a:r>
          </a:p>
        </p:txBody>
      </p:sp>
      <p:sp>
        <p:nvSpPr>
          <p:cNvPr id="7" name="Title 4">
            <a:extLst>
              <a:ext uri="{FF2B5EF4-FFF2-40B4-BE49-F238E27FC236}">
                <a16:creationId xmlns="" xmlns:a16="http://schemas.microsoft.com/office/drawing/2014/main" id="{955FAA10-BED9-BF2D-C0CA-B9DEFC2B1FEC}"/>
              </a:ext>
            </a:extLst>
          </p:cNvPr>
          <p:cNvSpPr txBox="1">
            <a:spLocks/>
          </p:cNvSpPr>
          <p:nvPr/>
        </p:nvSpPr>
        <p:spPr>
          <a:xfrm>
            <a:off x="28459" y="2335229"/>
            <a:ext cx="6835805" cy="1320272"/>
          </a:xfrm>
          <a:prstGeom prst="rect">
            <a:avLst/>
          </a:prstGeom>
        </p:spPr>
        <p:txBody>
          <a:bodyPr vert="horz" lIns="121920" tIns="60960" rIns="121920" bIns="60960" rtlCol="0" anchor="t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00" b="1" kern="1200">
                <a:solidFill>
                  <a:srgbClr val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783"/>
            <a:r>
              <a:rPr lang="ru-RU" sz="4267" dirty="0" smtClean="0">
                <a:solidFill>
                  <a:srgbClr val="008CFF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Опыт </a:t>
            </a:r>
            <a:r>
              <a:rPr lang="ru-RU" sz="4267" dirty="0">
                <a:solidFill>
                  <a:srgbClr val="008CFF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крупномасштабного картографирования нефтехимического </a:t>
            </a:r>
            <a:r>
              <a:rPr lang="ru-RU" sz="4267" dirty="0" smtClean="0">
                <a:solidFill>
                  <a:srgbClr val="008CFF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комбината</a:t>
            </a:r>
            <a:endParaRPr lang="ru-RU" sz="4267" dirty="0">
              <a:solidFill>
                <a:srgbClr val="008CFF"/>
              </a:solidFill>
              <a:latin typeface="PT Astra Sans" panose="020B0603020203020204" pitchFamily="34" charset="-52"/>
              <a:ea typeface="PT Astra Sans" panose="020B0603020203020204" pitchFamily="34" charset="-52"/>
            </a:endParaRPr>
          </a:p>
        </p:txBody>
      </p:sp>
      <p:sp>
        <p:nvSpPr>
          <p:cNvPr id="8" name="Subtitle 10">
            <a:extLst>
              <a:ext uri="{FF2B5EF4-FFF2-40B4-BE49-F238E27FC236}">
                <a16:creationId xmlns="" xmlns:a16="http://schemas.microsoft.com/office/drawing/2014/main" id="{DC6F1FC3-D8E1-5345-1337-E16FF287CB2C}"/>
              </a:ext>
            </a:extLst>
          </p:cNvPr>
          <p:cNvSpPr txBox="1">
            <a:spLocks/>
          </p:cNvSpPr>
          <p:nvPr/>
        </p:nvSpPr>
        <p:spPr>
          <a:xfrm>
            <a:off x="321999" y="5124560"/>
            <a:ext cx="5716815" cy="1221961"/>
          </a:xfrm>
          <a:prstGeom prst="rect">
            <a:avLst/>
          </a:prstGeom>
        </p:spPr>
        <p:txBody>
          <a:bodyPr vert="horz" lIns="121920" tIns="60960" rIns="121920" bIns="60960" rtlCol="0">
            <a:noAutofit/>
          </a:bodyPr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5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83">
              <a:lnSpc>
                <a:spcPct val="120000"/>
              </a:lnSpc>
              <a:spcBef>
                <a:spcPts val="0"/>
              </a:spcBef>
            </a:pPr>
            <a:r>
              <a:rPr lang="ru-RU" sz="1867" dirty="0" smtClean="0">
                <a:solidFill>
                  <a:srgbClr val="FFFFFF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Главный инженер – заместитель директора </a:t>
            </a:r>
            <a:br>
              <a:rPr lang="ru-RU" sz="1867" dirty="0" smtClean="0">
                <a:solidFill>
                  <a:srgbClr val="FFFFFF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</a:br>
            <a:r>
              <a:rPr lang="ru-RU" sz="1867" dirty="0" smtClean="0">
                <a:solidFill>
                  <a:srgbClr val="FFFFFF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филиала «</a:t>
            </a:r>
            <a:r>
              <a:rPr lang="ru-RU" sz="1867" dirty="0" err="1" smtClean="0">
                <a:solidFill>
                  <a:srgbClr val="FFFFFF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Уралгеоинформ</a:t>
            </a:r>
            <a:r>
              <a:rPr lang="ru-RU" sz="1867" dirty="0">
                <a:solidFill>
                  <a:srgbClr val="FFFFFF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» АО «Роскартография»</a:t>
            </a:r>
          </a:p>
          <a:p>
            <a:pPr defTabSz="685783">
              <a:lnSpc>
                <a:spcPct val="120000"/>
              </a:lnSpc>
              <a:spcBef>
                <a:spcPts val="0"/>
              </a:spcBef>
            </a:pPr>
            <a:r>
              <a:rPr lang="ru-RU" sz="1867" dirty="0" smtClean="0">
                <a:solidFill>
                  <a:srgbClr val="FFFFFF"/>
                </a:solidFill>
                <a:latin typeface="PT Astra Sans" panose="020B0603020203020204" pitchFamily="34" charset="-52"/>
                <a:ea typeface="PT Astra Sans" panose="020B0603020203020204" pitchFamily="34" charset="-52"/>
              </a:rPr>
              <a:t>Суханова Татьяна Аркадьевна</a:t>
            </a:r>
            <a:endParaRPr lang="ru-RU" sz="1867" dirty="0">
              <a:solidFill>
                <a:srgbClr val="FFFFFF"/>
              </a:solidFill>
              <a:latin typeface="PT Astra Sans" panose="020B0603020203020204" pitchFamily="34" charset="-52"/>
              <a:ea typeface="PT Astra Sans" panose="020B0603020203020204" pitchFamily="34" charset="-52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="" xmlns:a16="http://schemas.microsoft.com/office/drawing/2014/main" id="{C9019EC6-1B09-4A44-8747-38D726AAD1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grayscl/>
          </a:blip>
          <a:srcRect r="60369"/>
          <a:stretch/>
        </p:blipFill>
        <p:spPr>
          <a:xfrm>
            <a:off x="8017270" y="2066622"/>
            <a:ext cx="2721711" cy="2724757"/>
          </a:xfrm>
          <a:prstGeom prst="rect">
            <a:avLst/>
          </a:prstGeom>
        </p:spPr>
      </p:pic>
      <p:pic>
        <p:nvPicPr>
          <p:cNvPr id="11" name="Picture 9" descr="C:\Users\yadrihinskaya_ys\Downloads\logo-horiz-col-cmyk.tif">
            <a:extLst>
              <a:ext uri="{FF2B5EF4-FFF2-40B4-BE49-F238E27FC236}">
                <a16:creationId xmlns="" xmlns:a16="http://schemas.microsoft.com/office/drawing/2014/main" id="{2ED0617D-7BAC-4F75-971D-0709E394EC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87" y="1178687"/>
            <a:ext cx="2528061" cy="55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656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EBC476-9252-C343-9FCE-489A77E2EA66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008CFA"/>
                </a:solidFill>
              </a:rPr>
              <a:t>Республика Татарстан, г</a:t>
            </a:r>
            <a:r>
              <a:rPr lang="ru-RU" dirty="0" smtClean="0">
                <a:solidFill>
                  <a:srgbClr val="008CFA"/>
                </a:solidFill>
              </a:rPr>
              <a:t>. Нижнекамск</a:t>
            </a:r>
            <a:r>
              <a:rPr lang="ru-RU" dirty="0">
                <a:solidFill>
                  <a:srgbClr val="008CFA"/>
                </a:solidFill>
              </a:rPr>
              <a:t>, промышленный комплекс НКНХ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71" y="838205"/>
            <a:ext cx="8374546" cy="55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353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8CFA"/>
                </a:solidFill>
              </a:rPr>
              <a:t>Цель выполнения работы</a:t>
            </a:r>
            <a:endParaRPr lang="ru-RU" dirty="0">
              <a:solidFill>
                <a:srgbClr val="008CF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t="1170"/>
          <a:stretch/>
        </p:blipFill>
        <p:spPr>
          <a:xfrm>
            <a:off x="341353" y="919266"/>
            <a:ext cx="7354847" cy="5202875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92440" y="2694355"/>
            <a:ext cx="405892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2270"/>
            <a:r>
              <a:rPr lang="ru-RU" dirty="0">
                <a:solidFill>
                  <a:srgbClr val="008CFA"/>
                </a:solidFill>
                <a:latin typeface="Liberation Sans"/>
              </a:rPr>
              <a:t>I этап  S = 1019 га </a:t>
            </a:r>
            <a:endParaRPr lang="ru-RU" dirty="0" smtClean="0">
              <a:solidFill>
                <a:srgbClr val="008CFA"/>
              </a:solidFill>
              <a:latin typeface="Liberation Sans"/>
            </a:endParaRPr>
          </a:p>
          <a:p>
            <a:pPr marR="2270"/>
            <a:r>
              <a:rPr lang="ru-RU" dirty="0" smtClean="0">
                <a:solidFill>
                  <a:srgbClr val="008CFA"/>
                </a:solidFill>
                <a:latin typeface="Liberation Sans"/>
              </a:rPr>
              <a:t>(</a:t>
            </a:r>
            <a:r>
              <a:rPr lang="ru-RU" dirty="0">
                <a:solidFill>
                  <a:srgbClr val="008CFA"/>
                </a:solidFill>
                <a:latin typeface="Liberation Sans"/>
              </a:rPr>
              <a:t>1-япромышленная площадка</a:t>
            </a:r>
            <a:r>
              <a:rPr lang="ru-RU" dirty="0" smtClean="0">
                <a:solidFill>
                  <a:srgbClr val="008CFA"/>
                </a:solidFill>
                <a:latin typeface="Liberation Sans"/>
              </a:rPr>
              <a:t>)</a:t>
            </a:r>
          </a:p>
          <a:p>
            <a:pPr marR="2270"/>
            <a:endParaRPr lang="ru-RU" dirty="0" smtClean="0">
              <a:solidFill>
                <a:srgbClr val="008CFA"/>
              </a:solidFill>
              <a:latin typeface="Liberation Sans"/>
            </a:endParaRPr>
          </a:p>
          <a:p>
            <a:pPr marR="2270"/>
            <a:r>
              <a:rPr lang="ru-RU" dirty="0" smtClean="0">
                <a:solidFill>
                  <a:srgbClr val="008CFA"/>
                </a:solidFill>
                <a:latin typeface="Liberation Sans"/>
              </a:rPr>
              <a:t>II </a:t>
            </a:r>
            <a:r>
              <a:rPr lang="ru-RU" dirty="0">
                <a:solidFill>
                  <a:srgbClr val="008CFA"/>
                </a:solidFill>
                <a:latin typeface="Liberation Sans"/>
              </a:rPr>
              <a:t>этап  S = 963 га </a:t>
            </a:r>
            <a:endParaRPr lang="ru-RU" dirty="0" smtClean="0">
              <a:solidFill>
                <a:srgbClr val="008CFA"/>
              </a:solidFill>
              <a:latin typeface="Liberation Sans"/>
            </a:endParaRPr>
          </a:p>
          <a:p>
            <a:pPr marR="2270"/>
            <a:r>
              <a:rPr lang="ru-RU" dirty="0" smtClean="0">
                <a:solidFill>
                  <a:srgbClr val="008CFA"/>
                </a:solidFill>
                <a:latin typeface="Liberation Sans"/>
              </a:rPr>
              <a:t>(</a:t>
            </a:r>
            <a:r>
              <a:rPr lang="ru-RU" dirty="0">
                <a:solidFill>
                  <a:srgbClr val="008CFA"/>
                </a:solidFill>
                <a:latin typeface="Liberation Sans"/>
              </a:rPr>
              <a:t>2-я промышленная площадка)</a:t>
            </a:r>
            <a:endParaRPr lang="ru-RU" sz="4000" dirty="0">
              <a:solidFill>
                <a:srgbClr val="008CFA"/>
              </a:solidFill>
              <a:latin typeface="Mangal"/>
            </a:endParaRPr>
          </a:p>
        </p:txBody>
      </p:sp>
      <p:grpSp>
        <p:nvGrpSpPr>
          <p:cNvPr id="6" name="Группа 5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0041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olidFill>
                  <a:srgbClr val="008CFA"/>
                </a:solidFill>
              </a:rPr>
              <a:t>Состав работ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755" y="3429000"/>
            <a:ext cx="4107130" cy="28325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3885" y="3365062"/>
            <a:ext cx="2459757" cy="28405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0760" y="2057460"/>
            <a:ext cx="4148198" cy="414819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42911" y="838205"/>
            <a:ext cx="11164889" cy="965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tabLst>
                <a:tab pos="1079473" algn="l"/>
              </a:tabLst>
            </a:pPr>
            <a:r>
              <a:rPr lang="ru-RU" sz="2000" b="1" dirty="0">
                <a:solidFill>
                  <a:srgbClr val="008CFA"/>
                </a:solidFill>
                <a:latin typeface="+mj-lt"/>
                <a:ea typeface="+mj-ea"/>
                <a:cs typeface="+mj-cs"/>
              </a:rPr>
              <a:t>Выполнение инженерно-топографической </a:t>
            </a:r>
            <a:r>
              <a:rPr lang="ru-RU" sz="2000" b="1" dirty="0" smtClean="0">
                <a:solidFill>
                  <a:srgbClr val="008CFA"/>
                </a:solidFill>
                <a:latin typeface="+mj-lt"/>
                <a:ea typeface="+mj-ea"/>
                <a:cs typeface="+mj-cs"/>
              </a:rPr>
              <a:t>съемки </a:t>
            </a:r>
            <a:r>
              <a:rPr lang="ru-RU" sz="2000" b="1" dirty="0">
                <a:solidFill>
                  <a:srgbClr val="008CFA"/>
                </a:solidFill>
                <a:latin typeface="+mj-lt"/>
                <a:ea typeface="+mj-ea"/>
                <a:cs typeface="+mj-cs"/>
              </a:rPr>
              <a:t>(БАС+ВЛС (наземное </a:t>
            </a:r>
            <a:r>
              <a:rPr lang="ru-RU" sz="2000" b="1" dirty="0" smtClean="0">
                <a:solidFill>
                  <a:srgbClr val="008CFA"/>
                </a:solidFill>
                <a:latin typeface="+mj-lt"/>
                <a:ea typeface="+mj-ea"/>
                <a:cs typeface="+mj-cs"/>
              </a:rPr>
              <a:t>и воздушное</a:t>
            </a:r>
            <a:r>
              <a:rPr lang="ru-RU" sz="2000" b="1" dirty="0">
                <a:solidFill>
                  <a:srgbClr val="008CFA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>
              <a:lnSpc>
                <a:spcPct val="90000"/>
              </a:lnSpc>
              <a:spcBef>
                <a:spcPct val="0"/>
              </a:spcBef>
              <a:tabLst>
                <a:tab pos="1079473" algn="l"/>
              </a:tabLst>
            </a:pPr>
            <a:r>
              <a:rPr lang="ru-RU" sz="2000" b="1" dirty="0">
                <a:solidFill>
                  <a:srgbClr val="008CFA"/>
                </a:solidFill>
                <a:latin typeface="+mj-lt"/>
                <a:ea typeface="+mj-ea"/>
                <a:cs typeface="+mj-cs"/>
              </a:rPr>
              <a:t> в масштабе 1:500 с целью получения данных: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00760" y="1650576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solidFill>
                  <a:srgbClr val="008CFA"/>
                </a:solidFill>
                <a:latin typeface="+mj-lt"/>
              </a:rPr>
              <a:t>- топографо-геодезических материалов,</a:t>
            </a:r>
          </a:p>
          <a:p>
            <a:r>
              <a:rPr lang="ru-RU" sz="1200" dirty="0">
                <a:solidFill>
                  <a:srgbClr val="008CFA"/>
                </a:solidFill>
                <a:latin typeface="+mj-lt"/>
              </a:rPr>
              <a:t>- ситуации и рельефа местности,</a:t>
            </a:r>
          </a:p>
          <a:p>
            <a:r>
              <a:rPr lang="ru-RU" sz="1200" dirty="0">
                <a:solidFill>
                  <a:srgbClr val="008CFA"/>
                </a:solidFill>
                <a:latin typeface="+mj-lt"/>
              </a:rPr>
              <a:t>- размещения и деталировки надземных и подземных зданий и сооружений, </a:t>
            </a:r>
          </a:p>
          <a:p>
            <a:r>
              <a:rPr lang="ru-RU" sz="1200" dirty="0">
                <a:solidFill>
                  <a:srgbClr val="008CFA"/>
                </a:solidFill>
                <a:latin typeface="+mj-lt"/>
              </a:rPr>
              <a:t>- размещения и деталировки надземных инженерных сетей (трубопроводных и кабельных трасс, каналов, колодцев и </a:t>
            </a:r>
            <a:r>
              <a:rPr lang="ru-RU" sz="1200" dirty="0" err="1">
                <a:solidFill>
                  <a:srgbClr val="008CFA"/>
                </a:solidFill>
                <a:latin typeface="+mj-lt"/>
              </a:rPr>
              <a:t>пр.сетей</a:t>
            </a:r>
            <a:r>
              <a:rPr lang="ru-RU" sz="1200" dirty="0">
                <a:solidFill>
                  <a:srgbClr val="008CFA"/>
                </a:solidFill>
                <a:latin typeface="+mj-lt"/>
              </a:rPr>
              <a:t>),</a:t>
            </a:r>
          </a:p>
          <a:p>
            <a:r>
              <a:rPr lang="ru-RU" sz="1200" dirty="0">
                <a:solidFill>
                  <a:srgbClr val="008CFA"/>
                </a:solidFill>
                <a:latin typeface="+mj-lt"/>
              </a:rPr>
              <a:t>- автомобильных дорог и площадок с дорожным покрытием,</a:t>
            </a:r>
          </a:p>
          <a:p>
            <a:r>
              <a:rPr lang="ru-RU" sz="1200" dirty="0">
                <a:solidFill>
                  <a:srgbClr val="008CFA"/>
                </a:solidFill>
                <a:latin typeface="+mj-lt"/>
              </a:rPr>
              <a:t>- железнодорожных путей,</a:t>
            </a:r>
          </a:p>
          <a:p>
            <a:r>
              <a:rPr lang="ru-RU" sz="1200" dirty="0">
                <a:solidFill>
                  <a:srgbClr val="008CFA"/>
                </a:solidFill>
                <a:latin typeface="+mj-lt"/>
              </a:rPr>
              <a:t>- элементов </a:t>
            </a:r>
            <a:r>
              <a:rPr lang="ru-RU" sz="1200" dirty="0" err="1">
                <a:solidFill>
                  <a:srgbClr val="008CFA"/>
                </a:solidFill>
                <a:latin typeface="+mj-lt"/>
              </a:rPr>
              <a:t>благостройства</a:t>
            </a:r>
            <a:r>
              <a:rPr lang="ru-RU" sz="1200" dirty="0">
                <a:solidFill>
                  <a:srgbClr val="008CFA"/>
                </a:solidFill>
                <a:latin typeface="+mj-lt"/>
              </a:rPr>
              <a:t> </a:t>
            </a:r>
          </a:p>
          <a:p>
            <a:r>
              <a:rPr lang="ru-RU" sz="1200" dirty="0">
                <a:solidFill>
                  <a:srgbClr val="008CFA"/>
                </a:solidFill>
                <a:latin typeface="+mj-lt"/>
              </a:rPr>
              <a:t>(тротуаров, растительного покрова) и т.д.</a:t>
            </a:r>
          </a:p>
        </p:txBody>
      </p:sp>
      <p:grpSp>
        <p:nvGrpSpPr>
          <p:cNvPr id="8" name="Группа 7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9" name="Рисунок 8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10" name="Рисунок 9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37348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>
                <a:solidFill>
                  <a:srgbClr val="008CFA"/>
                </a:solidFill>
              </a:rPr>
              <a:t>Планировщик полетов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423" y="838204"/>
            <a:ext cx="10037154" cy="540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214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8CFA"/>
                </a:solidFill>
              </a:rPr>
              <a:t>Пример съёмки</a:t>
            </a:r>
            <a:endParaRPr lang="ru-RU" dirty="0">
              <a:solidFill>
                <a:srgbClr val="008CF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5900" y="953229"/>
            <a:ext cx="9232900" cy="5269771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79431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rgbClr val="008CFA"/>
                </a:solidFill>
              </a:rPr>
              <a:t>Производственные дымы</a:t>
            </a:r>
            <a:endParaRPr lang="ru-RU" dirty="0">
              <a:solidFill>
                <a:srgbClr val="008CF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780" y="1125538"/>
            <a:ext cx="6276938" cy="347186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3147" y="3293533"/>
            <a:ext cx="6824374" cy="2861733"/>
          </a:xfrm>
          <a:prstGeom prst="rect">
            <a:avLst/>
          </a:prstGeom>
        </p:spPr>
      </p:pic>
      <p:grpSp>
        <p:nvGrpSpPr>
          <p:cNvPr id="5" name="Группа 4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7" name="Рисунок 6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7654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8CFA"/>
                </a:solidFill>
              </a:rPr>
              <a:t>Наземное лазерное сканирование</a:t>
            </a:r>
            <a:endParaRPr lang="ru-RU" dirty="0">
              <a:solidFill>
                <a:srgbClr val="008CF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613" y="1125538"/>
            <a:ext cx="11111338" cy="4903416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="" xmlns:a16="http://schemas.microsoft.com/office/drawing/2014/main" id="{30590F58-3CEF-4E8E-B735-6AA49BBF84BE}"/>
              </a:ext>
            </a:extLst>
          </p:cNvPr>
          <p:cNvGrpSpPr/>
          <p:nvPr/>
        </p:nvGrpSpPr>
        <p:grpSpPr>
          <a:xfrm>
            <a:off x="11033733" y="146324"/>
            <a:ext cx="925885" cy="554389"/>
            <a:chOff x="8107834" y="57522"/>
            <a:chExt cx="864716" cy="517763"/>
          </a:xfrm>
        </p:grpSpPr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4C742D76-073A-440C-9A37-2697C7D1CD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57522"/>
              <a:ext cx="864716" cy="343078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17CCC88E-FE5C-468B-92D2-C7D6FFE8669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07834" y="458146"/>
              <a:ext cx="864716" cy="1171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03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224</Words>
  <Application>Microsoft Office PowerPoint</Application>
  <PresentationFormat>Широкоэкранный</PresentationFormat>
  <Paragraphs>48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4" baseType="lpstr">
      <vt:lpstr>Arial</vt:lpstr>
      <vt:lpstr>Calibri</vt:lpstr>
      <vt:lpstr>Calibri Light</vt:lpstr>
      <vt:lpstr>Liberation Sans</vt:lpstr>
      <vt:lpstr>Mangal</vt:lpstr>
      <vt:lpstr>PT Astra Sans</vt:lpstr>
      <vt:lpstr>Times New Roman</vt:lpstr>
      <vt:lpstr>Тема Office</vt:lpstr>
      <vt:lpstr>Презентация PowerPoint</vt:lpstr>
      <vt:lpstr>Презентация PowerPoint</vt:lpstr>
      <vt:lpstr>Республика Татарстан, г. Нижнекамск, промышленный комплекс НКНХ</vt:lpstr>
      <vt:lpstr>Цель выполнения работы</vt:lpstr>
      <vt:lpstr>Состав работ</vt:lpstr>
      <vt:lpstr>Планировщик полетов</vt:lpstr>
      <vt:lpstr>Пример съёмки</vt:lpstr>
      <vt:lpstr>Производственные дымы</vt:lpstr>
      <vt:lpstr>Наземное лазерное сканирование</vt:lpstr>
      <vt:lpstr>Согласование классификаторов ПО AutoCad и ГИС Панорама</vt:lpstr>
      <vt:lpstr>Исходные данные прошлых лет</vt:lpstr>
      <vt:lpstr>Полевые работы - дешифровка</vt:lpstr>
      <vt:lpstr>Технологическая цепочка для детального отображения  сооружений и получения высот объектов</vt:lpstr>
      <vt:lpstr>Технологическая цепочка для построения рельефа местности</vt:lpstr>
      <vt:lpstr>Инженерно-топографический план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Суханова Т.А.</dc:creator>
  <cp:lastModifiedBy>Суханова Т.А.</cp:lastModifiedBy>
  <cp:revision>22</cp:revision>
  <dcterms:created xsi:type="dcterms:W3CDTF">2023-10-13T13:45:36Z</dcterms:created>
  <dcterms:modified xsi:type="dcterms:W3CDTF">2023-10-14T12:20:14Z</dcterms:modified>
</cp:coreProperties>
</file>