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  <p:sldMasterId id="2147483692" r:id="rId4"/>
  </p:sldMasterIdLst>
  <p:notesMasterIdLst>
    <p:notesMasterId r:id="rId18"/>
  </p:notesMasterIdLst>
  <p:sldIdLst>
    <p:sldId id="256" r:id="rId5"/>
    <p:sldId id="282" r:id="rId6"/>
    <p:sldId id="283" r:id="rId7"/>
    <p:sldId id="284" r:id="rId8"/>
    <p:sldId id="285" r:id="rId9"/>
    <p:sldId id="286" r:id="rId10"/>
    <p:sldId id="257" r:id="rId11"/>
    <p:sldId id="287" r:id="rId12"/>
    <p:sldId id="288" r:id="rId13"/>
    <p:sldId id="289" r:id="rId14"/>
    <p:sldId id="290" r:id="rId15"/>
    <p:sldId id="291" r:id="rId16"/>
    <p:sldId id="267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0B5EDC7-3118-4F5F-A7B6-9336EAC3853A}">
          <p14:sldIdLst>
            <p14:sldId id="256"/>
            <p14:sldId id="282"/>
            <p14:sldId id="283"/>
            <p14:sldId id="284"/>
            <p14:sldId id="285"/>
            <p14:sldId id="286"/>
            <p14:sldId id="257"/>
            <p14:sldId id="287"/>
            <p14:sldId id="288"/>
            <p14:sldId id="289"/>
            <p14:sldId id="290"/>
            <p14:sldId id="291"/>
            <p14:sldId id="267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1350" y="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25" cy="498174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24" y="0"/>
            <a:ext cx="2946325" cy="498174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r">
              <a:defRPr sz="1100"/>
            </a:lvl1pPr>
          </a:lstStyle>
          <a:p>
            <a:fld id="{EF872077-3C53-4AD5-A8B6-9F0E409EFFEB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96" tIns="41898" rIns="83796" bIns="418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82" y="4776873"/>
            <a:ext cx="5438711" cy="3908752"/>
          </a:xfrm>
          <a:prstGeom prst="rect">
            <a:avLst/>
          </a:prstGeom>
        </p:spPr>
        <p:txBody>
          <a:bodyPr vert="horz" lIns="83796" tIns="41898" rIns="83796" bIns="4189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465"/>
            <a:ext cx="2946325" cy="498174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24" y="9428465"/>
            <a:ext cx="2946325" cy="498174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r">
              <a:defRPr sz="1100"/>
            </a:lvl1pPr>
          </a:lstStyle>
          <a:p>
            <a:fld id="{3738A702-388C-4BE7-AF8F-5A598D2E6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28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8A702-388C-4BE7-AF8F-5A598D2E624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805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6" b="24726"/>
          <a:stretch/>
        </p:blipFill>
        <p:spPr>
          <a:xfrm>
            <a:off x="0" y="2910808"/>
            <a:ext cx="9142082" cy="3956859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1" y="0"/>
            <a:ext cx="9144000" cy="20456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 defTabSz="913432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249383" y="6"/>
            <a:ext cx="1995055" cy="4763193"/>
          </a:xfrm>
          <a:prstGeom prst="rect">
            <a:avLst/>
          </a:prstGeom>
          <a:solidFill>
            <a:srgbClr val="004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 defTabSz="913432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0" y="6625245"/>
            <a:ext cx="8901274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 userDrawn="1"/>
        </p:nvCxnSpPr>
        <p:spPr>
          <a:xfrm>
            <a:off x="1" y="6702144"/>
            <a:ext cx="6132668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249383" y="5153892"/>
            <a:ext cx="1988078" cy="1330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 defTabSz="913432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493816" y="839446"/>
            <a:ext cx="6407458" cy="765490"/>
          </a:xfrm>
          <a:prstGeom prst="rect">
            <a:avLst/>
          </a:prstGeom>
          <a:noFill/>
        </p:spPr>
        <p:txBody>
          <a:bodyPr wrap="square" lIns="91344" tIns="45672" rIns="91344" bIns="45672" rtlCol="0">
            <a:spAutoFit/>
          </a:bodyPr>
          <a:lstStyle/>
          <a:p>
            <a:pPr algn="ctr" defTabSz="913432"/>
            <a:r>
              <a:rPr lang="ru-RU" sz="1400" b="1" dirty="0">
                <a:solidFill>
                  <a:srgbClr val="1F376B"/>
                </a:solidFill>
                <a:latin typeface="HelveticaNeueCyr" panose="02000503040000020004" pitchFamily="50" charset="-52"/>
              </a:rPr>
              <a:t>ФГУП «ВСЕРОССИЙСКИЙ</a:t>
            </a:r>
          </a:p>
          <a:p>
            <a:pPr algn="ctr" defTabSz="913432"/>
            <a:r>
              <a:rPr lang="ru-RU" sz="1400" b="1" dirty="0">
                <a:solidFill>
                  <a:srgbClr val="1F376B"/>
                </a:solidFill>
                <a:latin typeface="HelveticaNeueCyr" panose="02000503040000020004" pitchFamily="50" charset="-52"/>
              </a:rPr>
              <a:t>НАУЧНО-ИССЛЕДОВАТЕЛЬСКИЙ ИНСТИТУТ</a:t>
            </a:r>
          </a:p>
          <a:p>
            <a:pPr algn="ctr" defTabSz="913432"/>
            <a:r>
              <a:rPr lang="ru-RU" sz="1400" b="1" dirty="0">
                <a:solidFill>
                  <a:srgbClr val="1F376B"/>
                </a:solidFill>
                <a:latin typeface="HelveticaNeueCyr" panose="02000503040000020004" pitchFamily="50" charset="-52"/>
              </a:rPr>
              <a:t>ФИЗИКО-ТЕХНИЧЕСКИХ И РАДИОТЕХНИЧЕСКИХ ИЗМЕРЕНИЙ»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223289" y="439739"/>
            <a:ext cx="4929447" cy="318849"/>
          </a:xfrm>
          <a:prstGeom prst="rect">
            <a:avLst/>
          </a:prstGeom>
          <a:noFill/>
        </p:spPr>
        <p:txBody>
          <a:bodyPr wrap="square" lIns="91344" tIns="45672" rIns="91344" bIns="45672" rtlCol="0">
            <a:spAutoFit/>
          </a:bodyPr>
          <a:lstStyle/>
          <a:p>
            <a:pPr algn="ctr" defTabSz="913432"/>
            <a:r>
              <a:rPr lang="ru-RU" sz="1400" b="1" dirty="0">
                <a:solidFill>
                  <a:srgbClr val="FF0000"/>
                </a:solidFill>
                <a:latin typeface="HelveticaNeueCyr" panose="02000503040000020004" pitchFamily="50" charset="-52"/>
              </a:rPr>
              <a:t>ГОСУДАРСТВЕННЫЙ НАУЧНЫЙ ЦЕНТР РФ</a:t>
            </a: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249383" y="4982438"/>
            <a:ext cx="1988078" cy="1330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 defTabSz="913432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49383" y="4801642"/>
            <a:ext cx="1988078" cy="133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 defTabSz="913432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8613" y="467101"/>
            <a:ext cx="1414883" cy="132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2137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003" userDrawn="1">
          <p15:clr>
            <a:srgbClr val="FBAE40"/>
          </p15:clr>
        </p15:guide>
        <p15:guide id="2" pos="3583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6434051" y="6475621"/>
            <a:ext cx="2709948" cy="3823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 defTabSz="913432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574014" y="6469858"/>
            <a:ext cx="2470485" cy="369235"/>
          </a:xfrm>
          <a:prstGeom prst="rect">
            <a:avLst/>
          </a:prstGeom>
          <a:noFill/>
        </p:spPr>
        <p:txBody>
          <a:bodyPr wrap="square" lIns="91344" tIns="45672" rIns="91344" bIns="45672" rtlCol="0">
            <a:spAutoFit/>
          </a:bodyPr>
          <a:lstStyle/>
          <a:p>
            <a:pPr defTabSz="913432"/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ГНЦ РФ ВНИИФТРИ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5" y="6479776"/>
            <a:ext cx="6434051" cy="3823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 defTabSz="913432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63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472" y="6244631"/>
            <a:ext cx="2133962" cy="476589"/>
          </a:xfrm>
          <a:prstGeom prst="rect">
            <a:avLst/>
          </a:prstGeom>
          <a:ln/>
        </p:spPr>
        <p:txBody>
          <a:bodyPr lIns="80063" tIns="40032" rIns="80063" bIns="40032"/>
          <a:lstStyle>
            <a:lvl1pPr>
              <a:defRPr/>
            </a:lvl1pPr>
          </a:lstStyle>
          <a:p>
            <a:pPr defTabSz="913432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573" y="6244631"/>
            <a:ext cx="2896867" cy="476589"/>
          </a:xfrm>
          <a:prstGeom prst="rect">
            <a:avLst/>
          </a:prstGeom>
          <a:ln/>
        </p:spPr>
        <p:txBody>
          <a:bodyPr lIns="80063" tIns="40032" rIns="80063" bIns="40032"/>
          <a:lstStyle>
            <a:lvl1pPr>
              <a:defRPr/>
            </a:lvl1pPr>
          </a:lstStyle>
          <a:p>
            <a:pPr defTabSz="913432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A9281-F916-4CDF-BC7F-423DC85301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25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819" y="405231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54602-793D-4DDF-BC5E-1BA9E266B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79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6" b="24726"/>
          <a:stretch/>
        </p:blipFill>
        <p:spPr>
          <a:xfrm>
            <a:off x="0" y="2910808"/>
            <a:ext cx="9142082" cy="3956859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1" y="0"/>
            <a:ext cx="9144000" cy="20456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 defTabSz="913432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249383" y="6"/>
            <a:ext cx="1995055" cy="4763193"/>
          </a:xfrm>
          <a:prstGeom prst="rect">
            <a:avLst/>
          </a:prstGeom>
          <a:solidFill>
            <a:srgbClr val="004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 defTabSz="913432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0" y="6625245"/>
            <a:ext cx="8901274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 userDrawn="1"/>
        </p:nvCxnSpPr>
        <p:spPr>
          <a:xfrm>
            <a:off x="1" y="6702144"/>
            <a:ext cx="6132668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249383" y="5153892"/>
            <a:ext cx="1988078" cy="1330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 defTabSz="913432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493816" y="839446"/>
            <a:ext cx="6407458" cy="765490"/>
          </a:xfrm>
          <a:prstGeom prst="rect">
            <a:avLst/>
          </a:prstGeom>
          <a:noFill/>
        </p:spPr>
        <p:txBody>
          <a:bodyPr wrap="square" lIns="91344" tIns="45672" rIns="91344" bIns="45672" rtlCol="0">
            <a:spAutoFit/>
          </a:bodyPr>
          <a:lstStyle/>
          <a:p>
            <a:pPr algn="ctr" defTabSz="913432"/>
            <a:r>
              <a:rPr lang="ru-RU" sz="1400" b="1" dirty="0">
                <a:solidFill>
                  <a:srgbClr val="1F376B"/>
                </a:solidFill>
                <a:latin typeface="HelveticaNeueCyr" panose="02000503040000020004" pitchFamily="50" charset="-52"/>
              </a:rPr>
              <a:t>ФГУП «ВСЕРОССИЙСКИЙ</a:t>
            </a:r>
          </a:p>
          <a:p>
            <a:pPr algn="ctr" defTabSz="913432"/>
            <a:r>
              <a:rPr lang="ru-RU" sz="1400" b="1" dirty="0">
                <a:solidFill>
                  <a:srgbClr val="1F376B"/>
                </a:solidFill>
                <a:latin typeface="HelveticaNeueCyr" panose="02000503040000020004" pitchFamily="50" charset="-52"/>
              </a:rPr>
              <a:t>НАУЧНО-ИССЛЕДОВАТЕЛЬСКИЙ ИНСТИТУТ</a:t>
            </a:r>
          </a:p>
          <a:p>
            <a:pPr algn="ctr" defTabSz="913432"/>
            <a:r>
              <a:rPr lang="ru-RU" sz="1400" b="1" dirty="0">
                <a:solidFill>
                  <a:srgbClr val="1F376B"/>
                </a:solidFill>
                <a:latin typeface="HelveticaNeueCyr" panose="02000503040000020004" pitchFamily="50" charset="-52"/>
              </a:rPr>
              <a:t>ФИЗИКО-ТЕХНИЧЕСКИХ И РАДИОТЕХНИЧЕСКИХ ИЗМЕРЕНИЙ»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223289" y="439739"/>
            <a:ext cx="4929447" cy="318849"/>
          </a:xfrm>
          <a:prstGeom prst="rect">
            <a:avLst/>
          </a:prstGeom>
          <a:noFill/>
        </p:spPr>
        <p:txBody>
          <a:bodyPr wrap="square" lIns="91344" tIns="45672" rIns="91344" bIns="45672" rtlCol="0">
            <a:spAutoFit/>
          </a:bodyPr>
          <a:lstStyle/>
          <a:p>
            <a:pPr algn="ctr" defTabSz="913432"/>
            <a:r>
              <a:rPr lang="ru-RU" sz="1400" b="1" dirty="0">
                <a:solidFill>
                  <a:srgbClr val="FF0000"/>
                </a:solidFill>
                <a:latin typeface="HelveticaNeueCyr" panose="02000503040000020004" pitchFamily="50" charset="-52"/>
              </a:rPr>
              <a:t>ГОСУДАРСТВЕННЫЙ НАУЧНЫЙ ЦЕНТР РФ</a:t>
            </a: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249383" y="4982438"/>
            <a:ext cx="1988078" cy="1330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 defTabSz="913432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49383" y="4801642"/>
            <a:ext cx="1988078" cy="133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 defTabSz="913432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8613" y="467101"/>
            <a:ext cx="1414883" cy="132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585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003" userDrawn="1">
          <p15:clr>
            <a:srgbClr val="FBAE40"/>
          </p15:clr>
        </p15:guide>
        <p15:guide id="2" pos="358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6434051" y="6475621"/>
            <a:ext cx="2709948" cy="3823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 defTabSz="913432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574014" y="6469858"/>
            <a:ext cx="2470485" cy="369235"/>
          </a:xfrm>
          <a:prstGeom prst="rect">
            <a:avLst/>
          </a:prstGeom>
          <a:noFill/>
        </p:spPr>
        <p:txBody>
          <a:bodyPr wrap="square" lIns="91344" tIns="45672" rIns="91344" bIns="45672" rtlCol="0">
            <a:spAutoFit/>
          </a:bodyPr>
          <a:lstStyle/>
          <a:p>
            <a:pPr defTabSz="913432"/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ГНЦ РФ ВНИИФТРИ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5" y="6479776"/>
            <a:ext cx="6434051" cy="3823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 defTabSz="913432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9856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472" y="6244631"/>
            <a:ext cx="2133962" cy="476589"/>
          </a:xfrm>
          <a:prstGeom prst="rect">
            <a:avLst/>
          </a:prstGeom>
          <a:ln/>
        </p:spPr>
        <p:txBody>
          <a:bodyPr lIns="80063" tIns="40032" rIns="80063" bIns="40032"/>
          <a:lstStyle>
            <a:lvl1pPr>
              <a:defRPr/>
            </a:lvl1pPr>
          </a:lstStyle>
          <a:p>
            <a:pPr defTabSz="913432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573" y="6244631"/>
            <a:ext cx="2896867" cy="476589"/>
          </a:xfrm>
          <a:prstGeom prst="rect">
            <a:avLst/>
          </a:prstGeom>
          <a:ln/>
        </p:spPr>
        <p:txBody>
          <a:bodyPr lIns="80063" tIns="40032" rIns="80063" bIns="40032"/>
          <a:lstStyle>
            <a:lvl1pPr>
              <a:defRPr/>
            </a:lvl1pPr>
          </a:lstStyle>
          <a:p>
            <a:pPr defTabSz="913432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A9281-F916-4CDF-BC7F-423DC85301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310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819" y="405231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54602-793D-4DDF-BC5E-1BA9E266B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11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pic>
        <p:nvPicPr>
          <p:cNvPr id="2" name="Рисунок 1"/>
          <p:cNvPicPr/>
          <p:nvPr/>
        </p:nvPicPr>
        <p:blipFill>
          <a:blip r:embed="rId14"/>
          <a:stretch/>
        </p:blipFill>
        <p:spPr>
          <a:xfrm>
            <a:off x="1080" y="0"/>
            <a:ext cx="9142560" cy="6857280"/>
          </a:xfrm>
          <a:prstGeom prst="rect">
            <a:avLst/>
          </a:prstGeom>
          <a:ln>
            <a:noFill/>
          </a:ln>
        </p:spPr>
      </p:pic>
      <p:sp>
        <p:nvSpPr>
          <p:cNvPr id="3" name="CustomShape 3"/>
          <p:cNvSpPr/>
          <p:nvPr/>
        </p:nvSpPr>
        <p:spPr>
          <a:xfrm>
            <a:off x="252000" y="1198800"/>
            <a:ext cx="885564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FFFFFF"/>
                </a:solidFill>
                <a:latin typeface="HelveticaNeueCyr"/>
                <a:ea typeface="DejaVu Sans"/>
              </a:rPr>
              <a:t>ФГУП «ВСЕРОССИЙСКИЙ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FFFFFF"/>
                </a:solidFill>
                <a:latin typeface="HelveticaNeueCyr"/>
                <a:ea typeface="DejaVu Sans"/>
              </a:rPr>
              <a:t>НАУЧНО-ИССЛЕДОВАТЕЛЬСКИЙ ИНСТИТУТ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FFFFFF"/>
                </a:solidFill>
                <a:latin typeface="HelveticaNeueCyr"/>
                <a:ea typeface="DejaVu Sans"/>
              </a:rPr>
              <a:t>ФИЗИКО-ТЕХНИЧЕСКИХ И РАДИОТЕХНИЧЕСКИХ ИЗМЕРЕНИЙ»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" name="CustomShape 4"/>
          <p:cNvSpPr/>
          <p:nvPr/>
        </p:nvSpPr>
        <p:spPr>
          <a:xfrm>
            <a:off x="252000" y="860760"/>
            <a:ext cx="885564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HelveticaNeueCyr"/>
                <a:ea typeface="DejaVu Sans"/>
              </a:rPr>
              <a:t>ГОСУДАРСТВЕННЫЙ НАУЧНЫЙ ЦЕНТР РФ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15"/>
          <a:stretch/>
        </p:blipFill>
        <p:spPr>
          <a:xfrm>
            <a:off x="7776360" y="864000"/>
            <a:ext cx="930600" cy="91404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16"/>
          <a:stretch/>
        </p:blipFill>
        <p:spPr>
          <a:xfrm>
            <a:off x="478800" y="864000"/>
            <a:ext cx="1341000" cy="91404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/>
          <p:nvPr/>
        </p:nvPicPr>
        <p:blipFill>
          <a:blip r:embed="rId14"/>
          <a:stretch/>
        </p:blipFill>
        <p:spPr>
          <a:xfrm>
            <a:off x="0" y="1440"/>
            <a:ext cx="9143640" cy="6856560"/>
          </a:xfrm>
          <a:prstGeom prst="rect">
            <a:avLst/>
          </a:prstGeom>
          <a:ln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4591" y="6360199"/>
            <a:ext cx="550445" cy="365125"/>
          </a:xfrm>
          <a:prstGeom prst="rect">
            <a:avLst/>
          </a:prstGeom>
        </p:spPr>
        <p:txBody>
          <a:bodyPr vert="horz" lIns="91344" tIns="45672" rIns="91344" bIns="4567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32"/>
            <a:fld id="{00454602-793D-4DDF-BC5E-1BA9E266B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432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44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xStyles>
    <p:titleStyle>
      <a:lvl1pPr algn="l" defTabSz="9134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58" indent="-228358" algn="l" defTabSz="9134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074" indent="-228358" algn="l" defTabSz="9134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90" indent="-228358" algn="l" defTabSz="9134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7" indent="-228358" algn="l" defTabSz="9134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2" indent="-228358" algn="l" defTabSz="9134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39" indent="-228358" algn="l" defTabSz="9134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54" indent="-228358" algn="l" defTabSz="9134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2" indent="-228358" algn="l" defTabSz="9134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088" indent="-228358" algn="l" defTabSz="9134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16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2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8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65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80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97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14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28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4591" y="6360199"/>
            <a:ext cx="550445" cy="365125"/>
          </a:xfrm>
          <a:prstGeom prst="rect">
            <a:avLst/>
          </a:prstGeom>
        </p:spPr>
        <p:txBody>
          <a:bodyPr vert="horz" lIns="91344" tIns="45672" rIns="91344" bIns="4567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32"/>
            <a:fld id="{00454602-793D-4DDF-BC5E-1BA9E266B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432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6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</p:sldLayoutIdLst>
  <p:txStyles>
    <p:titleStyle>
      <a:lvl1pPr algn="l" defTabSz="9134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58" indent="-228358" algn="l" defTabSz="9134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074" indent="-228358" algn="l" defTabSz="9134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90" indent="-228358" algn="l" defTabSz="9134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7" indent="-228358" algn="l" defTabSz="9134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2" indent="-228358" algn="l" defTabSz="9134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39" indent="-228358" algn="l" defTabSz="9134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54" indent="-228358" algn="l" defTabSz="9134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2" indent="-228358" algn="l" defTabSz="9134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088" indent="-228358" algn="l" defTabSz="9134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16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2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8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65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80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97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14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28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3.pn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2773439"/>
            <a:ext cx="9144000" cy="212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latin typeface="+mj-lt"/>
                <a:ea typeface="+mj-ea"/>
                <a:cs typeface="+mj-cs"/>
              </a:rPr>
              <a:t>Метрологическое обеспечение средств измерений координат в РФ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9161" y="6164680"/>
            <a:ext cx="341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Докладчик: А.В. Мазуркевич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511"/>
            <a:ext cx="9144000" cy="597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78240" y="396511"/>
            <a:ext cx="365760" cy="906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86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9732"/>
            <a:ext cx="9144000" cy="526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79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233" y="3661707"/>
            <a:ext cx="84723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ru-RU" dirty="0" smtClean="0"/>
              <a:t>Такой подход </a:t>
            </a:r>
            <a:r>
              <a:rPr lang="ru-RU" dirty="0"/>
              <a:t>позволит повысить точность и достоверность решения задачи обеспечения единства измерений для </a:t>
            </a:r>
            <a:r>
              <a:rPr lang="ru-RU" dirty="0" smtClean="0"/>
              <a:t>оптико-электронных средств </a:t>
            </a:r>
            <a:r>
              <a:rPr lang="ru-RU" dirty="0"/>
              <a:t>измерений </a:t>
            </a:r>
            <a:r>
              <a:rPr lang="ru-RU" dirty="0" smtClean="0"/>
              <a:t>координат (ЛКИС), </a:t>
            </a:r>
            <a:r>
              <a:rPr lang="ru-RU" dirty="0"/>
              <a:t>спутниковой геодезической и навигационной аппаратуры, использующей сигналы глобальных навигационных спутниковых систем (ГНСС) ГЛОНАСС, GPS, </a:t>
            </a:r>
            <a:r>
              <a:rPr lang="ru-RU" dirty="0" err="1"/>
              <a:t>Galileo</a:t>
            </a:r>
            <a:r>
              <a:rPr lang="ru-RU" dirty="0"/>
              <a:t>, </a:t>
            </a:r>
            <a:r>
              <a:rPr lang="ru-RU" dirty="0" err="1"/>
              <a:t>BeiDou</a:t>
            </a:r>
            <a:r>
              <a:rPr lang="ru-RU" dirty="0"/>
              <a:t>, наземных </a:t>
            </a:r>
            <a:r>
              <a:rPr lang="ru-RU" dirty="0" smtClean="0"/>
              <a:t>дополнений (МЛДПС и т.п.), </a:t>
            </a:r>
            <a:r>
              <a:rPr lang="ru-RU" dirty="0"/>
              <a:t>сетей активных базисных станций, и выведет на новую ступень развития средства испытаний в области </a:t>
            </a:r>
            <a:r>
              <a:rPr lang="ru-RU" dirty="0" smtClean="0"/>
              <a:t>геодезических </a:t>
            </a:r>
            <a:r>
              <a:rPr lang="ru-RU" dirty="0"/>
              <a:t>и навигационных технологий. В числе наиболее востребованных средств измерений, к которым будет обеспечена передача единиц величин от </a:t>
            </a:r>
            <a:r>
              <a:rPr lang="ru-RU" dirty="0" smtClean="0"/>
              <a:t>первичных эталонов ГЭТ 218-2022 и ГЭТ 199-2018, </a:t>
            </a:r>
            <a:r>
              <a:rPr lang="ru-RU" dirty="0"/>
              <a:t>— новые образцы навигационной аппаратуры потреби­телей </a:t>
            </a:r>
            <a:r>
              <a:rPr lang="ru-RU" dirty="0" smtClean="0"/>
              <a:t>ГНСС, ЛКИС, азимутальные СИ.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7657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ЗАКЛЮЧЕНИЕ</a:t>
            </a:r>
            <a:endParaRPr lang="ru-RU" sz="32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72233" y="884823"/>
            <a:ext cx="84723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ru-RU" dirty="0" smtClean="0"/>
              <a:t>Представляется целесообразным единый системный подход </a:t>
            </a:r>
            <a:r>
              <a:rPr lang="ru-RU" dirty="0"/>
              <a:t>к </a:t>
            </a:r>
            <a:r>
              <a:rPr lang="ru-RU" dirty="0" smtClean="0"/>
              <a:t>обеспечению </a:t>
            </a:r>
            <a:r>
              <a:rPr lang="ru-RU" dirty="0"/>
              <a:t>единства  </a:t>
            </a:r>
            <a:r>
              <a:rPr lang="ru-RU" dirty="0" smtClean="0"/>
              <a:t>измерений в области координатных измерений в целом</a:t>
            </a:r>
            <a:r>
              <a:rPr lang="ru-RU" dirty="0"/>
              <a:t>, </a:t>
            </a:r>
            <a:r>
              <a:rPr lang="ru-RU" dirty="0" smtClean="0"/>
              <a:t>основывающийся на общих принципах</a:t>
            </a:r>
            <a:r>
              <a:rPr lang="ru-RU" dirty="0"/>
              <a:t>, </a:t>
            </a:r>
            <a:r>
              <a:rPr lang="ru-RU" dirty="0" smtClean="0"/>
              <a:t>изложенных выше. Это касается в первую очередь разработки и совершенствования системы эталонов для координатных измерений, системный анализ и корректировка поверочных схем, разработка методик и эталонов для проведения испытаний и поверки координатных</a:t>
            </a:r>
            <a:r>
              <a:rPr lang="en-US" dirty="0" smtClean="0"/>
              <a:t> </a:t>
            </a:r>
            <a:r>
              <a:rPr lang="ru-RU" dirty="0" smtClean="0"/>
              <a:t>СИ, аттестации алгоритмов и программ координатных измерений, а так же разработки или коррекции  нормативных документов, выполнение требований которых является необходимым условием обеспечения единства измерений для координатных измерений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404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5012BB2-3679-479A-85A0-DB0C576797CC}"/>
              </a:ext>
            </a:extLst>
          </p:cNvPr>
          <p:cNvSpPr/>
          <p:nvPr/>
        </p:nvSpPr>
        <p:spPr>
          <a:xfrm>
            <a:off x="628932" y="2850307"/>
            <a:ext cx="78861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17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stomShape 6"/>
          <p:cNvSpPr/>
          <p:nvPr/>
        </p:nvSpPr>
        <p:spPr>
          <a:xfrm>
            <a:off x="362042" y="364460"/>
            <a:ext cx="2664296" cy="1449944"/>
          </a:xfrm>
          <a:prstGeom prst="rect">
            <a:avLst/>
          </a:prstGeom>
          <a:solidFill>
            <a:srgbClr val="DEE6E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CustomShape 10"/>
          <p:cNvSpPr/>
          <p:nvPr/>
        </p:nvSpPr>
        <p:spPr>
          <a:xfrm>
            <a:off x="437586" y="436468"/>
            <a:ext cx="2516744" cy="12758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 defTabSz="913432"/>
            <a:r>
              <a:rPr lang="ru-RU" sz="1100" b="1" spc="-1" dirty="0">
                <a:solidFill>
                  <a:srgbClr val="000000"/>
                </a:solidFill>
                <a:latin typeface="Arial"/>
                <a:ea typeface="Arial"/>
              </a:rPr>
              <a:t>Повышение точности и доступности предоставления услуги определения местоположения системой ГЛОНАСС, в том числе – за счет создания новых НКА (включая ВКК)</a:t>
            </a:r>
            <a:endParaRPr lang="ru-RU" sz="11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1" name="CustomShape 6"/>
          <p:cNvSpPr/>
          <p:nvPr/>
        </p:nvSpPr>
        <p:spPr>
          <a:xfrm>
            <a:off x="5834650" y="364460"/>
            <a:ext cx="2664296" cy="1449944"/>
          </a:xfrm>
          <a:prstGeom prst="rect">
            <a:avLst/>
          </a:prstGeom>
          <a:solidFill>
            <a:srgbClr val="DEE6E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CustomShape 10"/>
          <p:cNvSpPr/>
          <p:nvPr/>
        </p:nvSpPr>
        <p:spPr>
          <a:xfrm>
            <a:off x="5906658" y="472460"/>
            <a:ext cx="2520280" cy="12758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 defTabSz="913432"/>
            <a:r>
              <a:rPr lang="ru-RU" sz="1100" b="1" spc="-1" dirty="0">
                <a:solidFill>
                  <a:srgbClr val="000000"/>
                </a:solidFill>
                <a:latin typeface="Arial"/>
                <a:ea typeface="Arial"/>
              </a:rPr>
              <a:t>Обеспечение помехоустойчивости, в том числе – за счет учета пространственных характеристик сигналов постановщиков помех, на потребительском уровне</a:t>
            </a:r>
            <a:endParaRPr lang="ru-RU" sz="11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3" name="CustomShape 6"/>
          <p:cNvSpPr/>
          <p:nvPr/>
        </p:nvSpPr>
        <p:spPr>
          <a:xfrm>
            <a:off x="2990794" y="3186911"/>
            <a:ext cx="2915864" cy="1449944"/>
          </a:xfrm>
          <a:prstGeom prst="rect">
            <a:avLst/>
          </a:prstGeom>
          <a:solidFill>
            <a:srgbClr val="DEE6E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CustomShape 10"/>
          <p:cNvSpPr/>
          <p:nvPr/>
        </p:nvSpPr>
        <p:spPr>
          <a:xfrm>
            <a:off x="2990794" y="3258919"/>
            <a:ext cx="2880320" cy="12758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 defTabSz="913432"/>
            <a:r>
              <a:rPr lang="ru-RU" sz="1100" b="1" spc="-1" dirty="0">
                <a:solidFill>
                  <a:srgbClr val="000000"/>
                </a:solidFill>
                <a:latin typeface="Arial"/>
                <a:ea typeface="Arial"/>
              </a:rPr>
              <a:t>Интеграция различных источников измерительной информации, необходимой для решения задачи бесшовной навигации в любых условиях (расширение зон и условий предоставления навигационных услуг)</a:t>
            </a:r>
            <a:endParaRPr lang="ru-RU" sz="1100" spc="-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2" y="1950016"/>
            <a:ext cx="1368152" cy="58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66" y="2596708"/>
            <a:ext cx="756084" cy="58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79" y="1950016"/>
            <a:ext cx="1094359" cy="58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2970" y="2001977"/>
            <a:ext cx="905725" cy="53277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D8E465B7-14E7-4961-A920-9023057EF6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564" r="7739"/>
          <a:stretch/>
        </p:blipFill>
        <p:spPr>
          <a:xfrm>
            <a:off x="6071902" y="2140896"/>
            <a:ext cx="2163928" cy="1032926"/>
          </a:xfrm>
          <a:prstGeom prst="rect">
            <a:avLst/>
          </a:prstGeom>
        </p:spPr>
      </p:pic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93050FC4-0F30-420E-8BBB-85E2E7ABDF78}"/>
              </a:ext>
            </a:extLst>
          </p:cNvPr>
          <p:cNvCxnSpPr>
            <a:cxnSpLocks/>
          </p:cNvCxnSpPr>
          <p:nvPr/>
        </p:nvCxnSpPr>
        <p:spPr>
          <a:xfrm>
            <a:off x="6383706" y="1963938"/>
            <a:ext cx="252562" cy="617909"/>
          </a:xfrm>
          <a:prstGeom prst="line">
            <a:avLst/>
          </a:prstGeom>
          <a:ln w="12700">
            <a:solidFill>
              <a:srgbClr val="009846"/>
            </a:solidFill>
            <a:prstDash val="dash"/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E83FF53F-38AC-4E94-BF59-90F390C53F06}"/>
              </a:ext>
            </a:extLst>
          </p:cNvPr>
          <p:cNvCxnSpPr>
            <a:cxnSpLocks/>
          </p:cNvCxnSpPr>
          <p:nvPr/>
        </p:nvCxnSpPr>
        <p:spPr>
          <a:xfrm>
            <a:off x="5990895" y="2378735"/>
            <a:ext cx="434905" cy="242426"/>
          </a:xfrm>
          <a:prstGeom prst="line">
            <a:avLst/>
          </a:prstGeom>
          <a:ln w="12700">
            <a:solidFill>
              <a:srgbClr val="FF0000"/>
            </a:solidFill>
            <a:prstDash val="dash"/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A248EF5A-1519-481C-BE35-0AC39ABC2BE7}"/>
              </a:ext>
            </a:extLst>
          </p:cNvPr>
          <p:cNvCxnSpPr>
            <a:cxnSpLocks/>
          </p:cNvCxnSpPr>
          <p:nvPr/>
        </p:nvCxnSpPr>
        <p:spPr>
          <a:xfrm flipH="1">
            <a:off x="6865655" y="1877272"/>
            <a:ext cx="126281" cy="459675"/>
          </a:xfrm>
          <a:prstGeom prst="line">
            <a:avLst/>
          </a:prstGeom>
          <a:ln w="12700">
            <a:solidFill>
              <a:srgbClr val="009846"/>
            </a:solidFill>
            <a:prstDash val="dash"/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="" xmlns:a16="http://schemas.microsoft.com/office/drawing/2014/main" id="{38AD0BC8-7C18-40A7-A54B-1D3A5F51906B}"/>
              </a:ext>
            </a:extLst>
          </p:cNvPr>
          <p:cNvCxnSpPr>
            <a:cxnSpLocks/>
          </p:cNvCxnSpPr>
          <p:nvPr/>
        </p:nvCxnSpPr>
        <p:spPr>
          <a:xfrm flipV="1">
            <a:off x="6296492" y="2799633"/>
            <a:ext cx="387235" cy="391062"/>
          </a:xfrm>
          <a:prstGeom prst="straightConnector1">
            <a:avLst/>
          </a:prstGeom>
          <a:ln w="9525">
            <a:solidFill>
              <a:schemeClr val="accent1">
                <a:alpha val="46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F28372B-D6F3-408D-874D-10BB8669D6B9}"/>
              </a:ext>
            </a:extLst>
          </p:cNvPr>
          <p:cNvCxnSpPr>
            <a:cxnSpLocks/>
          </p:cNvCxnSpPr>
          <p:nvPr/>
        </p:nvCxnSpPr>
        <p:spPr>
          <a:xfrm flipV="1">
            <a:off x="5942025" y="2890625"/>
            <a:ext cx="410266" cy="50702"/>
          </a:xfrm>
          <a:prstGeom prst="line">
            <a:avLst/>
          </a:prstGeom>
          <a:ln w="12700">
            <a:solidFill>
              <a:srgbClr val="FF0000"/>
            </a:solidFill>
            <a:prstDash val="dash"/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="" xmlns:a16="http://schemas.microsoft.com/office/drawing/2014/main" id="{219B93C5-C6BA-4370-88DA-CA8E7A532DB9}"/>
              </a:ext>
            </a:extLst>
          </p:cNvPr>
          <p:cNvCxnSpPr>
            <a:cxnSpLocks/>
          </p:cNvCxnSpPr>
          <p:nvPr/>
        </p:nvCxnSpPr>
        <p:spPr>
          <a:xfrm flipV="1">
            <a:off x="6299389" y="2999820"/>
            <a:ext cx="186108" cy="190875"/>
          </a:xfrm>
          <a:prstGeom prst="straightConnector1">
            <a:avLst/>
          </a:prstGeom>
          <a:ln w="9525"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8B5CACA-898C-48ED-AFF3-CF6115AD434C}"/>
              </a:ext>
            </a:extLst>
          </p:cNvPr>
          <p:cNvSpPr txBox="1"/>
          <p:nvPr/>
        </p:nvSpPr>
        <p:spPr>
          <a:xfrm>
            <a:off x="8272718" y="2695463"/>
            <a:ext cx="78622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 defTabSz="913432"/>
            <a:r>
              <a:rPr lang="ru-RU" sz="8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Цифровая антенная решётка 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5954" y="5010378"/>
            <a:ext cx="802472" cy="68157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896" y="4905414"/>
            <a:ext cx="728058" cy="8915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220" y="4847656"/>
            <a:ext cx="1029467" cy="9492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5687" y="4806447"/>
            <a:ext cx="984352" cy="99046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8944" y="4798424"/>
            <a:ext cx="1318875" cy="1006511"/>
          </a:xfrm>
          <a:prstGeom prst="rect">
            <a:avLst/>
          </a:prstGeom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138" y="3590249"/>
            <a:ext cx="1608199" cy="104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57" y="3634167"/>
            <a:ext cx="889050" cy="1002688"/>
          </a:xfrm>
          <a:prstGeom prst="rect">
            <a:avLst/>
          </a:prstGeom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662" y="992555"/>
            <a:ext cx="1029467" cy="10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4102358" y="7201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432"/>
            <a:r>
              <a:rPr lang="ru-RU" b="1" i="1" dirty="0">
                <a:solidFill>
                  <a:prstClr val="black"/>
                </a:solidFill>
              </a:rPr>
              <a:t>2030</a:t>
            </a:r>
          </a:p>
        </p:txBody>
      </p:sp>
      <p:cxnSp>
        <p:nvCxnSpPr>
          <p:cNvPr id="46" name="Прямая со стрелкой 45"/>
          <p:cNvCxnSpPr>
            <a:stCxn id="44" idx="3"/>
            <a:endCxn id="21" idx="1"/>
          </p:cNvCxnSpPr>
          <p:nvPr/>
        </p:nvCxnSpPr>
        <p:spPr>
          <a:xfrm flipV="1">
            <a:off x="4950129" y="1089432"/>
            <a:ext cx="884521" cy="405792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44" idx="1"/>
          </p:cNvCxnSpPr>
          <p:nvPr/>
        </p:nvCxnSpPr>
        <p:spPr>
          <a:xfrm flipH="1" flipV="1">
            <a:off x="3026338" y="1045462"/>
            <a:ext cx="894324" cy="449762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4424512" y="1924083"/>
            <a:ext cx="26660" cy="1217805"/>
          </a:xfrm>
          <a:prstGeom prst="straightConnector1">
            <a:avLst/>
          </a:prstGeom>
          <a:ln w="508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2"/>
          <p:cNvSpPr txBox="1">
            <a:spLocks noChangeArrowheads="1"/>
          </p:cNvSpPr>
          <p:nvPr/>
        </p:nvSpPr>
        <p:spPr bwMode="auto">
          <a:xfrm>
            <a:off x="391957" y="0"/>
            <a:ext cx="8294216" cy="58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2" tIns="45656" rIns="91312" bIns="45656">
            <a:spAutoFit/>
          </a:bodyPr>
          <a:lstStyle>
            <a:lvl1pPr defTabSz="10414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140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14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14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14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развития навигационных 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геодезических технологий </a:t>
            </a:r>
          </a:p>
          <a:p>
            <a:pPr algn="ctr" eaLnBrk="1" hangingPunct="1"/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до 2030 года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2EF1281E-AC3C-46CC-B2B1-1AA8922C4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" y="5875547"/>
            <a:ext cx="8975125" cy="276991"/>
          </a:xfrm>
          <a:prstGeom prst="rect">
            <a:avLst/>
          </a:prstGeom>
          <a:solidFill>
            <a:srgbClr val="535B7C"/>
          </a:solidFill>
          <a:ln w="25400" cmpd="sng">
            <a:solidFill>
              <a:srgbClr val="535B7C"/>
            </a:solidFill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2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3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5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06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sz="1200" b="1" dirty="0" err="1">
                <a:solidFill>
                  <a:prstClr val="white"/>
                </a:solidFill>
                <a:latin typeface="Arial"/>
                <a:cs typeface="Arial"/>
              </a:rPr>
              <a:t>Абонентские</a:t>
            </a:r>
            <a:r>
              <a:rPr sz="1200" b="1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sz="1200" b="1" dirty="0" err="1">
                <a:solidFill>
                  <a:prstClr val="white"/>
                </a:solidFill>
                <a:latin typeface="Arial"/>
                <a:cs typeface="Arial"/>
              </a:rPr>
              <a:t>терминалы</a:t>
            </a:r>
            <a:r>
              <a:rPr sz="1200" b="1" dirty="0">
                <a:solidFill>
                  <a:prstClr val="white"/>
                </a:solidFill>
                <a:latin typeface="Arial"/>
                <a:cs typeface="Arial"/>
              </a:rPr>
              <a:t> с </a:t>
            </a:r>
            <a:r>
              <a:rPr lang="ru-RU" sz="1200" b="1" dirty="0">
                <a:solidFill>
                  <a:prstClr val="white"/>
                </a:solidFill>
                <a:latin typeface="Arial"/>
                <a:cs typeface="Arial"/>
              </a:rPr>
              <a:t>комплексированной </a:t>
            </a:r>
            <a:r>
              <a:rPr sz="1200" b="1" dirty="0" err="1">
                <a:solidFill>
                  <a:prstClr val="white"/>
                </a:solidFill>
                <a:latin typeface="Arial"/>
                <a:cs typeface="Arial"/>
              </a:rPr>
              <a:t>системой</a:t>
            </a:r>
            <a:r>
              <a:rPr sz="1200" b="1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sz="1200" b="1" dirty="0" err="1">
                <a:solidFill>
                  <a:prstClr val="white"/>
                </a:solidFill>
                <a:latin typeface="Arial"/>
                <a:cs typeface="Arial"/>
              </a:rPr>
              <a:t>навигации</a:t>
            </a:r>
            <a:endParaRPr sz="12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03400" y="6243933"/>
            <a:ext cx="4002761" cy="24068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>
            <a:defPPr>
              <a:defRPr lang="ru-RU"/>
            </a:defPPr>
            <a:lvl1pPr marL="0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2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03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55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06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dirty="0">
                <a:solidFill>
                  <a:prstClr val="white"/>
                </a:solidFill>
                <a:latin typeface="Arial"/>
              </a:rPr>
              <a:t>Сервисы для беспилотных ТС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750470" y="6243933"/>
            <a:ext cx="3988279" cy="24068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>
            <a:defPPr>
              <a:defRPr lang="ru-RU"/>
            </a:defPPr>
            <a:lvl1pPr marL="0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2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03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55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06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dirty="0">
                <a:solidFill>
                  <a:prstClr val="white"/>
                </a:solidFill>
                <a:latin typeface="Arial"/>
              </a:rPr>
              <a:t>Умный город/умные дороги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403859" y="6571171"/>
            <a:ext cx="4002301" cy="23348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>
            <a:defPPr>
              <a:defRPr lang="ru-RU"/>
            </a:defPPr>
            <a:lvl1pPr marL="0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2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03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55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06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dirty="0">
                <a:solidFill>
                  <a:prstClr val="white"/>
                </a:solidFill>
                <a:latin typeface="Arial"/>
              </a:rPr>
              <a:t>Позиционирование с/х техники (точное земледелие)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750470" y="6563271"/>
            <a:ext cx="3988280" cy="24138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>
            <a:defPPr>
              <a:defRPr lang="ru-RU"/>
            </a:defPPr>
            <a:lvl1pPr marL="0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2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03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55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06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dirty="0" smtClean="0">
                <a:solidFill>
                  <a:prstClr val="white"/>
                </a:solidFill>
                <a:latin typeface="Arial"/>
              </a:rPr>
              <a:t>Высокоточные геодезические измерения и мониторинг</a:t>
            </a:r>
            <a:endParaRPr lang="ru-RU" sz="110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144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0808" y="4758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432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955" y="291195"/>
            <a:ext cx="829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432"/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средств метрологического обеспечения </a:t>
            </a:r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координатных измерений</a:t>
            </a:r>
            <a:endParaRPr lang="ru-RU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7" y="1130091"/>
            <a:ext cx="2752350" cy="2712726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2827175" y="1100776"/>
            <a:ext cx="6085722" cy="477430"/>
            <a:chOff x="2827175" y="1100776"/>
            <a:chExt cx="6085722" cy="47743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929943" y="1100776"/>
              <a:ext cx="5961182" cy="4774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32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2827175" y="1201020"/>
              <a:ext cx="214604" cy="230381"/>
            </a:xfrm>
            <a:prstGeom prst="ellipse">
              <a:avLst/>
            </a:prstGeom>
            <a:solidFill>
              <a:srgbClr val="12A19A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32"/>
              <a:endParaRPr lang="ru-RU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9183" y="1139125"/>
              <a:ext cx="58637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432"/>
              <a:r>
                <a:rPr lang="ru-RU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СОЗДАНИЕ СРЕДСТВ МЕТРОЛОГИЧЕСКОГО ОБЕСПЕЧЕНИЯ СИСТЕМЫ ГЛОНАСС</a:t>
              </a:r>
              <a:endParaRPr lang="ru-RU" sz="11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091542" y="2550132"/>
            <a:ext cx="5753878" cy="477430"/>
            <a:chOff x="3072881" y="1813013"/>
            <a:chExt cx="5753878" cy="47743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182818" y="1813013"/>
              <a:ext cx="5643941" cy="4774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32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3072881" y="1922588"/>
              <a:ext cx="214604" cy="230381"/>
            </a:xfrm>
            <a:prstGeom prst="ellipse">
              <a:avLst/>
            </a:prstGeom>
            <a:solidFill>
              <a:srgbClr val="12A19A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32"/>
              <a:endParaRPr lang="ru-RU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68350" y="1850413"/>
              <a:ext cx="535577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432"/>
              <a:r>
                <a:rPr lang="ru-RU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ПЕРВИЧНОЙ ЭТАЛОННОЙ БАЗЫ </a:t>
              </a:r>
              <a:r>
                <a:rPr lang="ru-RU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КООРДИНАТНЫХ </a:t>
              </a:r>
              <a:r>
                <a:rPr lang="ru-RU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ИЗМЕРЕНИЙ</a:t>
              </a:r>
              <a:endParaRPr lang="ru-RU" sz="11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075991" y="1862776"/>
            <a:ext cx="5753878" cy="477430"/>
            <a:chOff x="3072881" y="1813013"/>
            <a:chExt cx="5753878" cy="47743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182818" y="1813013"/>
              <a:ext cx="5643941" cy="4774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32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3072881" y="1922588"/>
              <a:ext cx="214604" cy="230381"/>
            </a:xfrm>
            <a:prstGeom prst="ellipse">
              <a:avLst/>
            </a:prstGeom>
            <a:solidFill>
              <a:srgbClr val="12A19A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32"/>
              <a:endParaRPr lang="ru-RU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68350" y="1850413"/>
              <a:ext cx="535577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432"/>
              <a:r>
                <a:rPr lang="ru-RU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СОЗДАНИЕ СРЕДСТВ МЕТРОЛОГИЧЕСКОГО ОБЕСПЕЧЕНИЯ КОМПЛЕКСИРОВАННЫХ НАВИГАЦИОННЫХ ТЕХНОЛОГИЙ </a:t>
              </a:r>
              <a:endParaRPr lang="ru-RU" sz="11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848947" y="3193944"/>
            <a:ext cx="6144417" cy="477430"/>
            <a:chOff x="2827175" y="1100776"/>
            <a:chExt cx="6144417" cy="47743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929943" y="1100776"/>
              <a:ext cx="5961182" cy="4774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32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2827175" y="1201020"/>
              <a:ext cx="214604" cy="230381"/>
            </a:xfrm>
            <a:prstGeom prst="ellipse">
              <a:avLst/>
            </a:prstGeom>
            <a:solidFill>
              <a:srgbClr val="12A19A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32"/>
              <a:endParaRPr lang="ru-RU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07878" y="1194163"/>
              <a:ext cx="58637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432"/>
              <a:r>
                <a:rPr lang="ru-RU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ПРОИЗВОДСТВО ВЫСОКОТОЧНЫХ СРЕДСТВ ИЗМЕРЕНИЙ </a:t>
              </a:r>
              <a:endParaRPr lang="ru-RU" sz="11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21" name="Прямая соединительная линия 20"/>
          <p:cNvCxnSpPr/>
          <p:nvPr/>
        </p:nvCxnSpPr>
        <p:spPr>
          <a:xfrm>
            <a:off x="1702965" y="1166070"/>
            <a:ext cx="1208015" cy="964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269920" y="6277003"/>
            <a:ext cx="3389598" cy="3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17" y="4040154"/>
            <a:ext cx="2015459" cy="212580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792" y="4005942"/>
            <a:ext cx="2015459" cy="212580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492" y="3968620"/>
            <a:ext cx="2015459" cy="212580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541" y="3940628"/>
            <a:ext cx="2015459" cy="212580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10547" y="4769423"/>
            <a:ext cx="1744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432"/>
            <a:r>
              <a:rPr lang="ru-RU" sz="1100" dirty="0" smtClean="0">
                <a:solidFill>
                  <a:srgbClr val="193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РАДИОТЕХНИЧЕСКИЕ И КООРДИНАТНО-ВРЕМЕННЫЕ ИЗМЕРЕНИЯ</a:t>
            </a:r>
            <a:endParaRPr lang="ru-RU" sz="1100" dirty="0">
              <a:solidFill>
                <a:srgbClr val="193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06351" y="4669896"/>
            <a:ext cx="1744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432"/>
            <a:r>
              <a:rPr lang="ru-RU" sz="1100" dirty="0" smtClean="0">
                <a:solidFill>
                  <a:srgbClr val="193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ИЗМЕРЕНИЯ БОЛЬШИХ ДЛИН И ЛИНЕЙНО-УГЛОВЫЕ ИЗМЕРЕНИЯ</a:t>
            </a:r>
            <a:endParaRPr lang="ru-RU" sz="1100" dirty="0">
              <a:solidFill>
                <a:srgbClr val="193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64833" y="4812972"/>
            <a:ext cx="1744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432"/>
            <a:r>
              <a:rPr lang="ru-RU" sz="1100" dirty="0" smtClean="0">
                <a:solidFill>
                  <a:srgbClr val="193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ГРАВИМЕТРИЧЕСКИЕ ИЗМЕРЕНИЯ</a:t>
            </a:r>
            <a:endParaRPr lang="ru-RU" sz="1100" dirty="0">
              <a:solidFill>
                <a:srgbClr val="193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13983" y="4638800"/>
            <a:ext cx="1744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432"/>
            <a:r>
              <a:rPr lang="ru-RU" sz="1100" dirty="0" smtClean="0">
                <a:solidFill>
                  <a:srgbClr val="193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виды измерений (температурные, импульсные и т.д.)</a:t>
            </a:r>
            <a:endParaRPr lang="ru-RU" sz="1100" dirty="0">
              <a:solidFill>
                <a:srgbClr val="193D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77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871" y="3101255"/>
            <a:ext cx="829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432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2895" y="4139237"/>
            <a:ext cx="217913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rtlCol="0">
            <a:spAutoFit/>
          </a:bodyPr>
          <a:lstStyle>
            <a:defPPr>
              <a:defRPr lang="ru-RU"/>
            </a:defPPr>
            <a:lvl1pPr algn="ctr"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3432"/>
            <a:r>
              <a:rPr lang="ru-RU" sz="1800" dirty="0" smtClean="0">
                <a:solidFill>
                  <a:prstClr val="black"/>
                </a:solidFill>
              </a:rPr>
              <a:t>Средства метрологического обеспечения системы ГЛОНАСС</a:t>
            </a: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6061" y="3119918"/>
            <a:ext cx="369332" cy="3163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>
            <a:defPPr>
              <a:defRPr lang="ru-RU"/>
            </a:defPPr>
            <a:lvl1pPr algn="ctr"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3432"/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ПОТРЕБИТЕЛИ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7992" y="3335216"/>
            <a:ext cx="517077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rtlCol="0">
            <a:spAutoFit/>
          </a:bodyPr>
          <a:lstStyle>
            <a:defPPr>
              <a:defRPr lang="ru-RU"/>
            </a:defPPr>
            <a:lvl1pPr algn="ctr"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3432"/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СРЕДСТВА ИЗМЕРЕНИЙ, РАЗМЕЩЕННЫЕ НА НАВИГАЦИОННЫХ КОСМИЧЕСКИХ АППАРАТАХ СИСТЕМЫ ГЛОНАСС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380972" y="3375644"/>
            <a:ext cx="240520" cy="374849"/>
          </a:xfrm>
          <a:prstGeom prst="rightArrow">
            <a:avLst/>
          </a:prstGeom>
          <a:solidFill>
            <a:srgbClr val="FF0000"/>
          </a:solidFill>
        </p:spPr>
        <p:txBody>
          <a:bodyPr vert="vert270" wrap="square" rtlCol="0">
            <a:spAutoFit/>
          </a:bodyPr>
          <a:lstStyle/>
          <a:p>
            <a:pPr algn="ctr" defTabSz="913432"/>
            <a:endParaRPr lang="ru-RU" sz="1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1102" y="3916822"/>
            <a:ext cx="514900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rtlCol="0">
            <a:spAutoFit/>
          </a:bodyPr>
          <a:lstStyle>
            <a:defPPr>
              <a:defRPr lang="ru-RU"/>
            </a:defPPr>
            <a:lvl1pPr algn="ctr"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3432"/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СРЕДСТВА ИЗМЕРЕНИЙ ИЗ СОСТАВА НАЗЕМНОГО КОМПЛЕКСА УПРАВЛЕНИЯ СИСТЕМЫ ГЛОНАСС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374752" y="3947919"/>
            <a:ext cx="240520" cy="374849"/>
          </a:xfrm>
          <a:prstGeom prst="rightArrow">
            <a:avLst/>
          </a:prstGeom>
          <a:solidFill>
            <a:srgbClr val="FF0000"/>
          </a:solidFill>
        </p:spPr>
        <p:txBody>
          <a:bodyPr vert="vert270" wrap="square" rtlCol="0">
            <a:spAutoFit/>
          </a:bodyPr>
          <a:lstStyle/>
          <a:p>
            <a:pPr algn="ctr" defTabSz="913432"/>
            <a:endParaRPr lang="ru-RU" sz="1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4880" y="4479773"/>
            <a:ext cx="514589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rtlCol="0">
            <a:spAutoFit/>
          </a:bodyPr>
          <a:lstStyle>
            <a:defPPr>
              <a:defRPr lang="ru-RU"/>
            </a:defPPr>
            <a:lvl1pPr algn="ctr"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3432"/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СРЕДСТВА ИЗМЕРЕНИЙ ИЗ СОСТАВА СИСТЕМ ФУНКЦИОНАЛЬНЫХ ДОПОЛНЕНИЙ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368530" y="4538863"/>
            <a:ext cx="240520" cy="374849"/>
          </a:xfrm>
          <a:prstGeom prst="rightArrow">
            <a:avLst/>
          </a:prstGeom>
          <a:solidFill>
            <a:srgbClr val="FF0000"/>
          </a:solidFill>
        </p:spPr>
        <p:txBody>
          <a:bodyPr vert="vert270" wrap="square" rtlCol="0">
            <a:spAutoFit/>
          </a:bodyPr>
          <a:lstStyle/>
          <a:p>
            <a:pPr algn="ctr" defTabSz="913432"/>
            <a:endParaRPr lang="ru-RU" sz="1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1771" y="5027160"/>
            <a:ext cx="517077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rtlCol="0">
            <a:spAutoFit/>
          </a:bodyPr>
          <a:lstStyle>
            <a:defPPr>
              <a:defRPr lang="ru-RU"/>
            </a:defPPr>
            <a:lvl1pPr algn="ctr"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3432"/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СРЕДСТВА ИЗМЕРЕНИЙ ИЗ СОСТАВА СИСТЕМЫ ВЫСОКОТОЧНОГО АПОСТЕРИОРНОГО ОПРЕДЕЛЕНИЯ ЭФЕМЕРИД И ВРЕМЕННЫХ ПОПРАВОК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374751" y="5160898"/>
            <a:ext cx="240520" cy="374849"/>
          </a:xfrm>
          <a:prstGeom prst="rightArrow">
            <a:avLst/>
          </a:prstGeom>
          <a:solidFill>
            <a:srgbClr val="FF0000"/>
          </a:solidFill>
        </p:spPr>
        <p:txBody>
          <a:bodyPr vert="vert270" wrap="square" rtlCol="0">
            <a:spAutoFit/>
          </a:bodyPr>
          <a:lstStyle/>
          <a:p>
            <a:pPr algn="ctr" defTabSz="913432"/>
            <a:endParaRPr lang="ru-RU" sz="1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12439" y="5773607"/>
            <a:ext cx="5170778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rtlCol="0">
            <a:spAutoFit/>
          </a:bodyPr>
          <a:lstStyle>
            <a:defPPr>
              <a:defRPr lang="ru-RU"/>
            </a:defPPr>
            <a:lvl1pPr algn="ctr"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3432"/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НАВИГАЦИОННАЯ АППАРАТУРА ПОТРЕБИТЕЛЯ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365419" y="5720725"/>
            <a:ext cx="240520" cy="374849"/>
          </a:xfrm>
          <a:prstGeom prst="rightArrow">
            <a:avLst/>
          </a:prstGeom>
          <a:solidFill>
            <a:srgbClr val="FF0000"/>
          </a:solidFill>
        </p:spPr>
        <p:txBody>
          <a:bodyPr vert="vert270" wrap="square" rtlCol="0">
            <a:spAutoFit/>
          </a:bodyPr>
          <a:lstStyle/>
          <a:p>
            <a:pPr algn="ctr" defTabSz="913432"/>
            <a:endParaRPr lang="ru-RU" sz="1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752710" y="4557520"/>
            <a:ext cx="240520" cy="374849"/>
          </a:xfrm>
          <a:prstGeom prst="rightArrow">
            <a:avLst/>
          </a:prstGeom>
          <a:solidFill>
            <a:srgbClr val="FF0000"/>
          </a:solidFill>
        </p:spPr>
        <p:txBody>
          <a:bodyPr vert="vert270" wrap="square" rtlCol="0">
            <a:spAutoFit/>
          </a:bodyPr>
          <a:lstStyle/>
          <a:p>
            <a:pPr algn="ctr" defTabSz="913432"/>
            <a:endParaRPr lang="ru-RU" sz="1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125" y="419577"/>
            <a:ext cx="2953625" cy="248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3211" y="415729"/>
            <a:ext cx="2909013" cy="244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http://navis.ru/assets/cache/images/361x316-Polu_KKS_01.75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9055" y="429748"/>
            <a:ext cx="2732158" cy="23915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89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680712"/>
            <a:ext cx="7915275" cy="517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ustomShape 4"/>
          <p:cNvSpPr/>
          <p:nvPr/>
        </p:nvSpPr>
        <p:spPr>
          <a:xfrm>
            <a:off x="380846" y="180560"/>
            <a:ext cx="8388464" cy="697363"/>
          </a:xfrm>
          <a:prstGeom prst="rect">
            <a:avLst/>
          </a:prstGeom>
          <a:solidFill>
            <a:srgbClr val="DEDCE6"/>
          </a:solidFill>
          <a:ln>
            <a:solidFill>
              <a:srgbClr val="3465A4"/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defTabSz="913432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" name="CustomShape 6"/>
          <p:cNvSpPr/>
          <p:nvPr/>
        </p:nvSpPr>
        <p:spPr>
          <a:xfrm>
            <a:off x="752073" y="180560"/>
            <a:ext cx="7749179" cy="6973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3432"/>
            <a:r>
              <a:rPr lang="ru-RU" b="1" i="1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первичные эталоны в сфере </a:t>
            </a:r>
            <a:r>
              <a:rPr lang="ru-RU" b="1" i="1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координатных </a:t>
            </a:r>
            <a:r>
              <a:rPr lang="ru-RU" b="1" i="1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измерений </a:t>
            </a:r>
            <a:endParaRPr lang="ru-RU" b="1" i="1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8125" y="1200150"/>
            <a:ext cx="8610600" cy="55816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432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65106" y="1291709"/>
            <a:ext cx="3388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432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эталоны и средства измерений</a:t>
            </a: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4413964" y="854401"/>
            <a:ext cx="322227" cy="369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432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2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8"/>
          <p:cNvSpPr/>
          <p:nvPr/>
        </p:nvSpPr>
        <p:spPr>
          <a:xfrm>
            <a:off x="179512" y="302016"/>
            <a:ext cx="864096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 defTabSz="913432"/>
            <a:r>
              <a:rPr lang="ru-RU" sz="1400" b="1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Государственный первичный специальный эталон единицы длины ГЭТ 199-2018</a:t>
            </a:r>
            <a:endParaRPr lang="ru-RU" sz="1400" spc="-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/>
          <p:cNvPicPr/>
          <p:nvPr/>
        </p:nvPicPr>
        <p:blipFill>
          <a:blip r:embed="rId2" cstate="print"/>
          <a:srcRect r="3501"/>
          <a:stretch/>
        </p:blipFill>
        <p:spPr>
          <a:xfrm>
            <a:off x="323984" y="968379"/>
            <a:ext cx="3525840" cy="2430000"/>
          </a:xfrm>
          <a:prstGeom prst="rect">
            <a:avLst/>
          </a:prstGeom>
          <a:ln w="9360">
            <a:noFill/>
          </a:ln>
        </p:spPr>
      </p:pic>
      <p:pic>
        <p:nvPicPr>
          <p:cNvPr id="4" name="Picture 2"/>
          <p:cNvPicPr/>
          <p:nvPr/>
        </p:nvPicPr>
        <p:blipFill>
          <a:blip r:embed="rId3" cstate="print"/>
          <a:stretch/>
        </p:blipFill>
        <p:spPr>
          <a:xfrm>
            <a:off x="298644" y="3508259"/>
            <a:ext cx="2138040" cy="1420560"/>
          </a:xfrm>
          <a:prstGeom prst="rect">
            <a:avLst/>
          </a:prstGeom>
          <a:ln w="9360">
            <a:noFill/>
          </a:ln>
        </p:spPr>
      </p:pic>
      <p:pic>
        <p:nvPicPr>
          <p:cNvPr id="5" name="Рисунок 6"/>
          <p:cNvPicPr/>
          <p:nvPr/>
        </p:nvPicPr>
        <p:blipFill>
          <a:blip r:embed="rId4" cstate="print"/>
          <a:stretch/>
        </p:blipFill>
        <p:spPr>
          <a:xfrm>
            <a:off x="2497524" y="3508259"/>
            <a:ext cx="1364760" cy="601560"/>
          </a:xfrm>
          <a:prstGeom prst="rect">
            <a:avLst/>
          </a:prstGeom>
          <a:ln w="9360">
            <a:noFill/>
          </a:ln>
        </p:spPr>
      </p:pic>
      <p:pic>
        <p:nvPicPr>
          <p:cNvPr id="6" name="Picture 2"/>
          <p:cNvPicPr/>
          <p:nvPr/>
        </p:nvPicPr>
        <p:blipFill>
          <a:blip r:embed="rId5" cstate="print"/>
          <a:stretch/>
        </p:blipFill>
        <p:spPr>
          <a:xfrm>
            <a:off x="2497524" y="4160579"/>
            <a:ext cx="1364760" cy="765720"/>
          </a:xfrm>
          <a:prstGeom prst="rect">
            <a:avLst/>
          </a:prstGeom>
          <a:ln w="9360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79512" y="5000827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432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Эталонный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измерительный комплекс в диапазоне длин до 60 м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3432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Неисключенная систематическая погрешность ± 5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мкм</a:t>
            </a:r>
          </a:p>
          <a:p>
            <a:pPr algn="just" defTabSz="913432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квадратическое отклонение результата измерений 1,0 мкм</a:t>
            </a:r>
          </a:p>
        </p:txBody>
      </p:sp>
      <p:pic>
        <p:nvPicPr>
          <p:cNvPr id="8" name="Рисунок 5" descr="P_20170228_132554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968380"/>
            <a:ext cx="2232248" cy="144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94845" y="2408539"/>
            <a:ext cx="2233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432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Транспортируемый лазерный интерферометр.</a:t>
            </a:r>
          </a:p>
          <a:p>
            <a:pPr algn="just" defTabSz="913432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квадратическое отклонение результата измерений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193" y="2444593"/>
            <a:ext cx="2704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432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Лазерный эталон сравнения и эталонные базисы в диапазоне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– 3000 м.</a:t>
            </a:r>
          </a:p>
          <a:p>
            <a:pPr algn="just" defTabSz="913432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квадратическое отклонение результата измерений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 мм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" descr="Локальный базис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80212" y="968378"/>
            <a:ext cx="2524160" cy="144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08260"/>
            <a:ext cx="4680520" cy="221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ый прямоугольник 1"/>
          <p:cNvSpPr/>
          <p:nvPr/>
        </p:nvSpPr>
        <p:spPr>
          <a:xfrm>
            <a:off x="4674603" y="5508658"/>
            <a:ext cx="2304256" cy="10825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Эталон сравнения на основе приемников КНС и опорных базисных пунктов в диапазоне 1 км - 4 000 км</a:t>
            </a:r>
            <a:endParaRPr kumimoji="1" lang="en-US" altLang="ru-RU" sz="1200" b="1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22257" y="550736"/>
            <a:ext cx="7772400" cy="598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ГЭТ 199-2018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1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16"/>
          <p:cNvSpPr/>
          <p:nvPr/>
        </p:nvSpPr>
        <p:spPr>
          <a:xfrm>
            <a:off x="467544" y="994402"/>
            <a:ext cx="8424936" cy="43204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ru-RU" altLang="ru-RU" sz="1800" dirty="0">
                <a:cs typeface="Times New Roman" pitchFamily="18" charset="0"/>
              </a:rPr>
              <a:t>Государственный первичный специальный эталон единицы длины ГЭТ 199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487208" y="1724638"/>
            <a:ext cx="2494728" cy="4440665"/>
            <a:chOff x="395536" y="2060848"/>
            <a:chExt cx="2355304" cy="4248472"/>
          </a:xfrm>
        </p:grpSpPr>
        <p:sp>
          <p:nvSpPr>
            <p:cNvPr id="9" name="Скругленный прямоугольник 1"/>
            <p:cNvSpPr/>
            <p:nvPr/>
          </p:nvSpPr>
          <p:spPr>
            <a:xfrm>
              <a:off x="395536" y="2060848"/>
              <a:ext cx="2355304" cy="4248472"/>
            </a:xfrm>
            <a:prstGeom prst="roundRect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en-US" altLang="ru-RU" sz="1600" dirty="0">
                <a:cs typeface="Times New Roman" pitchFamily="18" charset="0"/>
              </a:endParaRPr>
            </a:p>
          </p:txBody>
        </p:sp>
        <p:sp>
          <p:nvSpPr>
            <p:cNvPr id="10" name="Скругленный прямоугольник 1"/>
            <p:cNvSpPr/>
            <p:nvPr/>
          </p:nvSpPr>
          <p:spPr>
            <a:xfrm>
              <a:off x="530368" y="2492896"/>
              <a:ext cx="2097416" cy="1296144"/>
            </a:xfrm>
            <a:prstGeom prst="roundRect">
              <a:avLst/>
            </a:prstGeom>
            <a:solidFill>
              <a:srgbClr val="00B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300" dirty="0"/>
                <a:t>Эталонный измерительный комплекс длины в диапазоне до 60 м на основе гелий-неонового лазера</a:t>
              </a:r>
              <a:endParaRPr kumimoji="1" lang="en-US" altLang="ru-RU" sz="1300" dirty="0">
                <a:cs typeface="Times New Roman" pitchFamily="18" charset="0"/>
              </a:endParaRPr>
            </a:p>
          </p:txBody>
        </p:sp>
        <p:sp>
          <p:nvSpPr>
            <p:cNvPr id="11" name="Скругленный прямоугольник 1"/>
            <p:cNvSpPr/>
            <p:nvPr/>
          </p:nvSpPr>
          <p:spPr>
            <a:xfrm>
              <a:off x="550724" y="3848310"/>
              <a:ext cx="2097416" cy="1440160"/>
            </a:xfrm>
            <a:prstGeom prst="roundRect">
              <a:avLst/>
            </a:prstGeom>
            <a:solidFill>
              <a:srgbClr val="00B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1300" dirty="0"/>
                <a:t>Эталонный измерительный комплекс в диапазоне длин до 60 м на основе фемтосекундного лазера и измерительного базиса</a:t>
              </a:r>
              <a:endParaRPr lang="en-US" altLang="ru-RU" sz="1300" dirty="0"/>
            </a:p>
          </p:txBody>
        </p:sp>
        <p:sp>
          <p:nvSpPr>
            <p:cNvPr id="12" name="Скругленный прямоугольник 1"/>
            <p:cNvSpPr/>
            <p:nvPr/>
          </p:nvSpPr>
          <p:spPr>
            <a:xfrm>
              <a:off x="550724" y="5361320"/>
              <a:ext cx="2097416" cy="648072"/>
            </a:xfrm>
            <a:prstGeom prst="roundRect">
              <a:avLst/>
            </a:prstGeom>
            <a:solidFill>
              <a:srgbClr val="00B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1300" dirty="0"/>
                <a:t>Интерферометр лазерный транспортируемый</a:t>
              </a:r>
              <a:endParaRPr lang="en-US" altLang="ru-RU" sz="1300" dirty="0"/>
            </a:p>
          </p:txBody>
        </p:sp>
        <p:sp>
          <p:nvSpPr>
            <p:cNvPr id="13" name="TextBox 14"/>
            <p:cNvSpPr txBox="1">
              <a:spLocks noChangeArrowheads="1"/>
            </p:cNvSpPr>
            <p:nvPr/>
          </p:nvSpPr>
          <p:spPr bwMode="auto">
            <a:xfrm>
              <a:off x="1115616" y="2060848"/>
              <a:ext cx="874712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dirty="0"/>
                <a:t>До 60 м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353943" y="1706681"/>
            <a:ext cx="2592288" cy="4649670"/>
            <a:chOff x="3059832" y="2060848"/>
            <a:chExt cx="2448272" cy="4248472"/>
          </a:xfrm>
        </p:grpSpPr>
        <p:sp>
          <p:nvSpPr>
            <p:cNvPr id="15" name="Скругленный прямоугольник 1"/>
            <p:cNvSpPr/>
            <p:nvPr/>
          </p:nvSpPr>
          <p:spPr>
            <a:xfrm>
              <a:off x="3059832" y="2060848"/>
              <a:ext cx="2448272" cy="4248472"/>
            </a:xfrm>
            <a:prstGeom prst="roundRect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en-US" altLang="ru-RU" sz="1600" dirty="0">
                <a:cs typeface="Times New Roman" pitchFamily="18" charset="0"/>
              </a:endParaRPr>
            </a:p>
          </p:txBody>
        </p:sp>
        <p:sp>
          <p:nvSpPr>
            <p:cNvPr id="16" name="Скругленный прямоугольник 1"/>
            <p:cNvSpPr/>
            <p:nvPr/>
          </p:nvSpPr>
          <p:spPr>
            <a:xfrm>
              <a:off x="3209590" y="2367455"/>
              <a:ext cx="2160240" cy="864096"/>
            </a:xfrm>
            <a:prstGeom prst="roundRect">
              <a:avLst/>
            </a:prstGeom>
            <a:solidFill>
              <a:srgbClr val="00B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300" dirty="0"/>
                <a:t>Лазерный эталон сравнения и эталонные базисы в диапазоне 24 м – 3000 м</a:t>
              </a:r>
              <a:endParaRPr kumimoji="1" lang="en-US" altLang="ru-RU" sz="1300" dirty="0">
                <a:cs typeface="Times New Roman" pitchFamily="18" charset="0"/>
              </a:endParaRPr>
            </a:p>
          </p:txBody>
        </p:sp>
        <p:sp>
          <p:nvSpPr>
            <p:cNvPr id="17" name="Скругленный прямоугольник 1"/>
            <p:cNvSpPr/>
            <p:nvPr/>
          </p:nvSpPr>
          <p:spPr>
            <a:xfrm>
              <a:off x="3232110" y="3449662"/>
              <a:ext cx="2160240" cy="576064"/>
            </a:xfrm>
            <a:prstGeom prst="roundRect">
              <a:avLst/>
            </a:prstGeom>
            <a:solidFill>
              <a:srgbClr val="00B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300" dirty="0" smtClean="0"/>
                <a:t>Электронные тахеометры</a:t>
              </a:r>
              <a:endParaRPr kumimoji="1" lang="en-US" altLang="ru-RU" sz="1300" dirty="0">
                <a:cs typeface="Times New Roman" pitchFamily="18" charset="0"/>
              </a:endParaRPr>
            </a:p>
          </p:txBody>
        </p:sp>
        <p:sp>
          <p:nvSpPr>
            <p:cNvPr id="18" name="Скругленный прямоугольник 1"/>
            <p:cNvSpPr/>
            <p:nvPr/>
          </p:nvSpPr>
          <p:spPr>
            <a:xfrm>
              <a:off x="3223007" y="4280374"/>
              <a:ext cx="2160240" cy="648072"/>
            </a:xfrm>
            <a:prstGeom prst="roundRect">
              <a:avLst/>
            </a:prstGeom>
            <a:solidFill>
              <a:srgbClr val="00B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300" dirty="0"/>
                <a:t>Система лазерная </a:t>
              </a:r>
              <a:r>
                <a:rPr lang="ru-RU" sz="1300" dirty="0" smtClean="0"/>
                <a:t>координатно-измерительная</a:t>
              </a:r>
              <a:endParaRPr kumimoji="1" lang="en-US" altLang="ru-RU" sz="1300" dirty="0">
                <a:cs typeface="Times New Roman" pitchFamily="18" charset="0"/>
              </a:endParaRPr>
            </a:p>
          </p:txBody>
        </p:sp>
        <p:sp>
          <p:nvSpPr>
            <p:cNvPr id="19" name="Скругленный прямоугольник 1"/>
            <p:cNvSpPr/>
            <p:nvPr/>
          </p:nvSpPr>
          <p:spPr>
            <a:xfrm>
              <a:off x="3223007" y="5229369"/>
              <a:ext cx="2160240" cy="648072"/>
            </a:xfrm>
            <a:prstGeom prst="roundRect">
              <a:avLst/>
            </a:prstGeom>
            <a:solidFill>
              <a:srgbClr val="00B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300" dirty="0" smtClean="0"/>
                <a:t>Спутниковые многочастотные измерительные средства</a:t>
              </a:r>
              <a:endParaRPr kumimoji="1" lang="en-US" altLang="ru-RU" sz="1300" dirty="0">
                <a:cs typeface="Times New Roman" pitchFamily="18" charset="0"/>
              </a:endParaRPr>
            </a:p>
          </p:txBody>
        </p:sp>
        <p:sp>
          <p:nvSpPr>
            <p:cNvPr id="20" name="TextBox 14"/>
            <p:cNvSpPr txBox="1">
              <a:spLocks noChangeArrowheads="1"/>
            </p:cNvSpPr>
            <p:nvPr/>
          </p:nvSpPr>
          <p:spPr bwMode="auto">
            <a:xfrm>
              <a:off x="3779912" y="2060848"/>
              <a:ext cx="10583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dirty="0" smtClean="0"/>
                <a:t>24-3000 м</a:t>
              </a:r>
              <a:endParaRPr lang="ru-RU" sz="16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156210" y="1741108"/>
            <a:ext cx="2448272" cy="4232003"/>
            <a:chOff x="5868144" y="2060848"/>
            <a:chExt cx="2448272" cy="2016224"/>
          </a:xfrm>
        </p:grpSpPr>
        <p:sp>
          <p:nvSpPr>
            <p:cNvPr id="22" name="Скругленный прямоугольник 1"/>
            <p:cNvSpPr/>
            <p:nvPr/>
          </p:nvSpPr>
          <p:spPr>
            <a:xfrm>
              <a:off x="5868144" y="2060848"/>
              <a:ext cx="2448272" cy="2016224"/>
            </a:xfrm>
            <a:prstGeom prst="roundRect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en-US" altLang="ru-RU" sz="1600" dirty="0">
                <a:cs typeface="Times New Roman" pitchFamily="18" charset="0"/>
              </a:endParaRPr>
            </a:p>
          </p:txBody>
        </p:sp>
        <p:sp>
          <p:nvSpPr>
            <p:cNvPr id="23" name="Скругленный прямоугольник 1"/>
            <p:cNvSpPr/>
            <p:nvPr/>
          </p:nvSpPr>
          <p:spPr>
            <a:xfrm>
              <a:off x="5940152" y="2228568"/>
              <a:ext cx="2304256" cy="515746"/>
            </a:xfrm>
            <a:prstGeom prst="roundRect">
              <a:avLst/>
            </a:prstGeom>
            <a:solidFill>
              <a:srgbClr val="00B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300" dirty="0"/>
                <a:t>Эталон сравнения на основе приемников КНС и опорных базисных пунктов в диапазоне 1 км - 4 000 км</a:t>
              </a:r>
              <a:endParaRPr kumimoji="1" lang="en-US" altLang="ru-RU" sz="1300" dirty="0">
                <a:cs typeface="Times New Roman" pitchFamily="18" charset="0"/>
              </a:endParaRPr>
            </a:p>
          </p:txBody>
        </p:sp>
        <p:sp>
          <p:nvSpPr>
            <p:cNvPr id="24" name="TextBox 14"/>
            <p:cNvSpPr txBox="1">
              <a:spLocks noChangeArrowheads="1"/>
            </p:cNvSpPr>
            <p:nvPr/>
          </p:nvSpPr>
          <p:spPr bwMode="auto">
            <a:xfrm>
              <a:off x="6682049" y="2060848"/>
              <a:ext cx="106150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dirty="0" smtClean="0"/>
                <a:t>1-4000 км</a:t>
              </a:r>
              <a:endParaRPr lang="ru-RU" sz="1600" b="1" dirty="0"/>
            </a:p>
          </p:txBody>
        </p:sp>
      </p:grpSp>
      <p:sp>
        <p:nvSpPr>
          <p:cNvPr id="25" name="Стрелка вниз 24"/>
          <p:cNvSpPr/>
          <p:nvPr/>
        </p:nvSpPr>
        <p:spPr>
          <a:xfrm>
            <a:off x="1564500" y="1484784"/>
            <a:ext cx="479567" cy="288032"/>
          </a:xfrm>
          <a:prstGeom prst="downArrow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cs typeface="Times New Roman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4308457" y="1484784"/>
            <a:ext cx="479567" cy="288032"/>
          </a:xfrm>
          <a:prstGeom prst="downArrow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cs typeface="Times New Roman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7140563" y="1484784"/>
            <a:ext cx="479567" cy="288032"/>
          </a:xfrm>
          <a:prstGeom prst="downArrow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cs typeface="Times New Roman" pitchFamily="18" charset="0"/>
            </a:endParaRPr>
          </a:p>
        </p:txBody>
      </p:sp>
      <p:sp>
        <p:nvSpPr>
          <p:cNvPr id="28" name="Скругленный прямоугольник 1"/>
          <p:cNvSpPr/>
          <p:nvPr/>
        </p:nvSpPr>
        <p:spPr>
          <a:xfrm>
            <a:off x="487208" y="5907599"/>
            <a:ext cx="2664296" cy="814951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dirty="0"/>
              <a:t>Эталонный измерительный </a:t>
            </a:r>
            <a:r>
              <a:rPr lang="ru-RU" sz="1300" dirty="0" smtClean="0"/>
              <a:t>комплекс </a:t>
            </a:r>
            <a:r>
              <a:rPr lang="ru-RU" sz="1300" dirty="0"/>
              <a:t>в диапазоне </a:t>
            </a:r>
            <a:r>
              <a:rPr lang="ru-RU" sz="1300" dirty="0" smtClean="0"/>
              <a:t>измерений приращений координат (длин) до </a:t>
            </a:r>
            <a:r>
              <a:rPr lang="ru-RU" sz="1300" dirty="0"/>
              <a:t>60 </a:t>
            </a:r>
            <a:r>
              <a:rPr lang="ru-RU" sz="1300" dirty="0" smtClean="0"/>
              <a:t>м</a:t>
            </a:r>
            <a:endParaRPr lang="en-US" altLang="ru-RU" sz="1300" dirty="0"/>
          </a:p>
        </p:txBody>
      </p:sp>
      <p:sp>
        <p:nvSpPr>
          <p:cNvPr id="29" name="Скругленный прямоугольник 1"/>
          <p:cNvSpPr/>
          <p:nvPr/>
        </p:nvSpPr>
        <p:spPr>
          <a:xfrm>
            <a:off x="6300226" y="3388674"/>
            <a:ext cx="2160240" cy="648072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/>
              <a:t>Спутниковые </a:t>
            </a:r>
            <a:r>
              <a:rPr lang="ru-RU" sz="1300" dirty="0"/>
              <a:t>многочастотный </a:t>
            </a:r>
            <a:r>
              <a:rPr lang="ru-RU" sz="1300" dirty="0" smtClean="0"/>
              <a:t>измерительные средства</a:t>
            </a:r>
            <a:endParaRPr kumimoji="1" lang="en-US" altLang="ru-RU" sz="1300" dirty="0">
              <a:cs typeface="Times New Roman" pitchFamily="18" charset="0"/>
            </a:endParaRPr>
          </a:p>
        </p:txBody>
      </p:sp>
      <p:sp>
        <p:nvSpPr>
          <p:cNvPr id="30" name="Скругленный прямоугольник 1"/>
          <p:cNvSpPr/>
          <p:nvPr/>
        </p:nvSpPr>
        <p:spPr>
          <a:xfrm>
            <a:off x="6293480" y="4221088"/>
            <a:ext cx="2160240" cy="648072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/>
              <a:t>Квантово-оптические системы</a:t>
            </a:r>
            <a:endParaRPr kumimoji="1" lang="en-US" altLang="ru-RU" sz="1300" dirty="0">
              <a:cs typeface="Times New Roman" pitchFamily="18" charset="0"/>
            </a:endParaRPr>
          </a:p>
        </p:txBody>
      </p:sp>
      <p:sp>
        <p:nvSpPr>
          <p:cNvPr id="31" name="Скругленный прямоугольник 1"/>
          <p:cNvSpPr/>
          <p:nvPr/>
        </p:nvSpPr>
        <p:spPr>
          <a:xfrm>
            <a:off x="6300192" y="5037007"/>
            <a:ext cx="2160240" cy="648072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300" dirty="0" smtClean="0"/>
              <a:t>Гравиметрические средства измерений</a:t>
            </a:r>
            <a:endParaRPr kumimoji="1" lang="en-US" altLang="ru-RU" sz="13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" y="12766"/>
            <a:ext cx="889635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Совершенствование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государственного первичного специального эталона единицы длины ГЭТ 199-2018  с целью обеспечения единства измерений для высокоточных тахеометров в режиме трёхмерных измерений </a:t>
            </a:r>
            <a:r>
              <a:rPr lang="ru-RU" sz="1300" b="1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(НТК </a:t>
            </a:r>
            <a:r>
              <a:rPr lang="ru-RU" sz="1300" b="1" spc="-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Росстандарта</a:t>
            </a:r>
            <a:r>
              <a:rPr lang="ru-RU" sz="1300" b="1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2024 </a:t>
            </a:r>
            <a:r>
              <a:rPr lang="ru-RU" sz="1300" b="1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г.)</a:t>
            </a:r>
            <a:endParaRPr lang="ru-RU" sz="1300" b="1" spc="-1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950430"/>
              </p:ext>
            </p:extLst>
          </p:nvPr>
        </p:nvGraphicFramePr>
        <p:xfrm>
          <a:off x="357073" y="5403073"/>
          <a:ext cx="8487677" cy="126444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25760"/>
                <a:gridCol w="4909983"/>
                <a:gridCol w="2551934"/>
              </a:tblGrid>
              <a:tr h="3424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</a:p>
                  </a:txBody>
                  <a:tcPr marL="68580" marR="68580" marT="0" marB="0" anchor="ctr"/>
                </a:tc>
              </a:tr>
              <a:tr h="34098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диапазоне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измерений приращений координат (координат) до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 при проведении трёхмерных измерений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6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Неисключенная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систематическая погрешность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25 мкм</a:t>
                      </a:r>
                    </a:p>
                  </a:txBody>
                  <a:tcPr marL="68580" marR="68580" marT="0" marB="0" anchor="ctr"/>
                </a:tc>
              </a:tr>
              <a:tr h="29337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квадратическое отклонение результата измерений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31 мкм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Рисунок 7" descr="WhatsApp Image 2023-08-09 at 21.23.1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073" y="820893"/>
            <a:ext cx="4441503" cy="2798104"/>
          </a:xfrm>
          <a:prstGeom prst="rect">
            <a:avLst/>
          </a:prstGeom>
        </p:spPr>
      </p:pic>
      <p:pic>
        <p:nvPicPr>
          <p:cNvPr id="9" name="Рисунок 8" descr="WhatsApp Image 2023-08-09 at 21.20.4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9497" y="827128"/>
            <a:ext cx="3965253" cy="2791869"/>
          </a:xfrm>
          <a:prstGeom prst="rect">
            <a:avLst/>
          </a:prstGeom>
        </p:spPr>
      </p:pic>
      <p:pic>
        <p:nvPicPr>
          <p:cNvPr id="10" name="Рисунок 9" descr="IMG_52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073" y="3648248"/>
            <a:ext cx="2452146" cy="1640826"/>
          </a:xfrm>
          <a:prstGeom prst="rect">
            <a:avLst/>
          </a:prstGeom>
        </p:spPr>
      </p:pic>
      <p:pic>
        <p:nvPicPr>
          <p:cNvPr id="11" name="Рисунок 10" descr="IMG_42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25402" y="3648248"/>
            <a:ext cx="2411428" cy="1640826"/>
          </a:xfrm>
          <a:prstGeom prst="rect">
            <a:avLst/>
          </a:prstGeom>
        </p:spPr>
      </p:pic>
      <p:pic>
        <p:nvPicPr>
          <p:cNvPr id="13" name="Рисунок 12" descr="IMG_938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10618" y="3655765"/>
            <a:ext cx="2234132" cy="1633310"/>
          </a:xfrm>
          <a:prstGeom prst="rect">
            <a:avLst/>
          </a:prstGeom>
        </p:spPr>
      </p:pic>
      <p:pic>
        <p:nvPicPr>
          <p:cNvPr id="14" name="Рисунок 13" descr="IMG_544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5111770" y="3845562"/>
            <a:ext cx="1633308" cy="12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8"/>
          <p:cNvSpPr/>
          <p:nvPr/>
        </p:nvSpPr>
        <p:spPr>
          <a:xfrm>
            <a:off x="179512" y="25791"/>
            <a:ext cx="864096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 defTabSz="913432"/>
            <a:r>
              <a:rPr lang="ru-RU" sz="1400" b="1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Государственный первичный специальный </a:t>
            </a:r>
            <a:r>
              <a:rPr lang="ru-RU" sz="1400" b="1" spc="-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эталон координат </a:t>
            </a:r>
            <a:r>
              <a:rPr lang="ru-RU" sz="1400" b="1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местоположения ГЭТ 218-2022</a:t>
            </a:r>
            <a:endParaRPr lang="ru-RU" sz="1400" b="1" spc="-1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pPr algn="ctr" defTabSz="913432"/>
            <a:r>
              <a:rPr lang="en-US" sz="1400" b="1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(</a:t>
            </a:r>
            <a:r>
              <a:rPr lang="ru-RU" sz="1400" b="1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проведены испытания в 2021 году, утвержден в </a:t>
            </a:r>
            <a:r>
              <a:rPr lang="ru-RU" sz="1400" b="1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2022 </a:t>
            </a:r>
            <a:r>
              <a:rPr lang="ru-RU" sz="1400" b="1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году)</a:t>
            </a:r>
            <a:endParaRPr lang="ru-RU" sz="1400" b="1" spc="-1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</p:txBody>
      </p:sp>
      <p:pic>
        <p:nvPicPr>
          <p:cNvPr id="3" name="Объект 6">
            <a:extLst>
              <a:ext uri="{FF2B5EF4-FFF2-40B4-BE49-F238E27FC236}">
                <a16:creationId xmlns="" xmlns:a16="http://schemas.microsoft.com/office/drawing/2014/main" id="{65460257-9911-4436-BF37-A2C772938F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655" y="556805"/>
            <a:ext cx="1334963" cy="1779951"/>
          </a:xfrm>
          <a:prstGeom prst="rect">
            <a:avLst/>
          </a:prstGeom>
          <a:ln/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9D7476E-52F4-4747-9FEF-3385B0F537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9" t="2374" r="5972" b="821"/>
          <a:stretch/>
        </p:blipFill>
        <p:spPr>
          <a:xfrm>
            <a:off x="179512" y="2417749"/>
            <a:ext cx="884415" cy="11731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213BF66-2694-4FDB-B1D0-C74EDA65F9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" t="7489" r="4865" b="5022"/>
          <a:stretch/>
        </p:blipFill>
        <p:spPr>
          <a:xfrm>
            <a:off x="1187614" y="2417748"/>
            <a:ext cx="1055336" cy="1173175"/>
          </a:xfrm>
          <a:prstGeom prst="rect">
            <a:avLst/>
          </a:prstGeom>
        </p:spPr>
      </p:pic>
      <p:pic>
        <p:nvPicPr>
          <p:cNvPr id="6" name="Объект 4">
            <a:extLst>
              <a:ext uri="{FF2B5EF4-FFF2-40B4-BE49-F238E27FC236}">
                <a16:creationId xmlns="" xmlns:a16="http://schemas.microsoft.com/office/drawing/2014/main" id="{8072540F-6505-452C-B9A9-CC7BB7B63A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03" y="556805"/>
            <a:ext cx="2647322" cy="1785514"/>
          </a:xfrm>
          <a:prstGeom prst="rect">
            <a:avLst/>
          </a:prstGeom>
          <a:ln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93" y="2417749"/>
            <a:ext cx="1900425" cy="11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r="21412" b="33762"/>
          <a:stretch/>
        </p:blipFill>
        <p:spPr>
          <a:xfrm>
            <a:off x="4499991" y="556806"/>
            <a:ext cx="2215133" cy="17854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8" t="30826" r="9076" b="32333"/>
          <a:stretch/>
        </p:blipFill>
        <p:spPr>
          <a:xfrm>
            <a:off x="6890866" y="556805"/>
            <a:ext cx="2083938" cy="1812441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4499992" y="2433411"/>
            <a:ext cx="1672208" cy="1157513"/>
            <a:chOff x="120314" y="4319548"/>
            <a:chExt cx="2981926" cy="1720856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14" y="4319548"/>
              <a:ext cx="1290641" cy="1720856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4" r="14737"/>
            <a:stretch/>
          </p:blipFill>
          <p:spPr>
            <a:xfrm>
              <a:off x="1353792" y="4324328"/>
              <a:ext cx="1748448" cy="1716076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5" t="14924" r="21294" b="51056"/>
          <a:stretch/>
        </p:blipFill>
        <p:spPr>
          <a:xfrm>
            <a:off x="6260515" y="2436626"/>
            <a:ext cx="995623" cy="11542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3" t="15819" r="11672"/>
          <a:stretch/>
        </p:blipFill>
        <p:spPr>
          <a:xfrm>
            <a:off x="7334631" y="2436626"/>
            <a:ext cx="790436" cy="11542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631" y="2436626"/>
            <a:ext cx="749672" cy="1177168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>
            <a:spLocks noChangeArrowheads="1"/>
          </p:cNvSpPr>
          <p:nvPr/>
        </p:nvSpPr>
        <p:spPr bwMode="auto">
          <a:xfrm>
            <a:off x="179512" y="3623319"/>
            <a:ext cx="4144106" cy="22195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3432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Координатно-временные измерительные средства</a:t>
            </a:r>
            <a:endParaRPr lang="ru-RU" altLang="ru-RU" sz="12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4499991" y="3623319"/>
            <a:ext cx="4451312" cy="22195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3432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Азимутальные измерительные средства</a:t>
            </a:r>
            <a:endParaRPr lang="ru-RU" altLang="ru-RU" sz="12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208822"/>
              </p:ext>
            </p:extLst>
          </p:nvPr>
        </p:nvGraphicFramePr>
        <p:xfrm>
          <a:off x="219703" y="3968750"/>
          <a:ext cx="8771792" cy="2745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4790"/>
                <a:gridCol w="121700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Характеристики эталона (основные)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части хранения абсолютных координат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неисключенная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систематическая погрешность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4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 м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части измерения приращений координат в системах координат WGS-84, ПЗ-90.11, ГСК-2011, ITRF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среднее квадратическое отклонение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неисключенная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систематическая погрешность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0,5∙10</a:t>
                      </a:r>
                      <a:r>
                        <a:rPr lang="ru-RU" sz="110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10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∙L 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0,001 м</a:t>
                      </a:r>
                      <a:endParaRPr lang="ru-RU" sz="11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части воспроизведения координат потребителя ГНСС в системах координат WGS-84, ПЗ-90.11, ГСК-2011, ITRF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среднее квадратическое отклонение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неисключенная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систематическая погрешность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0,019 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 м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части измерения астрономического азимута оптического хранителя азимутальных направлений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среднее квадратическое отклонение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неисключенная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систематическая погрешность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0,28"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0,3"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23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0170405_Участок производства СИ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b="1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Презентация1" id="{2AB29F84-B463-4F70-B219-C26B63A7CCAC}" vid="{770D829B-1F02-4168-AA77-49B82B2F8898}"/>
    </a:ext>
  </a:extLst>
</a:theme>
</file>

<file path=ppt/theme/theme4.xml><?xml version="1.0" encoding="utf-8"?>
<a:theme xmlns:a="http://schemas.openxmlformats.org/drawingml/2006/main" name="1_20170405_Участок производства СИ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b="1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Презентация1" id="{2AB29F84-B463-4F70-B219-C26B63A7CCAC}" vid="{770D829B-1F02-4168-AA77-49B82B2F8898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22968</TotalTime>
  <Words>788</Words>
  <Application>Microsoft Office PowerPoint</Application>
  <PresentationFormat>Экран (4:3)</PresentationFormat>
  <Paragraphs>101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Office Theme</vt:lpstr>
      <vt:lpstr>Office Theme</vt:lpstr>
      <vt:lpstr>20170405_Участок производства СИ</vt:lpstr>
      <vt:lpstr>1_20170405_Участок производства СИ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114</cp:revision>
  <cp:lastPrinted>2022-02-09T12:35:18Z</cp:lastPrinted>
  <dcterms:created xsi:type="dcterms:W3CDTF">2019-09-25T09:34:53Z</dcterms:created>
  <dcterms:modified xsi:type="dcterms:W3CDTF">2023-10-13T08:13:15Z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