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64" r:id="rId4"/>
    <p:sldId id="263" r:id="rId5"/>
    <p:sldId id="279" r:id="rId6"/>
    <p:sldId id="278" r:id="rId7"/>
    <p:sldId id="266" r:id="rId8"/>
    <p:sldId id="267" r:id="rId9"/>
    <p:sldId id="265" r:id="rId10"/>
    <p:sldId id="282" r:id="rId11"/>
    <p:sldId id="271" r:id="rId12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2067" autoAdjust="0"/>
  </p:normalViewPr>
  <p:slideViewPr>
    <p:cSldViewPr>
      <p:cViewPr varScale="1">
        <p:scale>
          <a:sx n="92" d="100"/>
          <a:sy n="92" d="100"/>
        </p:scale>
        <p:origin x="1272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C3562-7F78-413A-98C1-269E579301AC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EA2CF-F9C5-4D17-A946-3DC3135C7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49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EA2CF-F9C5-4D17-A946-3DC3135C74E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921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оптимизации процесса создания ортофотопланов АО «Роскартография» был модернизирован модуль ДЗЗ.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EA2CF-F9C5-4D17-A946-3DC3135C74E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189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/>
              <a:t>При загрузке спутниковых изображений идет построение векторных границ снимков, которые позволяют определить точное местоположение на местности. Процесс построения векторных границ занимает в среднем 30 сек. Это требуется для последующего использования при блочном уравнивании, позволяет оценить полноту покрытия района работ. Сам векторный </a:t>
            </a:r>
            <a:r>
              <a:rPr lang="ru-RU" dirty="0" err="1"/>
              <a:t>фаил</a:t>
            </a:r>
            <a:r>
              <a:rPr lang="ru-RU" dirty="0"/>
              <a:t> содержит полигоны для каждого снимка в поставке, включая отдельные полигоны для MS и PAN.</a:t>
            </a:r>
          </a:p>
          <a:p>
            <a:pPr marL="0" indent="0">
              <a:buNone/>
            </a:pPr>
            <a:r>
              <a:rPr lang="ru-RU" dirty="0"/>
              <a:t>У каждого полигона автоматически заполняются атрибуты </a:t>
            </a:r>
            <a:r>
              <a:rPr lang="en-US" dirty="0"/>
              <a:t>id (</a:t>
            </a:r>
            <a:r>
              <a:rPr lang="ru-RU" dirty="0"/>
              <a:t>имя снимка) и параметры изображения:</a:t>
            </a:r>
          </a:p>
          <a:p>
            <a:pPr marL="0" indent="0">
              <a:buNone/>
            </a:pPr>
            <a:r>
              <a:rPr lang="ru-RU" dirty="0"/>
              <a:t>	- </a:t>
            </a:r>
            <a:r>
              <a:rPr lang="en-US" dirty="0"/>
              <a:t>Samples per pixel (</a:t>
            </a:r>
            <a:r>
              <a:rPr lang="en-US" dirty="0" err="1"/>
              <a:t>spp</a:t>
            </a:r>
            <a:r>
              <a:rPr lang="en-US" dirty="0"/>
              <a:t>) – </a:t>
            </a:r>
            <a:r>
              <a:rPr lang="ru-RU" dirty="0"/>
              <a:t>число каналов;</a:t>
            </a:r>
          </a:p>
          <a:p>
            <a:pPr marL="0" indent="0">
              <a:buNone/>
            </a:pPr>
            <a:r>
              <a:rPr lang="ru-RU" dirty="0"/>
              <a:t>	- </a:t>
            </a:r>
            <a:r>
              <a:rPr lang="en-US" dirty="0"/>
              <a:t>Bits per pixel per plane (</a:t>
            </a:r>
            <a:r>
              <a:rPr lang="en-US" dirty="0" err="1"/>
              <a:t>bpppp</a:t>
            </a:r>
            <a:r>
              <a:rPr lang="en-US" dirty="0"/>
              <a:t>) – </a:t>
            </a:r>
            <a:r>
              <a:rPr lang="ru-RU" dirty="0"/>
              <a:t>полное число бит на канал в поставке;</a:t>
            </a:r>
          </a:p>
          <a:p>
            <a:pPr marL="0" indent="0">
              <a:buNone/>
            </a:pPr>
            <a:r>
              <a:rPr lang="ru-RU" dirty="0"/>
              <a:t>	- </a:t>
            </a:r>
            <a:r>
              <a:rPr lang="en-US" dirty="0"/>
              <a:t>Active bits per pixel per plane (</a:t>
            </a:r>
            <a:r>
              <a:rPr lang="en-US" dirty="0" err="1"/>
              <a:t>abpppp</a:t>
            </a:r>
            <a:r>
              <a:rPr lang="en-US" dirty="0"/>
              <a:t>) – </a:t>
            </a:r>
            <a:r>
              <a:rPr lang="ru-RU" dirty="0"/>
              <a:t>использованное число бит на канал.</a:t>
            </a:r>
          </a:p>
          <a:p>
            <a:pPr marL="228600" indent="-228600">
              <a:buAutoNum type="arabicPeriod"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EA2CF-F9C5-4D17-A946-3DC3135C74E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439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2. Выполняется для разбиения поставки на блоки, а также определения поправок корректировки положения перекрывающихся снимков друг относительно друга внутри каждого блока путем автоматического набора связующих точек. Результат уравнивания записывается в файл *.</a:t>
            </a:r>
            <a:r>
              <a:rPr lang="ru-RU" dirty="0" err="1"/>
              <a:t>txt</a:t>
            </a:r>
            <a:r>
              <a:rPr lang="ru-RU" dirty="0"/>
              <a:t> с поправками для RPC. Данный файл содержит сведения о блоках и информацию о поправках на каждом снимке в каждом блоке относительно главного снимка в блоке. Главный снимок в блоке всегда записывается первым и имеет нулевые значения поправок.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EA2CF-F9C5-4D17-A946-3DC3135C74E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63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3. Поправки блочного уравнивания. Инструмент предназначен для автоматизации корректировки поправок по блокам. Предполагается два метода внесения поправок – постоянное смещение (весь блок целиком будет подвинут на линейные поправки </a:t>
            </a:r>
            <a:r>
              <a:rPr lang="ru-RU" dirty="0" err="1"/>
              <a:t>dx</a:t>
            </a:r>
            <a:r>
              <a:rPr lang="ru-RU" dirty="0"/>
              <a:t>, </a:t>
            </a:r>
            <a:r>
              <a:rPr lang="ru-RU" dirty="0" err="1"/>
              <a:t>dy</a:t>
            </a:r>
            <a:r>
              <a:rPr lang="ru-RU" dirty="0"/>
              <a:t> по контрольным точкам) и расчет поправок по опорным точкам.</a:t>
            </a:r>
          </a:p>
          <a:p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Поправки постоянным смещением позволяют сместить весь блок целиком на заданное смещение в градусах.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Метод расчета поправок по опорным точкам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err="1"/>
              <a:t>Lat</a:t>
            </a:r>
            <a:r>
              <a:rPr lang="ru-RU" dirty="0"/>
              <a:t> </a:t>
            </a:r>
            <a:r>
              <a:rPr lang="ru-RU" dirty="0" err="1"/>
              <a:t>from</a:t>
            </a:r>
            <a:r>
              <a:rPr lang="ru-RU" dirty="0"/>
              <a:t>, </a:t>
            </a:r>
            <a:r>
              <a:rPr lang="ru-RU" dirty="0" err="1"/>
              <a:t>Long</a:t>
            </a:r>
            <a:r>
              <a:rPr lang="ru-RU" dirty="0"/>
              <a:t> </a:t>
            </a:r>
            <a:r>
              <a:rPr lang="ru-RU" dirty="0" err="1"/>
              <a:t>from</a:t>
            </a:r>
            <a:r>
              <a:rPr lang="ru-RU" dirty="0"/>
              <a:t> – координаты опорных точек, поставленных по абрисам.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err="1"/>
              <a:t>Lat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, </a:t>
            </a:r>
            <a:r>
              <a:rPr lang="ru-RU" dirty="0" err="1"/>
              <a:t>Long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– измеренные на местности координаты опорных точек.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EA2CF-F9C5-4D17-A946-3DC3135C74E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687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4. Заключительная процедура обработки </a:t>
            </a:r>
            <a:r>
              <a:rPr lang="ru-RU" dirty="0" err="1"/>
              <a:t>космосъемки</a:t>
            </a:r>
            <a:r>
              <a:rPr lang="ru-RU" dirty="0"/>
              <a:t>, которая реализована в модуле ДЗЗ на данный момент. Генератор обладает возможностью выполнять процедуру </a:t>
            </a:r>
            <a:r>
              <a:rPr lang="ru-RU" dirty="0" err="1"/>
              <a:t>паншарпа</a:t>
            </a:r>
            <a:r>
              <a:rPr lang="ru-RU" dirty="0"/>
              <a:t> в случае присутствия в поставке снимков и PAN, и MS. Модель местности, используемая при построении </a:t>
            </a:r>
            <a:r>
              <a:rPr lang="ru-RU" dirty="0" err="1"/>
              <a:t>ортофото</a:t>
            </a:r>
            <a:r>
              <a:rPr lang="ru-RU" dirty="0"/>
              <a:t> – SRTM, средняя плоскость, внешний </a:t>
            </a:r>
            <a:r>
              <a:rPr lang="ru-RU" dirty="0" err="1"/>
              <a:t>фаил</a:t>
            </a:r>
            <a:r>
              <a:rPr lang="ru-RU" dirty="0"/>
              <a:t> с матрицей рельефа. Выходная проекция трех видов: UTM, ГСК2011 и Географическая на WGS84. Генерация одного изображения в среднем занимает 2.5 минуты.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EA2CF-F9C5-4D17-A946-3DC3135C74E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609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g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marL="67945">
              <a:lnSpc>
                <a:spcPct val="100000"/>
              </a:lnSpc>
            </a:pPr>
            <a:fld id="{81D60167-4931-47E6-BA6A-407CBD079E47}" type="slidenum">
              <a:rPr sz="1200" spc="-10" dirty="0">
                <a:solidFill>
                  <a:srgbClr val="FFFFFF"/>
                </a:solidFill>
                <a:latin typeface="Roboto"/>
                <a:cs typeface="Roboto"/>
              </a:rPr>
              <a:t>‹#›</a:t>
            </a:fld>
            <a:endParaRPr sz="1200">
              <a:latin typeface="Roboto"/>
              <a:cs typeface="Robot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marL="67945">
              <a:lnSpc>
                <a:spcPct val="100000"/>
              </a:lnSpc>
            </a:pPr>
            <a:fld id="{81D60167-4931-47E6-BA6A-407CBD079E47}" type="slidenum">
              <a:rPr sz="1200" spc="-10" dirty="0">
                <a:solidFill>
                  <a:srgbClr val="FFFFFF"/>
                </a:solidFill>
                <a:latin typeface="Roboto"/>
                <a:cs typeface="Roboto"/>
              </a:rPr>
              <a:t>‹#›</a:t>
            </a:fld>
            <a:endParaRPr sz="1200">
              <a:latin typeface="Roboto"/>
              <a:cs typeface="Robo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487667" y="3637788"/>
            <a:ext cx="5504688" cy="2618232"/>
          </a:xfrm>
          <a:custGeom>
            <a:avLst/>
            <a:gdLst/>
            <a:ahLst/>
            <a:cxnLst/>
            <a:rect l="l" t="t" r="r" b="b"/>
            <a:pathLst>
              <a:path w="5504688" h="2618231">
                <a:moveTo>
                  <a:pt x="0" y="2618232"/>
                </a:moveTo>
                <a:lnTo>
                  <a:pt x="5504688" y="2618232"/>
                </a:lnTo>
                <a:lnTo>
                  <a:pt x="5504688" y="0"/>
                </a:lnTo>
                <a:lnTo>
                  <a:pt x="0" y="0"/>
                </a:lnTo>
                <a:lnTo>
                  <a:pt x="0" y="2618232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19555" y="912875"/>
            <a:ext cx="5385816" cy="2543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490715" y="912875"/>
            <a:ext cx="5506212" cy="2551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019555" y="3637788"/>
            <a:ext cx="5398008" cy="26182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0"/>
            <a:ext cx="844296" cy="68579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0" y="6362700"/>
            <a:ext cx="790956" cy="365760"/>
          </a:xfrm>
          <a:custGeom>
            <a:avLst/>
            <a:gdLst/>
            <a:ahLst/>
            <a:cxnLst/>
            <a:rect l="l" t="t" r="r" b="b"/>
            <a:pathLst>
              <a:path w="790956" h="365759">
                <a:moveTo>
                  <a:pt x="0" y="365760"/>
                </a:moveTo>
                <a:lnTo>
                  <a:pt x="790956" y="365760"/>
                </a:lnTo>
                <a:lnTo>
                  <a:pt x="790956" y="0"/>
                </a:lnTo>
                <a:lnTo>
                  <a:pt x="0" y="0"/>
                </a:lnTo>
                <a:lnTo>
                  <a:pt x="0" y="365760"/>
                </a:lnTo>
                <a:close/>
              </a:path>
            </a:pathLst>
          </a:custGeom>
          <a:solidFill>
            <a:srgbClr val="4E9D2C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817625" y="0"/>
            <a:ext cx="0" cy="6857999"/>
          </a:xfrm>
          <a:custGeom>
            <a:avLst/>
            <a:gdLst/>
            <a:ahLst/>
            <a:cxnLst/>
            <a:rect l="l" t="t" r="r" b="b"/>
            <a:pathLst>
              <a:path h="6857999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4610">
            <a:solidFill>
              <a:srgbClr val="4E9D2C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marL="67945">
              <a:lnSpc>
                <a:spcPct val="100000"/>
              </a:lnSpc>
            </a:pPr>
            <a:fld id="{81D60167-4931-47E6-BA6A-407CBD079E47}" type="slidenum">
              <a:rPr sz="1200" spc="-10" dirty="0">
                <a:solidFill>
                  <a:srgbClr val="FFFFFF"/>
                </a:solidFill>
                <a:latin typeface="Roboto"/>
                <a:cs typeface="Roboto"/>
              </a:rPr>
              <a:t>‹#›</a:t>
            </a:fld>
            <a:endParaRPr sz="1200">
              <a:latin typeface="Roboto"/>
              <a:cs typeface="Robot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marL="67945">
              <a:lnSpc>
                <a:spcPct val="100000"/>
              </a:lnSpc>
            </a:pPr>
            <a:fld id="{81D60167-4931-47E6-BA6A-407CBD079E47}" type="slidenum">
              <a:rPr sz="1200" spc="-10" dirty="0">
                <a:solidFill>
                  <a:srgbClr val="FFFFFF"/>
                </a:solidFill>
                <a:latin typeface="Roboto"/>
                <a:cs typeface="Roboto"/>
              </a:rPr>
              <a:t>‹#›</a:t>
            </a:fld>
            <a:endParaRPr sz="1200">
              <a:latin typeface="Roboto"/>
              <a:cs typeface="Robot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marL="67945">
              <a:lnSpc>
                <a:spcPct val="100000"/>
              </a:lnSpc>
            </a:pPr>
            <a:fld id="{81D60167-4931-47E6-BA6A-407CBD079E47}" type="slidenum">
              <a:rPr sz="1200" spc="-10" dirty="0">
                <a:solidFill>
                  <a:srgbClr val="FFFFFF"/>
                </a:solidFill>
                <a:latin typeface="Roboto"/>
                <a:cs typeface="Roboto"/>
              </a:rPr>
              <a:t>‹#›</a:t>
            </a:fld>
            <a:endParaRPr sz="1200">
              <a:latin typeface="Roboto"/>
              <a:cs typeface="Robot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844296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6362700"/>
            <a:ext cx="790956" cy="365760"/>
          </a:xfrm>
          <a:custGeom>
            <a:avLst/>
            <a:gdLst/>
            <a:ahLst/>
            <a:cxnLst/>
            <a:rect l="l" t="t" r="r" b="b"/>
            <a:pathLst>
              <a:path w="790956" h="365759">
                <a:moveTo>
                  <a:pt x="0" y="365760"/>
                </a:moveTo>
                <a:lnTo>
                  <a:pt x="790956" y="365760"/>
                </a:lnTo>
                <a:lnTo>
                  <a:pt x="790956" y="0"/>
                </a:lnTo>
                <a:lnTo>
                  <a:pt x="0" y="0"/>
                </a:lnTo>
                <a:lnTo>
                  <a:pt x="0" y="365760"/>
                </a:lnTo>
                <a:close/>
              </a:path>
            </a:pathLst>
          </a:custGeom>
          <a:solidFill>
            <a:srgbClr val="4E9D2C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17625" y="0"/>
            <a:ext cx="0" cy="6857999"/>
          </a:xfrm>
          <a:custGeom>
            <a:avLst/>
            <a:gdLst/>
            <a:ahLst/>
            <a:cxnLst/>
            <a:rect l="l" t="t" r="r" b="b"/>
            <a:pathLst>
              <a:path h="6857999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4610">
            <a:solidFill>
              <a:srgbClr val="4E9D2C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91785" y="859891"/>
            <a:ext cx="2408428" cy="4687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799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83667" y="6447434"/>
            <a:ext cx="221488" cy="196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marL="67945">
              <a:lnSpc>
                <a:spcPct val="100000"/>
              </a:lnSpc>
            </a:pPr>
            <a:fld id="{81D60167-4931-47E6-BA6A-407CBD079E47}" type="slidenum">
              <a:rPr sz="1200" spc="-10" dirty="0">
                <a:solidFill>
                  <a:srgbClr val="FFFFFF"/>
                </a:solidFill>
                <a:latin typeface="Roboto"/>
                <a:cs typeface="Roboto"/>
              </a:rPr>
              <a:t>‹#›</a:t>
            </a:fld>
            <a:endParaRPr sz="1200">
              <a:latin typeface="Roboto"/>
              <a:cs typeface="Roboto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5486400" y="0"/>
            <a:ext cx="7167372" cy="2752344"/>
          </a:xfrm>
          <a:custGeom>
            <a:avLst/>
            <a:gdLst/>
            <a:ahLst/>
            <a:cxnLst/>
            <a:rect l="l" t="t" r="r" b="b"/>
            <a:pathLst>
              <a:path w="7167372" h="2752344">
                <a:moveTo>
                  <a:pt x="0" y="2752344"/>
                </a:moveTo>
                <a:lnTo>
                  <a:pt x="7167372" y="2752344"/>
                </a:lnTo>
                <a:lnTo>
                  <a:pt x="7167372" y="0"/>
                </a:lnTo>
                <a:lnTo>
                  <a:pt x="0" y="0"/>
                </a:lnTo>
                <a:lnTo>
                  <a:pt x="0" y="27523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24628" y="5129586"/>
            <a:ext cx="7167372" cy="1737359"/>
          </a:xfrm>
          <a:custGeom>
            <a:avLst/>
            <a:gdLst/>
            <a:ahLst/>
            <a:cxnLst/>
            <a:rect l="l" t="t" r="r" b="b"/>
            <a:pathLst>
              <a:path w="7167372" h="1737359">
                <a:moveTo>
                  <a:pt x="0" y="1737359"/>
                </a:moveTo>
                <a:lnTo>
                  <a:pt x="7167372" y="1737359"/>
                </a:lnTo>
                <a:lnTo>
                  <a:pt x="7167372" y="0"/>
                </a:lnTo>
                <a:lnTo>
                  <a:pt x="0" y="0"/>
                </a:lnTo>
                <a:lnTo>
                  <a:pt x="0" y="17373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259451" y="3234182"/>
            <a:ext cx="6628130" cy="87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defRPr sz="2000" b="1" spc="-180">
                <a:solidFill>
                  <a:srgbClr val="FFFFFF"/>
                </a:solidFill>
                <a:latin typeface="Roboto"/>
                <a:cs typeface="Roboto"/>
              </a:defRPr>
            </a:lvl1pPr>
          </a:lstStyle>
          <a:p>
            <a:pPr marR="179705"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ОБЪЕДИНЕНИЕ ДАННЫХ ДИСТАНЦИОННОГО ЗОНДИРОВАНИЯ ЗЕМЛИ, ПОЛУЧЕННЫХ С РАЗЛИЧНЫХ СЕНСОРОВ И СОЗДАНИЕ БАЗЫ ДАННЫХ POS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08" y="0"/>
            <a:ext cx="4957779" cy="6858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015" y="228600"/>
            <a:ext cx="2918566" cy="55343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155003"/>
            <a:ext cx="3470350" cy="170299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90551" y="5622151"/>
            <a:ext cx="2984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Малявина Надежда Константиновна</a:t>
            </a:r>
          </a:p>
          <a:p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Начальник центра фотограмметрии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03112" y="6488668"/>
            <a:ext cx="853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Сочи 2023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54854" y="2054524"/>
            <a:ext cx="6096000" cy="1915974"/>
          </a:xfrm>
          <a:prstGeom prst="rect">
            <a:avLst/>
          </a:prstGeom>
        </p:spPr>
        <p:txBody>
          <a:bodyPr>
            <a:spAutoFit/>
          </a:bodyPr>
          <a:lstStyle/>
          <a:p>
            <a:pPr marR="179705"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RoboReem Kufi"/>
                <a:ea typeface="Calibri" panose="020F0502020204030204" pitchFamily="34" charset="0"/>
                <a:cs typeface="Times New Roman" panose="02020603050405020304" pitchFamily="18" charset="0"/>
              </a:rPr>
              <a:t>ИННОВАЦИИ В ОБРАБОТКЕ СПУТНИКОВЫХ ИЗОБРАЖЕНИЙ. ПОВЫШЕНИЕ ЭФФЕКТИВНОСТИ ПРОИЗВОДСТВА.</a:t>
            </a:r>
            <a:endParaRPr lang="ru-RU" sz="2800" dirty="0">
              <a:solidFill>
                <a:schemeClr val="bg1">
                  <a:lumMod val="50000"/>
                </a:schemeClr>
              </a:solidFill>
              <a:latin typeface="RoboReem Kuf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B57073-55B2-4FA3-8B03-BF468FC91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072318"/>
            <a:ext cx="8717843" cy="4462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C200A-857D-43AA-896C-38B342C9060F}"/>
              </a:ext>
            </a:extLst>
          </p:cNvPr>
          <p:cNvSpPr txBox="1"/>
          <p:nvPr/>
        </p:nvSpPr>
        <p:spPr>
          <a:xfrm>
            <a:off x="981638" y="63544"/>
            <a:ext cx="5867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ОРТОТРАНСФОРМИРОВАНИЕ УРАВНЕННЫХ СНИМКОВ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6FB020-4E29-4609-AD6C-BE1AE7EBCE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610" y="198400"/>
            <a:ext cx="2076817" cy="338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E339E5-A335-4602-8568-50BE9DB04C92}"/>
              </a:ext>
            </a:extLst>
          </p:cNvPr>
          <p:cNvSpPr txBox="1"/>
          <p:nvPr/>
        </p:nvSpPr>
        <p:spPr>
          <a:xfrm>
            <a:off x="1295400" y="5768788"/>
            <a:ext cx="9448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B050"/>
                </a:solidFill>
                <a:latin typeface="Roboto"/>
              </a:rPr>
              <a:t>Создание порезов, нарезка на номенклатурные листы производится в программе PHOTOMOD </a:t>
            </a:r>
            <a:r>
              <a:rPr lang="ru-RU" sz="1400" dirty="0" err="1">
                <a:solidFill>
                  <a:srgbClr val="00B050"/>
                </a:solidFill>
                <a:latin typeface="Roboto"/>
              </a:rPr>
              <a:t>GeoMosaic</a:t>
            </a:r>
            <a:r>
              <a:rPr lang="ru-RU" sz="1400" dirty="0">
                <a:solidFill>
                  <a:srgbClr val="00B050"/>
                </a:solidFill>
                <a:latin typeface="Roboto"/>
              </a:rPr>
              <a:t>	</a:t>
            </a:r>
          </a:p>
        </p:txBody>
      </p:sp>
      <p:sp>
        <p:nvSpPr>
          <p:cNvPr id="7" name="object 147">
            <a:extLst>
              <a:ext uri="{FF2B5EF4-FFF2-40B4-BE49-F238E27FC236}">
                <a16:creationId xmlns:a16="http://schemas.microsoft.com/office/drawing/2014/main" id="{60626B27-65F7-4B16-92ED-77B1D5F0239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83666" y="6447434"/>
            <a:ext cx="24973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945">
              <a:lnSpc>
                <a:spcPct val="100000"/>
              </a:lnSpc>
            </a:pPr>
            <a:fld id="{81D60167-4931-47E6-BA6A-407CBD079E47}" type="slidenum">
              <a:rPr sz="1200" spc="-10" dirty="0">
                <a:solidFill>
                  <a:srgbClr val="FFFFFF"/>
                </a:solidFill>
                <a:latin typeface="Roboto"/>
                <a:cs typeface="Roboto"/>
              </a:rPr>
              <a:t>10</a:t>
            </a:fld>
            <a:endParaRPr sz="1200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346758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2ED300A-C11B-4234-8B22-A7E723462DC8}"/>
              </a:ext>
            </a:extLst>
          </p:cNvPr>
          <p:cNvSpPr txBox="1"/>
          <p:nvPr/>
        </p:nvSpPr>
        <p:spPr>
          <a:xfrm>
            <a:off x="4114800" y="275564"/>
            <a:ext cx="3733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70C0"/>
                </a:solidFill>
              </a:rPr>
              <a:t>Спасибо за внимание!</a:t>
            </a:r>
          </a:p>
        </p:txBody>
      </p:sp>
      <p:sp>
        <p:nvSpPr>
          <p:cNvPr id="16" name="object 147">
            <a:extLst>
              <a:ext uri="{FF2B5EF4-FFF2-40B4-BE49-F238E27FC236}">
                <a16:creationId xmlns:a16="http://schemas.microsoft.com/office/drawing/2014/main" id="{943E836C-BE0B-48D0-97D6-A611C17C72C8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83666" y="6447434"/>
            <a:ext cx="24973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945">
              <a:lnSpc>
                <a:spcPct val="100000"/>
              </a:lnSpc>
            </a:pPr>
            <a:fld id="{81D60167-4931-47E6-BA6A-407CBD079E47}" type="slidenum">
              <a:rPr sz="1200" spc="-10" dirty="0">
                <a:solidFill>
                  <a:srgbClr val="FFFFFF"/>
                </a:solidFill>
                <a:latin typeface="Roboto"/>
                <a:cs typeface="Roboto"/>
              </a:rPr>
              <a:t>11</a:t>
            </a:fld>
            <a:endParaRPr sz="1200" dirty="0">
              <a:latin typeface="Roboto"/>
              <a:cs typeface="Roboto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610" y="198400"/>
            <a:ext cx="2076817" cy="3387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A3FA90-B60A-B597-12B2-E5A6AA03C2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74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091B752-6F37-451B-B949-03F9CAD66BC4}"/>
              </a:ext>
            </a:extLst>
          </p:cNvPr>
          <p:cNvSpPr txBox="1">
            <a:spLocks/>
          </p:cNvSpPr>
          <p:nvPr/>
        </p:nvSpPr>
        <p:spPr>
          <a:xfrm>
            <a:off x="1178940" y="108510"/>
            <a:ext cx="4883178" cy="4953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kern="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ЦЕЛИ</a:t>
            </a:r>
            <a:r>
              <a:rPr lang="en-US" sz="2000" kern="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kern="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РОСКАРТОГРАФИИ</a:t>
            </a:r>
          </a:p>
        </p:txBody>
      </p:sp>
      <p:pic>
        <p:nvPicPr>
          <p:cNvPr id="8" name="Picture 4" descr="new-3">
            <a:extLst>
              <a:ext uri="{FF2B5EF4-FFF2-40B4-BE49-F238E27FC236}">
                <a16:creationId xmlns:a16="http://schemas.microsoft.com/office/drawing/2014/main" id="{6B673645-FA66-497E-9B22-02BE4941F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7551" y="716346"/>
            <a:ext cx="3677527" cy="3265391"/>
          </a:xfrm>
          <a:prstGeom prst="rect">
            <a:avLst/>
          </a:prstGeom>
          <a:noFill/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FA7293E6-EEAB-437C-BF37-39C25CBBE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517850"/>
            <a:ext cx="1066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225" tIns="36613" rIns="73225" bIns="36613"/>
          <a:lstStyle/>
          <a:p>
            <a:pPr algn="ctr"/>
            <a:r>
              <a:rPr lang="en-US" altLang="ja-JP" sz="800" b="1" dirty="0" err="1">
                <a:solidFill>
                  <a:srgbClr val="000000"/>
                </a:solidFill>
                <a:latin typeface="Arial Black" pitchFamily="34" charset="0"/>
                <a:ea typeface="MS Mincho" charset="-128"/>
              </a:rPr>
              <a:t>Planing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35EDB10A-1CCA-4656-B9DC-B19D7AB39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3798" y="2841222"/>
            <a:ext cx="10334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225" tIns="36613" rIns="73225" bIns="36613"/>
          <a:lstStyle/>
          <a:p>
            <a:pPr algn="ctr"/>
            <a:r>
              <a:rPr lang="en-US" sz="800" b="1" dirty="0">
                <a:solidFill>
                  <a:srgbClr val="000000"/>
                </a:solidFill>
                <a:latin typeface="Arial Black" pitchFamily="34" charset="0"/>
                <a:ea typeface="MS Mincho" charset="-128"/>
              </a:rPr>
              <a:t>Production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C66F2E2A-143F-4E20-B09E-56ED415CA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841223"/>
            <a:ext cx="7889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225" tIns="36613" rIns="73225" bIns="36613"/>
          <a:lstStyle/>
          <a:p>
            <a:pPr algn="ctr"/>
            <a:r>
              <a:rPr lang="en-US" altLang="ja-JP" sz="800" b="1" dirty="0">
                <a:solidFill>
                  <a:srgbClr val="000000"/>
                </a:solidFill>
                <a:latin typeface="Arial Black" pitchFamily="34" charset="0"/>
                <a:ea typeface="MS Mincho" charset="-128"/>
              </a:rPr>
              <a:t>Processing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EAD2BA2D-9CA7-4917-9487-AD988A308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587597"/>
            <a:ext cx="762000" cy="17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225" tIns="36613" rIns="73225" bIns="36613"/>
          <a:lstStyle/>
          <a:p>
            <a:pPr algn="ctr"/>
            <a:r>
              <a:rPr lang="en-US" altLang="ja-JP" sz="800" b="1" dirty="0">
                <a:solidFill>
                  <a:srgbClr val="000000"/>
                </a:solidFill>
                <a:latin typeface="Arial Black" pitchFamily="34" charset="0"/>
                <a:ea typeface="MS Mincho" charset="-128"/>
              </a:rPr>
              <a:t>Customer</a:t>
            </a:r>
            <a:endParaRPr lang="ru-RU" altLang="ja-JP" sz="800" b="1" dirty="0">
              <a:solidFill>
                <a:srgbClr val="000000"/>
              </a:solidFill>
              <a:latin typeface="Arial Black" pitchFamily="34" charset="0"/>
              <a:ea typeface="MS Mincho" charset="-128"/>
            </a:endParaRP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58C7BC7-3D0F-4C11-8585-2F65CC88528F}"/>
              </a:ext>
            </a:extLst>
          </p:cNvPr>
          <p:cNvSpPr txBox="1">
            <a:spLocks/>
          </p:cNvSpPr>
          <p:nvPr/>
        </p:nvSpPr>
        <p:spPr>
          <a:xfrm>
            <a:off x="6494601" y="939343"/>
            <a:ext cx="3438243" cy="2819399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0B050"/>
                </a:solidFill>
              </a:rPr>
              <a:t>Создание единого каталога пространственных данных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kern="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0B050"/>
                </a:solidFill>
              </a:rPr>
              <a:t>Создание средств автоматизации управления производственными процессами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kern="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0B050"/>
                </a:solidFill>
              </a:rPr>
              <a:t>Формирование основ единой информационной среды</a:t>
            </a:r>
          </a:p>
        </p:txBody>
      </p:sp>
      <p:sp>
        <p:nvSpPr>
          <p:cNvPr id="24" name="object 147">
            <a:extLst>
              <a:ext uri="{FF2B5EF4-FFF2-40B4-BE49-F238E27FC236}">
                <a16:creationId xmlns:a16="http://schemas.microsoft.com/office/drawing/2014/main" id="{17A7D9D8-B83D-48F2-B3AF-21FE6A6B9DAE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83667" y="6447434"/>
            <a:ext cx="221488" cy="19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945">
              <a:lnSpc>
                <a:spcPct val="100000"/>
              </a:lnSpc>
            </a:pPr>
            <a:fld id="{81D60167-4931-47E6-BA6A-407CBD079E47}" type="slidenum">
              <a:rPr sz="1200" spc="-10" dirty="0">
                <a:solidFill>
                  <a:srgbClr val="FFFFFF"/>
                </a:solidFill>
                <a:latin typeface="Roboto"/>
                <a:cs typeface="Roboto"/>
              </a:rPr>
              <a:t>2</a:t>
            </a:fld>
            <a:endParaRPr sz="1200" dirty="0">
              <a:latin typeface="Roboto"/>
              <a:cs typeface="Roboto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610" y="198400"/>
            <a:ext cx="2076817" cy="3387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78F01E-D207-4E56-98C0-FE1B81211DE7}"/>
              </a:ext>
            </a:extLst>
          </p:cNvPr>
          <p:cNvSpPr txBox="1"/>
          <p:nvPr/>
        </p:nvSpPr>
        <p:spPr>
          <a:xfrm>
            <a:off x="1905000" y="4341923"/>
            <a:ext cx="9753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Задачи средства автоматизации управления производственными процессами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614758-CCF1-4938-9A9A-2CDDDAC65D32}"/>
              </a:ext>
            </a:extLst>
          </p:cNvPr>
          <p:cNvSpPr txBox="1"/>
          <p:nvPr/>
        </p:nvSpPr>
        <p:spPr>
          <a:xfrm>
            <a:off x="3066711" y="4742033"/>
            <a:ext cx="68557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B050"/>
                </a:solidFill>
              </a:rPr>
              <a:t>Автоматизация процедур сопровождения текущих договоров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B050"/>
                </a:solidFill>
              </a:rPr>
              <a:t>Автоматизация обмена информацией между структурными подразделениями Компании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B050"/>
                </a:solidFill>
              </a:rPr>
              <a:t>Осуществление контроля на всех этапах выполнения договорных работ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B050"/>
                </a:solidFill>
              </a:rPr>
              <a:t>Информация о ходе выполненных работ и статусе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3754002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2925AF-852A-45B7-8934-4ADC49212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694" y="1295400"/>
            <a:ext cx="8000346" cy="38414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58E4EA-82A6-4C44-817B-AE22AB852180}"/>
              </a:ext>
            </a:extLst>
          </p:cNvPr>
          <p:cNvSpPr txBox="1"/>
          <p:nvPr/>
        </p:nvSpPr>
        <p:spPr>
          <a:xfrm>
            <a:off x="1219200" y="179600"/>
            <a:ext cx="5181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ПОРТАЛ ПРОСТРАНСТВЕННЫХ ДАННЫХ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400488-EA03-4F63-AD16-8D30E72AFB1A}"/>
              </a:ext>
            </a:extLst>
          </p:cNvPr>
          <p:cNvSpPr txBox="1"/>
          <p:nvPr/>
        </p:nvSpPr>
        <p:spPr>
          <a:xfrm>
            <a:off x="1219200" y="1676400"/>
            <a:ext cx="285249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B050"/>
                </a:solidFill>
              </a:rPr>
              <a:t>Поддерживаемые типы пространственных данных: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B050"/>
                </a:solidFill>
              </a:rPr>
              <a:t>Растр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B050"/>
                </a:solidFill>
              </a:rPr>
              <a:t>Вектор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B050"/>
                </a:solidFill>
              </a:rPr>
              <a:t>3d модели местности</a:t>
            </a:r>
          </a:p>
          <a:p>
            <a:r>
              <a:rPr lang="ru-RU" sz="1600" dirty="0">
                <a:solidFill>
                  <a:srgbClr val="00B050"/>
                </a:solidFill>
              </a:rPr>
              <a:t>Система поиска: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B050"/>
                </a:solidFill>
              </a:rPr>
              <a:t>пространственный поиск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B050"/>
                </a:solidFill>
              </a:rPr>
              <a:t>поиск метаданных</a:t>
            </a:r>
          </a:p>
          <a:p>
            <a:r>
              <a:rPr lang="ru-RU" sz="1600" dirty="0">
                <a:solidFill>
                  <a:srgbClr val="00B050"/>
                </a:solidFill>
              </a:rPr>
              <a:t>Публикация: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B050"/>
                </a:solidFill>
              </a:rPr>
              <a:t>Данные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B050"/>
                </a:solidFill>
              </a:rPr>
              <a:t>Сервисы</a:t>
            </a:r>
          </a:p>
        </p:txBody>
      </p:sp>
      <p:sp>
        <p:nvSpPr>
          <p:cNvPr id="24" name="object 147">
            <a:extLst>
              <a:ext uri="{FF2B5EF4-FFF2-40B4-BE49-F238E27FC236}">
                <a16:creationId xmlns:a16="http://schemas.microsoft.com/office/drawing/2014/main" id="{E6C01876-53B1-4FB8-BA97-0C84CC0DE98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83666" y="6447434"/>
            <a:ext cx="24973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945">
              <a:lnSpc>
                <a:spcPct val="100000"/>
              </a:lnSpc>
            </a:pPr>
            <a:fld id="{81D60167-4931-47E6-BA6A-407CBD079E47}" type="slidenum">
              <a:rPr sz="1200" spc="-10" dirty="0">
                <a:solidFill>
                  <a:srgbClr val="FFFFFF"/>
                </a:solidFill>
                <a:latin typeface="Roboto"/>
                <a:cs typeface="Roboto"/>
              </a:rPr>
              <a:t>3</a:t>
            </a:fld>
            <a:endParaRPr sz="1200" dirty="0">
              <a:latin typeface="Roboto"/>
              <a:cs typeface="Roboto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610" y="198400"/>
            <a:ext cx="2076817" cy="33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77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859237-0339-4A40-B967-D184F4E9707E}"/>
              </a:ext>
            </a:extLst>
          </p:cNvPr>
          <p:cNvSpPr txBox="1"/>
          <p:nvPr/>
        </p:nvSpPr>
        <p:spPr>
          <a:xfrm>
            <a:off x="1242603" y="195954"/>
            <a:ext cx="49457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ОБРАБОТКА КОСМИЧЕСКИХ СНИМКОВ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CBBD86-BA57-4EA4-A507-09B69821F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789625"/>
            <a:ext cx="1809750" cy="15525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7D5D22C-4A8F-4BC3-9F3F-E64A623A3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575" y="789625"/>
            <a:ext cx="2200275" cy="14668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B7D977A-4930-43E3-9C5E-0119319E6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650" y="789625"/>
            <a:ext cx="1790700" cy="1219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97F518B-5388-499A-8BB7-0B5440ED273E}"/>
              </a:ext>
            </a:extLst>
          </p:cNvPr>
          <p:cNvSpPr txBox="1"/>
          <p:nvPr/>
        </p:nvSpPr>
        <p:spPr>
          <a:xfrm>
            <a:off x="1980460" y="2542225"/>
            <a:ext cx="16009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B050"/>
                </a:solidFill>
              </a:rPr>
              <a:t>Серия Ресурс-П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2A1407-E3BC-4A10-AE13-1BA31B4CFC7E}"/>
              </a:ext>
            </a:extLst>
          </p:cNvPr>
          <p:cNvSpPr txBox="1"/>
          <p:nvPr/>
        </p:nvSpPr>
        <p:spPr>
          <a:xfrm>
            <a:off x="5295530" y="2542224"/>
            <a:ext cx="16009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B050"/>
                </a:solidFill>
              </a:rPr>
              <a:t>Серия Канопус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0E5170-4A7C-427C-A42E-BD04E2C1EEB1}"/>
              </a:ext>
            </a:extLst>
          </p:cNvPr>
          <p:cNvSpPr txBox="1"/>
          <p:nvPr/>
        </p:nvSpPr>
        <p:spPr>
          <a:xfrm>
            <a:off x="8094825" y="2434502"/>
            <a:ext cx="2819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B050"/>
                </a:solidFill>
              </a:rPr>
              <a:t>Различные оптико- электронные спутники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3E5D132-04C3-49C3-9053-4BE7405AF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716" y="2900628"/>
            <a:ext cx="1843458" cy="128789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C34745C-42B7-4AD1-92E0-C7406E33C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360" y="2910245"/>
            <a:ext cx="2019717" cy="131881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87DAB67-9145-40DB-A092-AF304C9B2B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9585" y="2893364"/>
            <a:ext cx="1886368" cy="132842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F50A5FA-A8F3-4FC1-AB46-128DA5342CF2}"/>
              </a:ext>
            </a:extLst>
          </p:cNvPr>
          <p:cNvSpPr txBox="1"/>
          <p:nvPr/>
        </p:nvSpPr>
        <p:spPr>
          <a:xfrm>
            <a:off x="2298248" y="4188523"/>
            <a:ext cx="9121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B050"/>
                </a:solidFill>
              </a:rPr>
              <a:t>Gsd</a:t>
            </a:r>
            <a:r>
              <a:rPr lang="en-US" sz="1400" dirty="0">
                <a:solidFill>
                  <a:srgbClr val="00B050"/>
                </a:solidFill>
              </a:rPr>
              <a:t> 0,8-1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F35B67-46ED-4DD0-A262-0157222AAB2E}"/>
              </a:ext>
            </a:extLst>
          </p:cNvPr>
          <p:cNvSpPr txBox="1"/>
          <p:nvPr/>
        </p:nvSpPr>
        <p:spPr>
          <a:xfrm>
            <a:off x="5620746" y="4216843"/>
            <a:ext cx="16009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B050"/>
                </a:solidFill>
              </a:rPr>
              <a:t>Gsd</a:t>
            </a:r>
            <a:r>
              <a:rPr lang="en-US" sz="1400" dirty="0">
                <a:solidFill>
                  <a:srgbClr val="00B050"/>
                </a:solidFill>
              </a:rPr>
              <a:t> 2,5-3,0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0804F5-D499-4538-A4BE-CF7F88B3B271}"/>
              </a:ext>
            </a:extLst>
          </p:cNvPr>
          <p:cNvSpPr txBox="1"/>
          <p:nvPr/>
        </p:nvSpPr>
        <p:spPr>
          <a:xfrm>
            <a:off x="8737375" y="4229056"/>
            <a:ext cx="11050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B050"/>
                </a:solidFill>
              </a:rPr>
              <a:t>Gsd</a:t>
            </a:r>
            <a:r>
              <a:rPr lang="en-US" sz="1400" dirty="0">
                <a:solidFill>
                  <a:srgbClr val="00B050"/>
                </a:solidFill>
              </a:rPr>
              <a:t> 0,3-1,5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551835-EE3D-4DF6-80F7-F969AD989605}"/>
              </a:ext>
            </a:extLst>
          </p:cNvPr>
          <p:cNvSpPr txBox="1"/>
          <p:nvPr/>
        </p:nvSpPr>
        <p:spPr>
          <a:xfrm>
            <a:off x="1771650" y="4845852"/>
            <a:ext cx="22669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70C0"/>
                </a:solidFill>
              </a:rPr>
              <a:t>тематическое картографирование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70C0"/>
                </a:solidFill>
              </a:rPr>
              <a:t>создание и обновление топографических карт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0DCADF-3221-4C22-B3F1-2F86D199AAF2}"/>
              </a:ext>
            </a:extLst>
          </p:cNvPr>
          <p:cNvSpPr txBox="1"/>
          <p:nvPr/>
        </p:nvSpPr>
        <p:spPr>
          <a:xfrm>
            <a:off x="4819250" y="4412141"/>
            <a:ext cx="273826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70C0"/>
                </a:solidFill>
              </a:rPr>
              <a:t>проектирование инфраструктуры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70C0"/>
                </a:solidFill>
              </a:rPr>
              <a:t>разработка природных ресурсов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70C0"/>
                </a:solidFill>
              </a:rPr>
              <a:t>оценка природных и техногенных катастроф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70C0"/>
                </a:solidFill>
              </a:rPr>
              <a:t>мониторинг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70C0"/>
                </a:solidFill>
              </a:rPr>
              <a:t>обновление топографической карты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70C0"/>
                </a:solidFill>
              </a:rPr>
              <a:t>тематическое картографирование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BAA9E2-95C6-4680-ADD0-52F0E685AC58}"/>
              </a:ext>
            </a:extLst>
          </p:cNvPr>
          <p:cNvSpPr txBox="1"/>
          <p:nvPr/>
        </p:nvSpPr>
        <p:spPr>
          <a:xfrm>
            <a:off x="8094825" y="4613193"/>
            <a:ext cx="23958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70C0"/>
                </a:solidFill>
              </a:rPr>
              <a:t>обновление и создание генеральных планов города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70C0"/>
                </a:solidFill>
              </a:rPr>
              <a:t>создание и обновление цифровых топографических карт и планов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70C0"/>
                </a:solidFill>
              </a:rPr>
              <a:t>проектирование и развитие городских кварталов</a:t>
            </a:r>
          </a:p>
        </p:txBody>
      </p:sp>
      <p:sp>
        <p:nvSpPr>
          <p:cNvPr id="45" name="object 147">
            <a:extLst>
              <a:ext uri="{FF2B5EF4-FFF2-40B4-BE49-F238E27FC236}">
                <a16:creationId xmlns:a16="http://schemas.microsoft.com/office/drawing/2014/main" id="{25A62055-2A24-43D7-B606-453EC0AE0FD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83667" y="6447434"/>
            <a:ext cx="221488" cy="19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945">
              <a:lnSpc>
                <a:spcPct val="100000"/>
              </a:lnSpc>
            </a:pPr>
            <a:fld id="{81D60167-4931-47E6-BA6A-407CBD079E47}" type="slidenum">
              <a:rPr sz="1200" spc="-10" dirty="0">
                <a:solidFill>
                  <a:srgbClr val="FFFFFF"/>
                </a:solidFill>
                <a:latin typeface="Roboto"/>
                <a:cs typeface="Roboto"/>
              </a:rPr>
              <a:t>4</a:t>
            </a:fld>
            <a:endParaRPr sz="1200" dirty="0">
              <a:latin typeface="Roboto"/>
              <a:cs typeface="Roboto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610" y="198400"/>
            <a:ext cx="2076817" cy="33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63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4E247B-1F59-4ECC-884F-5A248F507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672" y="1273651"/>
            <a:ext cx="8043298" cy="4279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430DD4-DCEA-49AB-BAE3-64782B862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7220" y="1686194"/>
            <a:ext cx="2333105" cy="162941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7BB5A8-7646-4F9E-AAE6-D3639968A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792" y="1919432"/>
            <a:ext cx="2021947" cy="3414567"/>
          </a:xfrm>
          <a:prstGeom prst="rect">
            <a:avLst/>
          </a:prstGeom>
        </p:spPr>
      </p:pic>
      <p:sp>
        <p:nvSpPr>
          <p:cNvPr id="7" name="Скругленный прямоугольник 23">
            <a:extLst>
              <a:ext uri="{FF2B5EF4-FFF2-40B4-BE49-F238E27FC236}">
                <a16:creationId xmlns:a16="http://schemas.microsoft.com/office/drawing/2014/main" id="{7A37EDDC-8758-4DF3-B6B5-98EB605A930B}"/>
              </a:ext>
            </a:extLst>
          </p:cNvPr>
          <p:cNvSpPr/>
          <p:nvPr/>
        </p:nvSpPr>
        <p:spPr>
          <a:xfrm>
            <a:off x="3811672" y="1371016"/>
            <a:ext cx="1080503" cy="2425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13">
            <a:extLst>
              <a:ext uri="{FF2B5EF4-FFF2-40B4-BE49-F238E27FC236}">
                <a16:creationId xmlns:a16="http://schemas.microsoft.com/office/drawing/2014/main" id="{7409DF93-53AB-4D8A-9BEC-8AE651E1AF09}"/>
              </a:ext>
            </a:extLst>
          </p:cNvPr>
          <p:cNvSpPr/>
          <p:nvPr/>
        </p:nvSpPr>
        <p:spPr>
          <a:xfrm>
            <a:off x="8534400" y="1273651"/>
            <a:ext cx="712517" cy="33034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90BFBD1-6B9E-4669-A21B-081F7B02C9EE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2086242" y="1492280"/>
            <a:ext cx="1725430" cy="4695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820F8796-B4EC-4E88-B3E1-3ACF1B954F22}"/>
              </a:ext>
            </a:extLst>
          </p:cNvPr>
          <p:cNvCxnSpPr>
            <a:cxnSpLocks/>
          </p:cNvCxnSpPr>
          <p:nvPr/>
        </p:nvCxnSpPr>
        <p:spPr>
          <a:xfrm flipH="1">
            <a:off x="7315200" y="2592055"/>
            <a:ext cx="2133601" cy="723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3A98455-E72C-4BC5-B574-5051CB5FFC98}"/>
              </a:ext>
            </a:extLst>
          </p:cNvPr>
          <p:cNvSpPr/>
          <p:nvPr/>
        </p:nvSpPr>
        <p:spPr>
          <a:xfrm>
            <a:off x="1146156" y="198400"/>
            <a:ext cx="17593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МОДУЛЬ ДЗЗ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EA0AAAD-7E72-495C-A867-01192A5777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610" y="198400"/>
            <a:ext cx="2076817" cy="338774"/>
          </a:xfrm>
          <a:prstGeom prst="rect">
            <a:avLst/>
          </a:prstGeom>
        </p:spPr>
      </p:pic>
      <p:sp>
        <p:nvSpPr>
          <p:cNvPr id="21" name="object 147">
            <a:extLst>
              <a:ext uri="{FF2B5EF4-FFF2-40B4-BE49-F238E27FC236}">
                <a16:creationId xmlns:a16="http://schemas.microsoft.com/office/drawing/2014/main" id="{AB27333C-7D5C-4A53-9C03-8BDB62C538F7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83666" y="6447434"/>
            <a:ext cx="24973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945">
              <a:lnSpc>
                <a:spcPct val="100000"/>
              </a:lnSpc>
            </a:pPr>
            <a:fld id="{81D60167-4931-47E6-BA6A-407CBD079E47}" type="slidenum">
              <a:rPr sz="1200" spc="-10" dirty="0">
                <a:solidFill>
                  <a:srgbClr val="FFFFFF"/>
                </a:solidFill>
                <a:latin typeface="Roboto"/>
                <a:cs typeface="Roboto"/>
              </a:rPr>
              <a:t>5</a:t>
            </a:fld>
            <a:endParaRPr sz="1200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77851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147">
            <a:extLst>
              <a:ext uri="{FF2B5EF4-FFF2-40B4-BE49-F238E27FC236}">
                <a16:creationId xmlns:a16="http://schemas.microsoft.com/office/drawing/2014/main" id="{5AC4706F-8FF6-4223-82E6-EA4737F3458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83667" y="6447434"/>
            <a:ext cx="221488" cy="19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945">
              <a:lnSpc>
                <a:spcPct val="100000"/>
              </a:lnSpc>
            </a:pPr>
            <a:fld id="{81D60167-4931-47E6-BA6A-407CBD079E47}" type="slidenum">
              <a:rPr sz="1200" spc="-10" dirty="0">
                <a:solidFill>
                  <a:srgbClr val="FFFFFF"/>
                </a:solidFill>
                <a:latin typeface="Roboto"/>
                <a:cs typeface="Roboto"/>
              </a:rPr>
              <a:t>6</a:t>
            </a:fld>
            <a:endParaRPr sz="1200" dirty="0">
              <a:latin typeface="Roboto"/>
              <a:cs typeface="Roboto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144710"/>
            <a:ext cx="2076817" cy="3387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D43E2C-1B4E-4540-94F2-2468278CA1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4" t="11086" b="7750"/>
          <a:stretch/>
        </p:blipFill>
        <p:spPr>
          <a:xfrm>
            <a:off x="1066801" y="1447800"/>
            <a:ext cx="10676378" cy="4838675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8DB74D1-D296-4161-9030-F2F86CE96AE2}"/>
              </a:ext>
            </a:extLst>
          </p:cNvPr>
          <p:cNvSpPr/>
          <p:nvPr/>
        </p:nvSpPr>
        <p:spPr>
          <a:xfrm>
            <a:off x="1056410" y="144710"/>
            <a:ext cx="7696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ПРИМЕНЕНИЕ МОДУЛЯ ДЗЗ В СИСТЕМЕ УПРАВЛЕНИЯ ПРОСТРАНСТВЕННЫМИ ДАННЫМИ И ПРОИЗВОДСТВЕННЫМИ ПРОЦЕССАМИ </a:t>
            </a:r>
          </a:p>
        </p:txBody>
      </p:sp>
    </p:spTree>
    <p:extLst>
      <p:ext uri="{BB962C8B-B14F-4D97-AF65-F5344CB8AC3E}">
        <p14:creationId xmlns:p14="http://schemas.microsoft.com/office/powerpoint/2010/main" val="3090471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91664E4-D705-47F3-BBF9-BE7953B39585}"/>
              </a:ext>
            </a:extLst>
          </p:cNvPr>
          <p:cNvSpPr txBox="1"/>
          <p:nvPr/>
        </p:nvSpPr>
        <p:spPr>
          <a:xfrm>
            <a:off x="1066800" y="211391"/>
            <a:ext cx="7239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ЗАГРУЗКА СПУТНИКОВЫХ ИЗОБРАЖЕНИЙ</a:t>
            </a:r>
          </a:p>
        </p:txBody>
      </p:sp>
      <p:sp>
        <p:nvSpPr>
          <p:cNvPr id="16" name="object 147">
            <a:extLst>
              <a:ext uri="{FF2B5EF4-FFF2-40B4-BE49-F238E27FC236}">
                <a16:creationId xmlns:a16="http://schemas.microsoft.com/office/drawing/2014/main" id="{77D8BF8D-C33C-447C-B541-7F4FEF60B03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83666" y="6447434"/>
            <a:ext cx="24973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945">
              <a:lnSpc>
                <a:spcPct val="100000"/>
              </a:lnSpc>
            </a:pPr>
            <a:fld id="{81D60167-4931-47E6-BA6A-407CBD079E47}" type="slidenum">
              <a:rPr sz="1200" spc="-10" dirty="0">
                <a:solidFill>
                  <a:srgbClr val="FFFFFF"/>
                </a:solidFill>
                <a:latin typeface="Roboto"/>
                <a:cs typeface="Roboto"/>
              </a:rPr>
              <a:t>7</a:t>
            </a:fld>
            <a:endParaRPr sz="1200" dirty="0">
              <a:latin typeface="Roboto"/>
              <a:cs typeface="Roboto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610" y="198400"/>
            <a:ext cx="2076817" cy="3387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048598-F8AC-4B00-8B69-92EE8A1F8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7176971" cy="403633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951525-5773-445B-95A7-62B46AE2A7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581400"/>
            <a:ext cx="4738786" cy="266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07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499900-774D-4163-86DC-4A07695D02BD}"/>
              </a:ext>
            </a:extLst>
          </p:cNvPr>
          <p:cNvSpPr txBox="1"/>
          <p:nvPr/>
        </p:nvSpPr>
        <p:spPr>
          <a:xfrm>
            <a:off x="1066800" y="167732"/>
            <a:ext cx="57133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БЛОЧНОЕ УРАВНИВАНИЕ</a:t>
            </a:r>
            <a:endParaRPr lang="ru-RU" dirty="0"/>
          </a:p>
        </p:txBody>
      </p:sp>
      <p:sp>
        <p:nvSpPr>
          <p:cNvPr id="16" name="object 147">
            <a:extLst>
              <a:ext uri="{FF2B5EF4-FFF2-40B4-BE49-F238E27FC236}">
                <a16:creationId xmlns:a16="http://schemas.microsoft.com/office/drawing/2014/main" id="{D8E19350-BB75-444B-94E3-76E6BCB3ED5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83666" y="6447434"/>
            <a:ext cx="24973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945">
              <a:lnSpc>
                <a:spcPct val="100000"/>
              </a:lnSpc>
            </a:pPr>
            <a:fld id="{81D60167-4931-47E6-BA6A-407CBD079E47}" type="slidenum">
              <a:rPr sz="1200" spc="-10" dirty="0">
                <a:solidFill>
                  <a:srgbClr val="FFFFFF"/>
                </a:solidFill>
                <a:latin typeface="Roboto"/>
                <a:cs typeface="Roboto"/>
              </a:rPr>
              <a:t>8</a:t>
            </a:fld>
            <a:endParaRPr sz="1200" dirty="0">
              <a:latin typeface="Roboto"/>
              <a:cs typeface="Roboto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610" y="198400"/>
            <a:ext cx="2076817" cy="3387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36E4EC-EDD5-44A5-A68B-FC0635C29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990600"/>
            <a:ext cx="7718205" cy="43468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2A3F81-A356-4C02-A94F-38C1BE5C37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69" t="5441" r="17962" b="9896"/>
          <a:stretch/>
        </p:blipFill>
        <p:spPr>
          <a:xfrm>
            <a:off x="5791200" y="3537979"/>
            <a:ext cx="6019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9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84CD0D4-9C15-4F29-8849-F4368864A002}"/>
              </a:ext>
            </a:extLst>
          </p:cNvPr>
          <p:cNvSpPr txBox="1"/>
          <p:nvPr/>
        </p:nvSpPr>
        <p:spPr>
          <a:xfrm>
            <a:off x="1143000" y="198400"/>
            <a:ext cx="77849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ПОПРАВКИ БЛОЧНОГО УРАВНИВАНИЯ</a:t>
            </a:r>
          </a:p>
        </p:txBody>
      </p:sp>
      <p:sp>
        <p:nvSpPr>
          <p:cNvPr id="16" name="object 147">
            <a:extLst>
              <a:ext uri="{FF2B5EF4-FFF2-40B4-BE49-F238E27FC236}">
                <a16:creationId xmlns:a16="http://schemas.microsoft.com/office/drawing/2014/main" id="{F8F51C38-4C14-47DF-A2D5-943F756E2D7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83666" y="6447434"/>
            <a:ext cx="24973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945">
              <a:lnSpc>
                <a:spcPct val="100000"/>
              </a:lnSpc>
            </a:pPr>
            <a:fld id="{81D60167-4931-47E6-BA6A-407CBD079E47}" type="slidenum">
              <a:rPr sz="1200" spc="-10" dirty="0">
                <a:solidFill>
                  <a:srgbClr val="FFFFFF"/>
                </a:solidFill>
                <a:latin typeface="Roboto"/>
                <a:cs typeface="Roboto"/>
              </a:rPr>
              <a:t>9</a:t>
            </a:fld>
            <a:endParaRPr sz="1200" dirty="0">
              <a:latin typeface="Roboto"/>
              <a:cs typeface="Roboto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610" y="198400"/>
            <a:ext cx="2076817" cy="3387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8A8D9D-25C0-4650-BD1C-DCC40EFDB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542" y="914400"/>
            <a:ext cx="7075841" cy="36220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83FD49-EC37-4612-BC0C-6BBABE7D8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3821343"/>
            <a:ext cx="5272772" cy="24438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B3E799-E90F-4D73-A16F-2361676F85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108" y="2329788"/>
            <a:ext cx="5811419" cy="2971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C0236D-02BA-4B71-BB08-EC5065C960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9200" y="5181600"/>
            <a:ext cx="3048264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20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3332</TotalTime>
  <Words>616</Words>
  <Application>Microsoft Office PowerPoint</Application>
  <PresentationFormat>Широкоэкранный</PresentationFormat>
  <Paragraphs>91</Paragraphs>
  <Slides>11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Arial Black</vt:lpstr>
      <vt:lpstr>Calibri</vt:lpstr>
      <vt:lpstr>RoboReem Kufi</vt:lpstr>
      <vt:lpstr>Roboto</vt:lpstr>
      <vt:lpstr>Segoe UI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 Викторович Шевченко</dc:creator>
  <cp:lastModifiedBy>Малявина Надежда Константиновна</cp:lastModifiedBy>
  <cp:revision>71</cp:revision>
  <cp:lastPrinted>2022-08-30T07:46:10Z</cp:lastPrinted>
  <dcterms:created xsi:type="dcterms:W3CDTF">2019-11-28T16:02:36Z</dcterms:created>
  <dcterms:modified xsi:type="dcterms:W3CDTF">2023-10-10T14:47:58Z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2019-11-27T00:00:00Z</vt:filetime>
  </property>
  <property fmtid="{D5CDD505-2E9C-101B-9397-08002B2CF9AE}" pid="3" name="LastSaved">
    <vt:filetime>2019-11-28T00:00:00Z</vt:filetime>
  </property>
</Properties>
</file>