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42" r:id="rId2"/>
    <p:sldId id="2649" r:id="rId3"/>
    <p:sldId id="2658" r:id="rId4"/>
    <p:sldId id="2893" r:id="rId5"/>
    <p:sldId id="261" r:id="rId6"/>
    <p:sldId id="2917" r:id="rId7"/>
    <p:sldId id="2874" r:id="rId8"/>
    <p:sldId id="268" r:id="rId9"/>
    <p:sldId id="2923" r:id="rId10"/>
    <p:sldId id="2877" r:id="rId11"/>
    <p:sldId id="2890" r:id="rId12"/>
    <p:sldId id="2892" r:id="rId13"/>
    <p:sldId id="2894" r:id="rId14"/>
    <p:sldId id="2897" r:id="rId15"/>
    <p:sldId id="257" r:id="rId16"/>
    <p:sldId id="2895" r:id="rId17"/>
    <p:sldId id="2674" r:id="rId18"/>
  </p:sldIdLst>
  <p:sldSz cx="12192000" cy="6858000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Noir Pro" panose="020B0604020202020204" charset="0"/>
      <p:regular r:id="rId28"/>
    </p:embeddedFont>
    <p:embeddedFont>
      <p:font typeface="Noir Pro Bold" panose="020B0604020202020204" charset="0"/>
      <p:bold r:id="rId29"/>
    </p:embeddedFont>
    <p:embeddedFont>
      <p:font typeface="Noir Pro Heavy" panose="020B0604020202020204" charset="0"/>
      <p:bold r:id="rId30"/>
    </p:embeddedFont>
    <p:embeddedFont>
      <p:font typeface="Noir Pro Light" panose="020B0604020202020204" charset="0"/>
      <p:regular r:id="rId31"/>
    </p:embeddedFont>
    <p:embeddedFont>
      <p:font typeface="Noir Pro Medium" panose="020B0604020202020204" charset="0"/>
      <p:regular r:id="rId32"/>
    </p:embeddedFont>
    <p:embeddedFont>
      <p:font typeface="Noir Pro Semi Bold" panose="020B0604020202020204" charset="0"/>
      <p:bold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F7"/>
    <a:srgbClr val="D2DEEF"/>
    <a:srgbClr val="050929"/>
    <a:srgbClr val="F44336"/>
    <a:srgbClr val="0070C0"/>
    <a:srgbClr val="45527C"/>
    <a:srgbClr val="AC00FF"/>
    <a:srgbClr val="FF4F00"/>
    <a:srgbClr val="09FF6D"/>
    <a:srgbClr val="046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4" autoAdjust="0"/>
    <p:restoredTop sz="83445" autoAdjust="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Noir Pro" panose="00000500000000000000" pitchFamily="50" charset="0"/>
                <a:ea typeface="+mn-ea"/>
                <a:cs typeface="+mn-cs"/>
              </a:defRPr>
            </a:pPr>
            <a:r>
              <a:rPr lang="ru-RU" dirty="0"/>
              <a:t>Мировой рынок* ДЗЗ, млрд долл.</a:t>
            </a:r>
          </a:p>
        </c:rich>
      </c:tx>
      <c:layout>
        <c:manualLayout>
          <c:xMode val="edge"/>
          <c:yMode val="edge"/>
          <c:x val="0.18036060543482318"/>
          <c:y val="2.83909781966229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Noir Pro" panose="00000500000000000000" pitchFamily="50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6891340091684178E-2"/>
          <c:y val="0.2316851884804346"/>
          <c:w val="0.93789692607554687"/>
          <c:h val="0.482118060227382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Данные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Noir Pro" panose="00000500000000000000" pitchFamily="50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2021</c:v>
                </c:pt>
                <c:pt idx="2">
                  <c:v>2031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1.59</c:v>
                </c:pt>
                <c:pt idx="1">
                  <c:v>1.7</c:v>
                </c:pt>
                <c:pt idx="2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87-45F8-9E0A-3540D3AE4A1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Сервисы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Noir Pro" panose="00000500000000000000" pitchFamily="50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2021</c:v>
                </c:pt>
                <c:pt idx="2">
                  <c:v>2031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2.57</c:v>
                </c:pt>
                <c:pt idx="1">
                  <c:v>2.8</c:v>
                </c:pt>
                <c:pt idx="2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87-45F8-9E0A-3540D3AE4A1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25246864"/>
        <c:axId val="775425072"/>
      </c:barChart>
      <c:catAx>
        <c:axId val="72524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oir Pro" panose="00000500000000000000" pitchFamily="50" charset="0"/>
                <a:ea typeface="+mn-ea"/>
                <a:cs typeface="+mn-cs"/>
              </a:defRPr>
            </a:pPr>
            <a:endParaRPr lang="ru-RU"/>
          </a:p>
        </c:txPr>
        <c:crossAx val="775425072"/>
        <c:crosses val="autoZero"/>
        <c:auto val="1"/>
        <c:lblAlgn val="ctr"/>
        <c:lblOffset val="100"/>
        <c:noMultiLvlLbl val="0"/>
      </c:catAx>
      <c:valAx>
        <c:axId val="775425072"/>
        <c:scaling>
          <c:orientation val="minMax"/>
          <c:max val="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oir Pro" panose="00000500000000000000" pitchFamily="50" charset="0"/>
                <a:ea typeface="+mn-ea"/>
                <a:cs typeface="+mn-cs"/>
              </a:defRPr>
            </a:pPr>
            <a:endParaRPr lang="ru-RU"/>
          </a:p>
        </c:txPr>
        <c:crossAx val="725246864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29879662705785"/>
          <c:y val="0.86739903534782581"/>
          <c:w val="0.37838198459029032"/>
          <c:h val="0.102637074322119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oir Pro" panose="00000500000000000000" pitchFamily="50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Noir Pro" panose="00000500000000000000" pitchFamily="50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Noir Pro" panose="00000500000000000000" pitchFamily="50" charset="0"/>
                <a:ea typeface="+mn-ea"/>
                <a:cs typeface="+mn-cs"/>
              </a:defRPr>
            </a:pPr>
            <a:r>
              <a:rPr lang="ru-RU" dirty="0"/>
              <a:t>Мировой рынок* данных ДЗЗ, доля</a:t>
            </a:r>
          </a:p>
        </c:rich>
      </c:tx>
      <c:layout>
        <c:manualLayout>
          <c:xMode val="edge"/>
          <c:yMode val="edge"/>
          <c:x val="0.16641944512071705"/>
          <c:y val="5.514998842718746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Noir Pro" panose="00000500000000000000" pitchFamily="50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6891340091684178E-2"/>
          <c:y val="0.21879042613570976"/>
          <c:w val="0.93789692607554687"/>
          <c:h val="0.5041282154723074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Оборона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Noir Pro" panose="00000500000000000000" pitchFamily="50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2031**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0.64</c:v>
                </c:pt>
                <c:pt idx="1">
                  <c:v>0.68</c:v>
                </c:pt>
                <c:pt idx="2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F-455C-811D-74D49EF266C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25246864"/>
        <c:axId val="775425072"/>
      </c:barChart>
      <c:catAx>
        <c:axId val="72524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oir Pro" panose="00000500000000000000" pitchFamily="50" charset="0"/>
                <a:ea typeface="+mn-ea"/>
                <a:cs typeface="+mn-cs"/>
              </a:defRPr>
            </a:pPr>
            <a:endParaRPr lang="ru-RU"/>
          </a:p>
        </c:txPr>
        <c:crossAx val="775425072"/>
        <c:crosses val="autoZero"/>
        <c:auto val="1"/>
        <c:lblAlgn val="ctr"/>
        <c:lblOffset val="100"/>
        <c:noMultiLvlLbl val="0"/>
      </c:catAx>
      <c:valAx>
        <c:axId val="77542507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oir Pro" panose="00000500000000000000" pitchFamily="50" charset="0"/>
                <a:ea typeface="+mn-ea"/>
                <a:cs typeface="+mn-cs"/>
              </a:defRPr>
            </a:pPr>
            <a:endParaRPr lang="ru-RU"/>
          </a:p>
        </c:txPr>
        <c:crossAx val="72524686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186419962417952"/>
          <c:y val="0.86071327607867076"/>
          <c:w val="0.20148562837449199"/>
          <c:h val="0.111711729707735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oir Pro" panose="00000500000000000000" pitchFamily="50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Noir Pro" panose="00000500000000000000" pitchFamily="50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Noir Pro" panose="00000500000000000000" pitchFamily="50" charset="0"/>
                <a:ea typeface="+mn-ea"/>
                <a:cs typeface="+mn-cs"/>
              </a:defRPr>
            </a:pPr>
            <a:r>
              <a:rPr lang="ru-RU" sz="1200" dirty="0">
                <a:solidFill>
                  <a:schemeClr val="tx1"/>
                </a:solidFill>
              </a:rPr>
              <a:t>Сколько государство собирается потратить на закупку данных ДЗЗ, </a:t>
            </a:r>
          </a:p>
          <a:p>
            <a:pPr>
              <a:defRPr sz="1200">
                <a:solidFill>
                  <a:schemeClr val="tx1"/>
                </a:solidFill>
              </a:defRPr>
            </a:pPr>
            <a:r>
              <a:rPr lang="ru-RU" sz="1200" dirty="0">
                <a:solidFill>
                  <a:schemeClr val="tx1"/>
                </a:solidFill>
              </a:rPr>
              <a:t>млн руб.</a:t>
            </a:r>
          </a:p>
        </c:rich>
      </c:tx>
      <c:layout>
        <c:manualLayout>
          <c:xMode val="edge"/>
          <c:yMode val="edge"/>
          <c:x val="0.19474876734274488"/>
          <c:y val="1.21708920240793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Noir Pro" panose="00000500000000000000" pitchFamily="50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881228608040974"/>
          <c:y val="0.22819140779708497"/>
          <c:w val="0.84839585431064823"/>
          <c:h val="0.51993839059179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Для поставки данных в ФОИВ и РОИВ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Лист1!$A$2:$A$13</c:f>
              <c:numCache>
                <c:formatCode>General</c:formatCode>
                <c:ptCount val="12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</c:numCache>
            </c:num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690</c:v>
                </c:pt>
                <c:pt idx="1">
                  <c:v>750</c:v>
                </c:pt>
                <c:pt idx="2">
                  <c:v>870</c:v>
                </c:pt>
                <c:pt idx="3">
                  <c:v>910</c:v>
                </c:pt>
                <c:pt idx="4">
                  <c:v>950</c:v>
                </c:pt>
                <c:pt idx="5">
                  <c:v>1050</c:v>
                </c:pt>
                <c:pt idx="6">
                  <c:v>1150</c:v>
                </c:pt>
                <c:pt idx="7">
                  <c:v>1230</c:v>
                </c:pt>
                <c:pt idx="8">
                  <c:v>1250</c:v>
                </c:pt>
                <c:pt idx="9">
                  <c:v>1350</c:v>
                </c:pt>
                <c:pt idx="10">
                  <c:v>1400</c:v>
                </c:pt>
                <c:pt idx="11">
                  <c:v>1495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5A-4F94-AEC8-D64589EDEB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Для наполнения ФФД ДЗЗ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Лист1!$A$2:$A$13</c:f>
              <c:numCache>
                <c:formatCode>General</c:formatCode>
                <c:ptCount val="12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</c:numCache>
            </c:num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295</c:v>
                </c:pt>
                <c:pt idx="3">
                  <c:v>300</c:v>
                </c:pt>
                <c:pt idx="4">
                  <c:v>315</c:v>
                </c:pt>
                <c:pt idx="5">
                  <c:v>350</c:v>
                </c:pt>
                <c:pt idx="6">
                  <c:v>380</c:v>
                </c:pt>
                <c:pt idx="7">
                  <c:v>420</c:v>
                </c:pt>
                <c:pt idx="8">
                  <c:v>430</c:v>
                </c:pt>
                <c:pt idx="9">
                  <c:v>440</c:v>
                </c:pt>
                <c:pt idx="10">
                  <c:v>450</c:v>
                </c:pt>
                <c:pt idx="11">
                  <c:v>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5A-4F94-AEC8-D64589EDE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-27"/>
        <c:axId val="2009372447"/>
        <c:axId val="2009366207"/>
      </c:barChart>
      <c:catAx>
        <c:axId val="2009372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oir Pro" panose="00000500000000000000" pitchFamily="50" charset="0"/>
                <a:ea typeface="+mn-ea"/>
                <a:cs typeface="+mn-cs"/>
              </a:defRPr>
            </a:pPr>
            <a:endParaRPr lang="ru-RU"/>
          </a:p>
        </c:txPr>
        <c:crossAx val="2009366207"/>
        <c:crosses val="autoZero"/>
        <c:auto val="1"/>
        <c:lblAlgn val="ctr"/>
        <c:lblOffset val="100"/>
        <c:noMultiLvlLbl val="0"/>
      </c:catAx>
      <c:valAx>
        <c:axId val="2009366207"/>
        <c:scaling>
          <c:orientation val="minMax"/>
          <c:max val="1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oir Pro" panose="00000500000000000000" pitchFamily="50" charset="0"/>
                <a:ea typeface="+mn-ea"/>
                <a:cs typeface="+mn-cs"/>
              </a:defRPr>
            </a:pPr>
            <a:endParaRPr lang="ru-RU"/>
          </a:p>
        </c:txPr>
        <c:crossAx val="2009372447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486730244884238E-4"/>
          <c:y val="0.87472283292269803"/>
          <c:w val="0.99905132697551136"/>
          <c:h val="0.116316568311747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oir Pro Light" panose="00000400000000000000" pitchFamily="50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>
          <a:latin typeface="Noir Pro" panose="00000500000000000000" pitchFamily="50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FD-462D-BD1C-683D2901BBF1}"/>
              </c:ext>
            </c:extLst>
          </c:dPt>
          <c:dPt>
            <c:idx val="1"/>
            <c:bubble3D val="0"/>
            <c:spPr>
              <a:solidFill>
                <a:srgbClr val="05092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FD-462D-BD1C-683D2901BBF1}"/>
              </c:ext>
            </c:extLst>
          </c:dPt>
          <c:dPt>
            <c:idx val="2"/>
            <c:bubble3D val="0"/>
            <c:spPr>
              <a:solidFill>
                <a:srgbClr val="0B4097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1EFD-462D-BD1C-683D2901BBF1}"/>
              </c:ext>
            </c:extLst>
          </c:dPt>
          <c:dLbls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Noir Pro" panose="00000500000000000000" pitchFamily="50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EFD-462D-BD1C-683D2901BBF1}"/>
                </c:ext>
              </c:extLst>
            </c:dLbl>
            <c:dLbl>
              <c:idx val="2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Noir Pro" panose="00000500000000000000" pitchFamily="50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1EFD-462D-BD1C-683D2901BBF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Noir Pro" panose="00000500000000000000" pitchFamily="50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Данные</c:v>
                </c:pt>
                <c:pt idx="1">
                  <c:v>Проекты</c:v>
                </c:pt>
                <c:pt idx="2">
                  <c:v>Сервисы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0.56999999999999995</c:v>
                </c:pt>
                <c:pt idx="1">
                  <c:v>0.23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EFD-462D-BD1C-683D2901BB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55"/>
        <c:holeSize val="4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explosion val="1"/>
          <c:dPt>
            <c:idx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13-498C-9C70-DF5B06ACBAC0}"/>
              </c:ext>
            </c:extLst>
          </c:dPt>
          <c:dPt>
            <c:idx val="1"/>
            <c:bubble3D val="0"/>
            <c:explosion val="0"/>
            <c:spPr>
              <a:solidFill>
                <a:srgbClr val="05092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413-498C-9C70-DF5B06ACBAC0}"/>
              </c:ext>
            </c:extLst>
          </c:dPt>
          <c:dLbls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Noir Pro" panose="00000500000000000000" pitchFamily="50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413-498C-9C70-DF5B06ACBAC0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Noir Pro" panose="00000500000000000000" pitchFamily="50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Данные</c:v>
                </c:pt>
                <c:pt idx="1">
                  <c:v>Сервисы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0.33</c:v>
                </c:pt>
                <c:pt idx="1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13-498C-9C70-DF5B06ACBA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42"/>
        <c:holeSize val="4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Noir Pro Light" panose="00000400000000000000" pitchFamily="50" charset="0"/>
                <a:ea typeface="+mn-ea"/>
                <a:cs typeface="+mn-cs"/>
              </a:defRPr>
            </a:pPr>
            <a:r>
              <a:rPr lang="ru-RU" sz="1400" dirty="0">
                <a:solidFill>
                  <a:schemeClr val="tx1"/>
                </a:solidFill>
                <a:latin typeface="Noir Pro Light" panose="00000400000000000000" pitchFamily="50" charset="0"/>
              </a:rPr>
              <a:t>Потенциал</a:t>
            </a:r>
            <a:r>
              <a:rPr lang="ru-RU" sz="1400" baseline="0" dirty="0">
                <a:solidFill>
                  <a:schemeClr val="tx1"/>
                </a:solidFill>
                <a:latin typeface="Noir Pro Light" panose="00000400000000000000" pitchFamily="50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Noir Pro Light" panose="00000400000000000000" pitchFamily="50" charset="0"/>
              </a:rPr>
              <a:t>рынка ДЗЗ в</a:t>
            </a:r>
            <a:r>
              <a:rPr lang="ru-RU" sz="1400" baseline="0" dirty="0">
                <a:solidFill>
                  <a:schemeClr val="tx1"/>
                </a:solidFill>
                <a:latin typeface="Noir Pro Light" panose="00000400000000000000" pitchFamily="50" charset="0"/>
              </a:rPr>
              <a:t> России 2025 г., млрд руб.</a:t>
            </a:r>
            <a:endParaRPr lang="ru-RU" sz="1400" dirty="0">
              <a:solidFill>
                <a:schemeClr val="tx1"/>
              </a:solidFill>
              <a:latin typeface="Noir Pro Light" panose="00000400000000000000" pitchFamily="50" charset="0"/>
            </a:endParaRPr>
          </a:p>
        </c:rich>
      </c:tx>
      <c:layout>
        <c:manualLayout>
          <c:xMode val="edge"/>
          <c:yMode val="edge"/>
          <c:x val="0.10421060692969777"/>
          <c:y val="4.28567532891651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Noir Pro Light" panose="00000400000000000000" pitchFamily="50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2626673269992688E-2"/>
          <c:y val="0.21305819011610769"/>
          <c:w val="0.41142527663448347"/>
          <c:h val="0.7482302566451225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105FE0"/>
            </a:solidFill>
            <a:ln>
              <a:noFill/>
            </a:ln>
          </c:spPr>
          <c:dPt>
            <c:idx val="0"/>
            <c:bubble3D val="0"/>
            <c:spPr>
              <a:solidFill>
                <a:srgbClr val="05092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757-4A33-954E-71BCA6572340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757-4A33-954E-71BCA6572340}"/>
              </c:ext>
            </c:extLst>
          </c:dPt>
          <c:dPt>
            <c:idx val="2"/>
            <c:bubble3D val="0"/>
            <c:spPr>
              <a:solidFill>
                <a:srgbClr val="105FE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AB3-406A-99B2-7E16E22E1A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Noir Pro" panose="00000500000000000000" pitchFamily="50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B2G</c:v>
                </c:pt>
                <c:pt idx="1">
                  <c:v>B2B</c:v>
                </c:pt>
                <c:pt idx="2">
                  <c:v>B2C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60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57-4A33-954E-71BCA65723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4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825733898783188"/>
          <c:y val="0.31577927185932264"/>
          <c:w val="0.1495577214037517"/>
          <c:h val="0.540315243676052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oir Pro Light" panose="00000400000000000000" pitchFamily="50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Noir Pro Light" panose="00000400000000000000" pitchFamily="50" charset="0"/>
                <a:ea typeface="+mn-ea"/>
                <a:cs typeface="+mn-cs"/>
              </a:defRPr>
            </a:pPr>
            <a:r>
              <a:rPr lang="ru-RU" sz="1400" dirty="0">
                <a:solidFill>
                  <a:schemeClr val="tx1"/>
                </a:solidFill>
              </a:rPr>
              <a:t>Коммерческий рыно</a:t>
            </a:r>
            <a:r>
              <a:rPr lang="ru-RU" sz="1400" baseline="0" dirty="0">
                <a:solidFill>
                  <a:schemeClr val="tx1"/>
                </a:solidFill>
              </a:rPr>
              <a:t>к ДЗЗ в России, млрд руб.</a:t>
            </a:r>
            <a:endParaRPr lang="ru-RU" sz="14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225784866202514"/>
          <c:y val="5.18423949221145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Noir Pro Light" panose="00000400000000000000" pitchFamily="50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0679132848662025E-2"/>
          <c:y val="0.23590918481225182"/>
          <c:w val="0.88133286212511697"/>
          <c:h val="0.632684752316087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05FE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A04-435A-847C-2603AF39133C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7030A0"/>
                  </a:gs>
                  <a:gs pos="58000">
                    <a:srgbClr val="FF0000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A04-435A-847C-2603AF3913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Noir Pro" panose="00000500000000000000" pitchFamily="50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2025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04-435A-847C-2603AF3913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1233327"/>
        <c:axId val="401228335"/>
      </c:barChart>
      <c:catAx>
        <c:axId val="40123332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oir Pro Light" panose="00000400000000000000" pitchFamily="50" charset="0"/>
                <a:ea typeface="+mn-ea"/>
                <a:cs typeface="+mn-cs"/>
              </a:defRPr>
            </a:pPr>
            <a:endParaRPr lang="ru-RU"/>
          </a:p>
        </c:txPr>
        <c:crossAx val="401228335"/>
        <c:crosses val="autoZero"/>
        <c:auto val="1"/>
        <c:lblAlgn val="ctr"/>
        <c:lblOffset val="100"/>
        <c:noMultiLvlLbl val="0"/>
      </c:catAx>
      <c:valAx>
        <c:axId val="401228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oir Pro Light" panose="00000400000000000000" pitchFamily="50" charset="0"/>
                <a:ea typeface="+mn-ea"/>
                <a:cs typeface="+mn-cs"/>
              </a:defRPr>
            </a:pPr>
            <a:endParaRPr lang="ru-RU"/>
          </a:p>
        </c:txPr>
        <c:crossAx val="401233327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85000"/>
        </a:schemeClr>
      </a:solidFill>
    </a:ln>
    <a:effectLst/>
  </c:spPr>
  <c:txPr>
    <a:bodyPr/>
    <a:lstStyle/>
    <a:p>
      <a:pPr>
        <a:defRPr>
          <a:latin typeface="Noir Pro Light" panose="00000400000000000000" pitchFamily="50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1498F90-CEB6-4889-B863-84B2CD4614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E444FB-DC08-4CFD-A33C-553E3147B1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73D49-9D68-43E4-A4D7-5B29A4E95885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AAFDD1-E298-4CA5-8C52-CC8203519A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122B351-81DA-4A50-9EC7-2709F4578D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B5C2A-B7A7-4513-9499-007753158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71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75BE9-F589-4709-8F5C-0B500EC7ACC7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064B9-E0F6-452D-BA7D-5E7D0BED28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714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effectLst/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Постепенное количественное наращивание доступных данных – архивных и оперативных </a:t>
            </a:r>
          </a:p>
          <a:p>
            <a:pPr marL="285750" indent="-28575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effectLst/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моделей доступа к данным, как коммерческим, так и открытым </a:t>
            </a:r>
          </a:p>
          <a:p>
            <a:pPr marL="285750" indent="-28575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effectLst/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Качественный рост получаемой информации в части исходных данных и продуктов обработки</a:t>
            </a:r>
          </a:p>
          <a:p>
            <a:pPr marL="285750" indent="-28575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effectLst/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автоматизации процессов обработки и масштабное внедрение </a:t>
            </a:r>
            <a:r>
              <a:rPr lang="ru-RU" sz="1200" dirty="0" err="1">
                <a:effectLst/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нейросетевых</a:t>
            </a:r>
            <a:r>
              <a:rPr lang="ru-RU" sz="1200" dirty="0"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технологий </a:t>
            </a:r>
          </a:p>
          <a:p>
            <a:pPr marL="285750" indent="-28575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200" dirty="0">
                <a:effectLst/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Рост числа пользовательских приложений и сервисов в самых различных направлениях</a:t>
            </a:r>
            <a:endParaRPr lang="ru-RU" dirty="0">
              <a:effectLst/>
              <a:latin typeface="Noir Pro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CEF3F-121F-44FD-99B7-8DAEEC6F9CE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018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Среди коммерческих компаний основной заработок приходится на данные и проекты с использованием материалов сверхвысокого разрешения. Хотя пользователи ругают Роскосмос, на самом деле они получают бесплатных данных на сотни миллионов кв. км (считаем только данные ресурс и </a:t>
            </a:r>
            <a:r>
              <a:rPr lang="ru-RU" dirty="0" err="1"/>
              <a:t>канопус</a:t>
            </a:r>
            <a:r>
              <a:rPr lang="ru-RU" dirty="0"/>
              <a:t>, другие даже не учитываем). Все эти данные пользователи получают бесплатно и фактически в неограниченном объеме. Получается, что рынок непосредственно космических снимков в текущем виде близок к потолку своего объема. Значит новый рост возможен именно в сегменте анализа информации.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CEF3F-121F-44FD-99B7-8DAEEC6F9CE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545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4CEF3F-121F-44FD-99B7-8DAEEC6F9CE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669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2ADC1-BFB8-47E2-8A84-16B5F06F033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151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dirty="0"/>
              <a:t>Примеры ИТ объектов: </a:t>
            </a:r>
            <a:r>
              <a:rPr lang="ru-RU" sz="1200" b="0" i="0" u="none" strike="noStrike" baseline="0" dirty="0">
                <a:latin typeface="PTSans-Regular"/>
              </a:rPr>
              <a:t>создание системы цифровой маркировки и прослеживаемости товаров; </a:t>
            </a:r>
            <a:r>
              <a:rPr lang="ru-RU" sz="1200" dirty="0"/>
              <a:t>средства </a:t>
            </a:r>
            <a:r>
              <a:rPr lang="ru-RU" sz="1200" b="0" i="0" u="none" strike="noStrike" baseline="0" dirty="0">
                <a:latin typeface="DINPro"/>
              </a:rPr>
              <a:t>фотовидеофиксации, региональная навигационно-информационная система, Информационная система «Информационная система «Цифровое Приморье», Создание, обеспечение функционирования и техническое сопровождение цифровой образовательной платформы, Переработка (модификация) и эксплуатация государственной информационной системы Республики Татарстан «Распределенная архитектура предоставления </a:t>
            </a:r>
            <a:r>
              <a:rPr lang="ru-RU" sz="1200" b="0" i="0" u="none" strike="noStrike" baseline="0" dirty="0" err="1">
                <a:latin typeface="DINPro"/>
              </a:rPr>
              <a:t>клиентоцентричных</a:t>
            </a:r>
            <a:r>
              <a:rPr lang="ru-RU" sz="1200" b="0" i="0" u="none" strike="noStrike" baseline="0" dirty="0">
                <a:latin typeface="DINPro"/>
              </a:rPr>
              <a:t> цифровых услуг», </a:t>
            </a:r>
            <a:r>
              <a:rPr lang="ru-RU" sz="1200" b="0" i="0" u="none" strike="noStrike" baseline="0" dirty="0">
                <a:latin typeface="Arial" panose="020B0604020202020204" pitchFamily="34" charset="0"/>
              </a:rPr>
              <a:t>создание БД и ПО для хранения, поиска и обработки информации в данной БД, содержащих информацию о выявленных объектах недвижимости и земельных участках, отсутствующих (не принятых к учету) в налоговых органах, либо принятых на учет в налоговых органах, но подлежащих уточнению в результате изменения их характеристик, находящихся на территории </a:t>
            </a:r>
            <a:r>
              <a:rPr lang="ru-RU" sz="1200" b="0" i="0" u="none" strike="noStrike" baseline="0" dirty="0" err="1">
                <a:latin typeface="Arial" panose="020B0604020202020204" pitchFamily="34" charset="0"/>
              </a:rPr>
              <a:t>г.о</a:t>
            </a:r>
            <a:r>
              <a:rPr lang="ru-RU" sz="1200" b="0" i="0" u="none" strike="noStrike" baseline="0" dirty="0">
                <a:latin typeface="Arial" panose="020B0604020202020204" pitchFamily="34" charset="0"/>
              </a:rPr>
              <a:t>. Красногорск Московской области (Концессионер -АО «Концерн «Автоматика»).</a:t>
            </a:r>
            <a:r>
              <a:rPr lang="ru-RU" sz="1200" b="0" i="0" u="none" strike="noStrike" baseline="0" dirty="0">
                <a:latin typeface="PTSans-Regular"/>
              </a:rPr>
              <a:t> Создание федеральной автоматизированной системы весогабаритного контроля (АСВГК), предусмотренной в нацпроекте</a:t>
            </a:r>
          </a:p>
          <a:p>
            <a:pPr algn="l"/>
            <a:r>
              <a:rPr lang="ru-RU" sz="1200" b="0" i="0" u="none" strike="noStrike" baseline="0" dirty="0">
                <a:latin typeface="PTSans-Regular"/>
              </a:rPr>
              <a:t>БКАД. По проекту до 2024 года на федеральных трассах должно быть установлено 387 пунктов ВГК, а стоимость проекта оценивается в 63 млрд руб.</a:t>
            </a: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D97F0-8130-4B28-9F0D-5D24C46D557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385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D97F0-8130-4B28-9F0D-5D24C46D557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268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D97F0-8130-4B28-9F0D-5D24C46D557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276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D97F0-8130-4B28-9F0D-5D24C46D557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832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713C8-5F9D-4EB1-BB1A-F0FCDC959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EAF26F-6306-4236-849A-CBFCE25F9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A592D4-6820-4582-93B8-A3D652C0A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50B38D-18D8-48D9-A69B-AE97E2FB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D6A70F-9E21-4527-B580-AC2770BD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030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EF3DF-E68A-442D-BF57-FB153CFC0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F13C04-C338-4508-A7E5-EC3E6F388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2868D7-E8B3-46E8-BC41-DA338DF9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61AEDF-3E6B-44B2-A6C2-8AEBB5302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B12682-BA24-49CD-BE91-ECCF9CF8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189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ED4173E-28D7-42AE-B2C6-9A80A561F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43C9AE-B241-4F37-A5E2-818C7C917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69FD6D-7193-481E-A9A4-7BA07B485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31808-49EF-4B8A-84C2-7A981FBE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E130DD-3151-4758-AF08-5CE909B5A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009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5E1F10D2-7B60-48FC-8E0B-9A400184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4" y="6423588"/>
            <a:ext cx="2743200" cy="365125"/>
          </a:xfrm>
        </p:spPr>
        <p:txBody>
          <a:bodyPr/>
          <a:lstStyle>
            <a:lvl1pPr>
              <a:defRPr>
                <a:latin typeface="Noir Pro" panose="00000500000000000000" pitchFamily="50" charset="0"/>
              </a:defRPr>
            </a:lvl1pPr>
          </a:lstStyle>
          <a:p>
            <a:fld id="{DD560466-06F8-4D25-AA37-9BBC9473C53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ADD9D8-81D4-4EA9-8769-811630016E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619" y="159251"/>
            <a:ext cx="746102" cy="4918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EAD0C5-C89D-4CBC-B817-FF9F1AEED2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806" y="727350"/>
            <a:ext cx="750915" cy="17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49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811F2-5E02-487C-B2DA-317D5C4D1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837A95-202C-4FEC-9503-F29EC8450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405B5B-A8E0-48C5-B4D2-29B331C81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A9EC88-90D5-4384-8E52-29C9B906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4D3A84-789B-4643-8645-A881D281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66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B8D31-6DE3-4A13-B502-4390C569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CE77EC-DC92-46FF-87F7-C0B12E97B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F7C82-DD70-46BF-9B68-0CC1FF14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82AB1E-4ECE-43A2-B540-DB5A0F19A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2207A7-0597-4304-9308-7F44EDF7B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56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952DE-5ED4-4775-8C3B-F3E313F95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7F3B7A-9FE7-4536-815B-48621CFB3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76C4F4-BDFE-47C5-88C3-11799E31E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CF28A7-4439-481F-B82F-233F752D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5285B1-416C-4347-8647-4F9E97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1079D4-D9AE-4EBB-8C7E-67CBC52DD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95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616AE-00D6-4847-A9D2-CA7AC32A4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54BD78-6BC6-4C1B-A759-8754E86FF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EA5DDD-65B2-4585-A972-72F1217D5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BF4A11-DF28-4185-9647-FA0E1D696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6216C7-5323-461C-90A2-47B09D3F7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167B3A-1F7C-483E-A32C-FB69A604D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83C6F2-3B0F-47C4-9D50-753270B0A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5220BD-4D24-4C0A-8723-E43FD4E69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51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248AF-AE7B-4074-8B42-7766B6A29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B8F7EA-0B49-46AD-B879-A65624A64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968EE7-D827-490C-97C1-44FDE3330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B1110A-69BE-4B0F-8C04-ADA8C2EEE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84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FA460C-E037-433F-A22B-CE0F54E88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62C4B89-00A3-4866-AC07-FF6031965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3085E9-5B25-43EB-942A-DDA4115B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36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94A0A-0082-48DB-A3D4-D29A9142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A36D4C-F0BF-406E-8E73-AB8222CBE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26FF62-3C04-41AE-9F0A-46A944E6A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88714F-03E3-4021-B255-0C7CFBF92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34CF39-D505-44DB-B3C8-B53F307A9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37A34F-282E-4643-A1B4-FB42E190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355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81B40-81AD-473E-9CF6-EDB94EB95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D8C3651-D350-4DAD-82F1-1C3942B68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123D1D-E578-4BDF-B386-B01962450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FE71D8-8EFB-4BA6-B7DD-5E386B54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C9F78-2238-4CFC-9215-3638E5406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839786-6BD6-4633-A82C-B2654C13D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5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0FCEC-8BCB-44F2-97BD-D16CB72A3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794499-AC6F-4676-BB65-2AB4F8AAC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232E00-28E3-4EE1-8859-633BFDFA2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15C583-9BC7-4B50-8670-B1C4B280E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FE1DF8-C0AA-4B26-95B4-05140DD44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C09FD-C255-435E-BDA9-4BCD48087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33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.svg"/><Relationship Id="rId5" Type="http://schemas.openxmlformats.org/officeDocument/2006/relationships/image" Target="../media/image37.png"/><Relationship Id="rId10" Type="http://schemas.openxmlformats.org/officeDocument/2006/relationships/image" Target="../media/image3.png"/><Relationship Id="rId4" Type="http://schemas.openxmlformats.org/officeDocument/2006/relationships/image" Target="../media/image36.png"/><Relationship Id="rId9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sv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0.png"/><Relationship Id="rId4" Type="http://schemas.openxmlformats.org/officeDocument/2006/relationships/image" Target="../media/image9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www.vedomosti.ru/technology/articles/2023/10/10/999695-roskosmos-hochet-prodavat-sputnikovie-snimki?from=newsline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chart" Target="../charts/chart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53AE10-F489-46DF-9BC9-DCC14CF2C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144" y="0"/>
            <a:ext cx="12218144" cy="685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EF41B37-16DB-4E6F-8551-82365B62E22D}"/>
              </a:ext>
            </a:extLst>
          </p:cNvPr>
          <p:cNvSpPr/>
          <p:nvPr/>
        </p:nvSpPr>
        <p:spPr>
          <a:xfrm>
            <a:off x="-26144" y="-2"/>
            <a:ext cx="12218144" cy="6858002"/>
          </a:xfrm>
          <a:prstGeom prst="rect">
            <a:avLst/>
          </a:prstGeom>
          <a:gradFill flip="none" rotWithShape="1">
            <a:gsLst>
              <a:gs pos="35000">
                <a:schemeClr val="tx2">
                  <a:lumMod val="50000"/>
                  <a:alpha val="59000"/>
                </a:schemeClr>
              </a:gs>
              <a:gs pos="69000">
                <a:srgbClr val="002060">
                  <a:alpha val="34000"/>
                </a:srgbClr>
              </a:gs>
              <a:gs pos="92000">
                <a:schemeClr val="tx2">
                  <a:lumMod val="50000"/>
                  <a:alpha val="74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7D4279-684F-4758-BF93-8C66C8818240}"/>
              </a:ext>
            </a:extLst>
          </p:cNvPr>
          <p:cNvSpPr txBox="1"/>
          <p:nvPr/>
        </p:nvSpPr>
        <p:spPr>
          <a:xfrm>
            <a:off x="1329405" y="5592332"/>
            <a:ext cx="2681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Сочи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rPr>
              <a:t>202</a:t>
            </a:r>
            <a:r>
              <a:rPr lang="en-US" sz="1600" dirty="0">
                <a:solidFill>
                  <a:prstClr val="white"/>
                </a:solidFill>
                <a:latin typeface="Noir Pro Light" panose="00000400000000000000" pitchFamily="50" charset="0"/>
              </a:rPr>
              <a:t>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 Light" panose="00000400000000000000" pitchFamily="50" charset="0"/>
              <a:ea typeface="+mn-ea"/>
              <a:cs typeface="+mn-cs"/>
            </a:endParaRPr>
          </a:p>
        </p:txBody>
      </p:sp>
      <p:sp>
        <p:nvSpPr>
          <p:cNvPr id="16" name="Дуга 15">
            <a:extLst>
              <a:ext uri="{FF2B5EF4-FFF2-40B4-BE49-F238E27FC236}">
                <a16:creationId xmlns:a16="http://schemas.microsoft.com/office/drawing/2014/main" id="{3AA8C0B9-BEB6-4F4A-82D5-FD3ECB128F6D}"/>
              </a:ext>
            </a:extLst>
          </p:cNvPr>
          <p:cNvSpPr/>
          <p:nvPr/>
        </p:nvSpPr>
        <p:spPr>
          <a:xfrm rot="13882955">
            <a:off x="7817379" y="-1855686"/>
            <a:ext cx="11483788" cy="11832799"/>
          </a:xfrm>
          <a:prstGeom prst="arc">
            <a:avLst>
              <a:gd name="adj1" fmla="val 16860955"/>
              <a:gd name="adj2" fmla="val 21217795"/>
            </a:avLst>
          </a:prstGeom>
          <a:ln>
            <a:gradFill>
              <a:gsLst>
                <a:gs pos="0">
                  <a:schemeClr val="accent5">
                    <a:lumMod val="75000"/>
                  </a:schemeClr>
                </a:gs>
                <a:gs pos="3000">
                  <a:srgbClr val="002060"/>
                </a:gs>
                <a:gs pos="21000">
                  <a:srgbClr val="00B0F0"/>
                </a:gs>
                <a:gs pos="69000">
                  <a:srgbClr val="002060"/>
                </a:gs>
                <a:gs pos="92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3A9F2E-E703-4E87-A871-06F86298B71B}"/>
              </a:ext>
            </a:extLst>
          </p:cNvPr>
          <p:cNvSpPr txBox="1"/>
          <p:nvPr/>
        </p:nvSpPr>
        <p:spPr>
          <a:xfrm>
            <a:off x="1329405" y="2459503"/>
            <a:ext cx="9643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0" dirty="0">
                <a:solidFill>
                  <a:schemeClr val="bg1"/>
                </a:solidFill>
                <a:effectLst/>
                <a:latin typeface="Noir Pro" panose="00000500000000000000" pitchFamily="50" charset="0"/>
              </a:rPr>
              <a:t>Особенности и возможности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0" dirty="0">
                <a:solidFill>
                  <a:schemeClr val="bg1"/>
                </a:solidFill>
                <a:effectLst/>
                <a:latin typeface="Noir Pro" panose="00000500000000000000" pitchFamily="50" charset="0"/>
              </a:rPr>
              <a:t>развития российского рынка </a:t>
            </a:r>
            <a:endParaRPr lang="en-US" sz="4000" b="0" dirty="0">
              <a:solidFill>
                <a:schemeClr val="bg1"/>
              </a:solidFill>
              <a:effectLst/>
              <a:latin typeface="Noir Pro" panose="000005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0" dirty="0">
                <a:solidFill>
                  <a:schemeClr val="bg1"/>
                </a:solidFill>
                <a:effectLst/>
                <a:latin typeface="Noir Pro" panose="00000500000000000000" pitchFamily="50" charset="0"/>
              </a:rPr>
              <a:t>данных и сервисов на основе ДЗЗ</a:t>
            </a:r>
            <a:endParaRPr kumimoji="0" lang="ru-RU" sz="60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oir Pro" panose="00000500000000000000" pitchFamily="50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1CBEB83-7141-4465-A155-72CB2C5C04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38071">
            <a:off x="8192963" y="1081754"/>
            <a:ext cx="532013" cy="3857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29F62-AA88-412D-93EA-B31C01E147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939" y="741020"/>
            <a:ext cx="1842946" cy="4423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62CA8E-4B10-4B9D-9301-47C0429442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92" y="598428"/>
            <a:ext cx="3082179" cy="7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94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EB6B7F-D0D6-4032-B756-5A77D0FE2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4"/>
          <a:stretch/>
        </p:blipFill>
        <p:spPr>
          <a:xfrm>
            <a:off x="6855" y="0"/>
            <a:ext cx="12192000" cy="6858000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DDED91D-5402-4C11-9EDB-8CFAC8F8E3DA}"/>
              </a:ext>
            </a:extLst>
          </p:cNvPr>
          <p:cNvSpPr/>
          <p:nvPr/>
        </p:nvSpPr>
        <p:spPr>
          <a:xfrm>
            <a:off x="6724" y="0"/>
            <a:ext cx="12192000" cy="7880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349763-6C18-4EFA-9C97-827FC126B508}"/>
              </a:ext>
            </a:extLst>
          </p:cNvPr>
          <p:cNvSpPr txBox="1"/>
          <p:nvPr/>
        </p:nvSpPr>
        <p:spPr>
          <a:xfrm>
            <a:off x="1904811" y="169683"/>
            <a:ext cx="9850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ru-RU" sz="2800" dirty="0">
                <a:solidFill>
                  <a:prstClr val="black"/>
                </a:solidFill>
                <a:latin typeface="Noir Pro" panose="00000500000000000000" pitchFamily="50" charset="0"/>
              </a:rPr>
              <a:t>Роскосмос - т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ехнологический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 лидер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7BEB2BA-664E-453C-A65B-BC5A23D4216C}"/>
              </a:ext>
            </a:extLst>
          </p:cNvPr>
          <p:cNvGrpSpPr/>
          <p:nvPr/>
        </p:nvGrpSpPr>
        <p:grpSpPr>
          <a:xfrm>
            <a:off x="4492580" y="974313"/>
            <a:ext cx="7562135" cy="1146092"/>
            <a:chOff x="4335054" y="862553"/>
            <a:chExt cx="7445283" cy="1146092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475ECBAE-C5E1-4472-96AA-D4124F154D64}"/>
                </a:ext>
              </a:extLst>
            </p:cNvPr>
            <p:cNvSpPr/>
            <p:nvPr/>
          </p:nvSpPr>
          <p:spPr>
            <a:xfrm>
              <a:off x="4335054" y="862553"/>
              <a:ext cx="7445283" cy="1048332"/>
            </a:xfrm>
            <a:prstGeom prst="roundRect">
              <a:avLst>
                <a:gd name="adj" fmla="val 8431"/>
              </a:avLst>
            </a:prstGeom>
            <a:solidFill>
              <a:srgbClr val="050929"/>
            </a:solidFill>
            <a:ln>
              <a:noFill/>
            </a:ln>
            <a:effectLst>
              <a:outerShdw blurRad="50800" sx="101000" sy="101000" algn="ctr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D88ED1-8341-49E9-A815-D2EB398B998E}"/>
                </a:ext>
              </a:extLst>
            </p:cNvPr>
            <p:cNvSpPr txBox="1"/>
            <p:nvPr/>
          </p:nvSpPr>
          <p:spPr>
            <a:xfrm>
              <a:off x="4407714" y="1054538"/>
              <a:ext cx="724558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r">
                <a:defRPr/>
              </a:pPr>
              <a:r>
                <a:rPr lang="ru-RU" sz="1400" dirty="0">
                  <a:solidFill>
                    <a:srgbClr val="FFFF00"/>
                  </a:solidFill>
                  <a:latin typeface="Noir Pro" panose="00000500000000000000" pitchFamily="50" charset="0"/>
                </a:rPr>
                <a:t>Лучшая ДЗЗ практика в РФ: Проект Цифровая Земля - </a:t>
              </a:r>
              <a:r>
                <a:rPr lang="ru-RU" sz="1400" dirty="0">
                  <a:solidFill>
                    <a:prstClr val="white"/>
                  </a:solidFill>
                  <a:latin typeface="Noir Pro" panose="00000500000000000000" pitchFamily="50" charset="0"/>
                </a:rPr>
                <a:t>г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лобальный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 мониторинг состояния природных объектов и ведения хозяйственной деятельности на них с помощью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нейросетевых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 алгоритмов в масштабе всей страны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39C0849-2ADE-44F4-BE9B-4964D9F5D665}"/>
              </a:ext>
            </a:extLst>
          </p:cNvPr>
          <p:cNvGrpSpPr/>
          <p:nvPr/>
        </p:nvGrpSpPr>
        <p:grpSpPr>
          <a:xfrm>
            <a:off x="5984240" y="5080000"/>
            <a:ext cx="5797099" cy="1436304"/>
            <a:chOff x="5984240" y="5080000"/>
            <a:chExt cx="5797099" cy="1436304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23DACB65-84FA-4BA6-B0C1-A7990FA8C94D}"/>
                </a:ext>
              </a:extLst>
            </p:cNvPr>
            <p:cNvSpPr/>
            <p:nvPr/>
          </p:nvSpPr>
          <p:spPr>
            <a:xfrm>
              <a:off x="5984240" y="5080000"/>
              <a:ext cx="5770986" cy="1361405"/>
            </a:xfrm>
            <a:prstGeom prst="roundRect">
              <a:avLst>
                <a:gd name="adj" fmla="val 3196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Объект 2">
              <a:extLst>
                <a:ext uri="{FF2B5EF4-FFF2-40B4-BE49-F238E27FC236}">
                  <a16:creationId xmlns:a16="http://schemas.microsoft.com/office/drawing/2014/main" id="{42F30772-9FA4-4536-A707-3833043B9A51}"/>
                </a:ext>
              </a:extLst>
            </p:cNvPr>
            <p:cNvSpPr txBox="1">
              <a:spLocks/>
            </p:cNvSpPr>
            <p:nvPr/>
          </p:nvSpPr>
          <p:spPr>
            <a:xfrm>
              <a:off x="9116113" y="5221157"/>
              <a:ext cx="2665226" cy="124224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ХОЗЯЙСТВЕННАЯ АКТИВНОСТЬ:</a:t>
              </a:r>
            </a:p>
            <a:p>
              <a:pPr marL="2520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стройки</a:t>
              </a:r>
            </a:p>
            <a:p>
              <a:pPr marL="2520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вырубки </a:t>
              </a:r>
            </a:p>
            <a:p>
              <a:pPr marL="2520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карьеры</a:t>
              </a:r>
            </a:p>
          </p:txBody>
        </p:sp>
        <p:sp>
          <p:nvSpPr>
            <p:cNvPr id="15" name="Объект 2">
              <a:extLst>
                <a:ext uri="{FF2B5EF4-FFF2-40B4-BE49-F238E27FC236}">
                  <a16:creationId xmlns:a16="http://schemas.microsoft.com/office/drawing/2014/main" id="{406EFFAA-786C-4406-A266-801248748AA2}"/>
                </a:ext>
              </a:extLst>
            </p:cNvPr>
            <p:cNvSpPr txBox="1">
              <a:spLocks/>
            </p:cNvSpPr>
            <p:nvPr/>
          </p:nvSpPr>
          <p:spPr>
            <a:xfrm>
              <a:off x="6243319" y="5221157"/>
              <a:ext cx="2949706" cy="129514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 ПРИРОДНЫЕ ОБЪЕКТЫ:</a:t>
              </a:r>
            </a:p>
            <a:p>
              <a:pPr marL="252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береговые линии крупных водоемов</a:t>
              </a:r>
            </a:p>
            <a:p>
              <a:pPr marL="252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фактическая граница леса</a:t>
              </a:r>
            </a:p>
            <a:p>
              <a:pPr marL="2520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участки ветровалов и гарей</a:t>
              </a:r>
            </a:p>
          </p:txBody>
        </p:sp>
      </p:grpSp>
      <p:sp>
        <p:nvSpPr>
          <p:cNvPr id="18" name="Овал 17">
            <a:extLst>
              <a:ext uri="{FF2B5EF4-FFF2-40B4-BE49-F238E27FC236}">
                <a16:creationId xmlns:a16="http://schemas.microsoft.com/office/drawing/2014/main" id="{A9AEBBD9-FE72-4B2D-BE15-50AD3DAD39F1}"/>
              </a:ext>
            </a:extLst>
          </p:cNvPr>
          <p:cNvSpPr/>
          <p:nvPr/>
        </p:nvSpPr>
        <p:spPr>
          <a:xfrm>
            <a:off x="6386880" y="5547360"/>
            <a:ext cx="108000" cy="108000"/>
          </a:xfrm>
          <a:prstGeom prst="ellipse">
            <a:avLst/>
          </a:prstGeom>
          <a:solidFill>
            <a:srgbClr val="0084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6CD187E-33C9-409E-BB28-504EEE5F1BFC}"/>
              </a:ext>
            </a:extLst>
          </p:cNvPr>
          <p:cNvSpPr/>
          <p:nvPr/>
        </p:nvSpPr>
        <p:spPr>
          <a:xfrm>
            <a:off x="6386880" y="5927563"/>
            <a:ext cx="108000" cy="108000"/>
          </a:xfrm>
          <a:prstGeom prst="ellipse">
            <a:avLst/>
          </a:prstGeom>
          <a:solidFill>
            <a:srgbClr val="2AB2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7CE86ED-0A38-4BAE-A345-A9CF621BE410}"/>
              </a:ext>
            </a:extLst>
          </p:cNvPr>
          <p:cNvSpPr/>
          <p:nvPr/>
        </p:nvSpPr>
        <p:spPr>
          <a:xfrm>
            <a:off x="6386880" y="6161222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AC299F4B-4F97-4007-8FB9-7B2E2FADAC88}"/>
              </a:ext>
            </a:extLst>
          </p:cNvPr>
          <p:cNvSpPr/>
          <p:nvPr/>
        </p:nvSpPr>
        <p:spPr>
          <a:xfrm>
            <a:off x="9267216" y="5547360"/>
            <a:ext cx="108000" cy="108000"/>
          </a:xfrm>
          <a:prstGeom prst="ellipse">
            <a:avLst/>
          </a:prstGeom>
          <a:solidFill>
            <a:srgbClr val="DF2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598A612C-66F3-49D4-9749-4D6DC87D1AD1}"/>
              </a:ext>
            </a:extLst>
          </p:cNvPr>
          <p:cNvSpPr/>
          <p:nvPr/>
        </p:nvSpPr>
        <p:spPr>
          <a:xfrm>
            <a:off x="9267216" y="5984745"/>
            <a:ext cx="108000" cy="108000"/>
          </a:xfrm>
          <a:prstGeom prst="ellipse">
            <a:avLst/>
          </a:prstGeom>
          <a:solidFill>
            <a:srgbClr val="FF9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ACA5E104-254F-47D7-883D-CF7A1896773D}"/>
              </a:ext>
            </a:extLst>
          </p:cNvPr>
          <p:cNvSpPr/>
          <p:nvPr/>
        </p:nvSpPr>
        <p:spPr>
          <a:xfrm>
            <a:off x="9267216" y="5768453"/>
            <a:ext cx="108000" cy="108000"/>
          </a:xfrm>
          <a:prstGeom prst="ellipse">
            <a:avLst/>
          </a:prstGeom>
          <a:solidFill>
            <a:srgbClr val="B54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C322B83-4411-40CF-A2C8-BF614335417C}"/>
              </a:ext>
            </a:extLst>
          </p:cNvPr>
          <p:cNvGrpSpPr/>
          <p:nvPr/>
        </p:nvGrpSpPr>
        <p:grpSpPr>
          <a:xfrm>
            <a:off x="526819" y="1733089"/>
            <a:ext cx="2643843" cy="2331336"/>
            <a:chOff x="9157613" y="1056778"/>
            <a:chExt cx="2643843" cy="2331336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A4003B85-1C3A-4977-964C-59B05AB1AED4}"/>
                </a:ext>
              </a:extLst>
            </p:cNvPr>
            <p:cNvSpPr/>
            <p:nvPr/>
          </p:nvSpPr>
          <p:spPr>
            <a:xfrm>
              <a:off x="9384029" y="1056778"/>
              <a:ext cx="2198369" cy="2198369"/>
            </a:xfrm>
            <a:prstGeom prst="ellipse">
              <a:avLst/>
            </a:prstGeom>
            <a:solidFill>
              <a:srgbClr val="001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95306446-42A5-40C4-9A59-AF30AE5E74C3}"/>
                </a:ext>
              </a:extLst>
            </p:cNvPr>
            <p:cNvGrpSpPr/>
            <p:nvPr/>
          </p:nvGrpSpPr>
          <p:grpSpPr>
            <a:xfrm>
              <a:off x="9157613" y="1658240"/>
              <a:ext cx="2643843" cy="1729874"/>
              <a:chOff x="1339493" y="1704340"/>
              <a:chExt cx="2643843" cy="1729874"/>
            </a:xfrm>
          </p:grpSpPr>
          <p:sp>
            <p:nvSpPr>
              <p:cNvPr id="50" name="Объект 2">
                <a:extLst>
                  <a:ext uri="{FF2B5EF4-FFF2-40B4-BE49-F238E27FC236}">
                    <a16:creationId xmlns:a16="http://schemas.microsoft.com/office/drawing/2014/main" id="{026AFAF0-24E6-4B06-A086-991D197E79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6832" y="2559143"/>
                <a:ext cx="1708393" cy="875071"/>
              </a:xfrm>
              <a:prstGeom prst="rect">
                <a:avLst/>
              </a:prstGeom>
            </p:spPr>
            <p:txBody>
              <a:bodyPr numCol="1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ru-RU" sz="1100" dirty="0">
                    <a:solidFill>
                      <a:schemeClr val="bg1"/>
                    </a:solidFill>
                    <a:latin typeface="Noir Pro Light" panose="00000400000000000000" pitchFamily="50" charset="0"/>
                  </a:rPr>
                  <a:t>вся площадь России обработана </a:t>
                </a:r>
              </a:p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ru-RU" sz="1100" dirty="0">
                    <a:solidFill>
                      <a:schemeClr val="bg1"/>
                    </a:solidFill>
                    <a:latin typeface="Noir Pro Light" panose="00000400000000000000" pitchFamily="50" charset="0"/>
                  </a:rPr>
                  <a:t>2-3 раза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4B8CF80-26B9-4D6E-BE38-FC7992C2BBF8}"/>
                  </a:ext>
                </a:extLst>
              </p:cNvPr>
              <p:cNvSpPr txBox="1"/>
              <p:nvPr/>
            </p:nvSpPr>
            <p:spPr>
              <a:xfrm>
                <a:off x="1339493" y="1704340"/>
                <a:ext cx="2643843" cy="884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ru-RU" sz="4400" dirty="0">
                    <a:solidFill>
                      <a:schemeClr val="bg1"/>
                    </a:solidFill>
                    <a:latin typeface="Noir Pro Semi Bold" panose="00000700000000000000" pitchFamily="50" charset="0"/>
                  </a:rPr>
                  <a:t>40</a:t>
                </a:r>
                <a:r>
                  <a:rPr lang="ru-RU" sz="4400" dirty="0">
                    <a:solidFill>
                      <a:schemeClr val="bg1"/>
                    </a:solidFill>
                    <a:latin typeface="Noir Pro Medium" panose="00000600000000000000" pitchFamily="50" charset="0"/>
                  </a:rPr>
                  <a:t> млн</a:t>
                </a:r>
                <a:endParaRPr lang="ru-RU" sz="4400" dirty="0">
                  <a:solidFill>
                    <a:schemeClr val="bg1"/>
                  </a:solidFill>
                  <a:latin typeface="Noir Pro Semi Bold" panose="00000700000000000000" pitchFamily="50" charset="0"/>
                </a:endParaRPr>
              </a:p>
              <a:p>
                <a:pPr algn="ctr">
                  <a:lnSpc>
                    <a:spcPct val="70000"/>
                  </a:lnSpc>
                </a:pPr>
                <a:r>
                  <a:rPr lang="ru-RU" sz="2800" dirty="0">
                    <a:solidFill>
                      <a:schemeClr val="bg1"/>
                    </a:solidFill>
                    <a:latin typeface="Noir Pro Medium" panose="00000600000000000000" pitchFamily="50" charset="0"/>
                  </a:rPr>
                  <a:t>кв. км</a:t>
                </a:r>
              </a:p>
            </p:txBody>
          </p:sp>
        </p:grp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561CAFCB-FCA0-4A88-AA30-4E2CDF839915}"/>
              </a:ext>
            </a:extLst>
          </p:cNvPr>
          <p:cNvGrpSpPr/>
          <p:nvPr/>
        </p:nvGrpSpPr>
        <p:grpSpPr>
          <a:xfrm>
            <a:off x="2516953" y="2544411"/>
            <a:ext cx="1693432" cy="1359223"/>
            <a:chOff x="7920238" y="1772342"/>
            <a:chExt cx="1664548" cy="1336040"/>
          </a:xfrm>
        </p:grpSpPr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35C9E876-521C-4C55-803E-92AE50AD8FD3}"/>
                </a:ext>
              </a:extLst>
            </p:cNvPr>
            <p:cNvSpPr/>
            <p:nvPr/>
          </p:nvSpPr>
          <p:spPr>
            <a:xfrm>
              <a:off x="8104586" y="1772342"/>
              <a:ext cx="1336039" cy="1336040"/>
            </a:xfrm>
            <a:prstGeom prst="ellipse">
              <a:avLst/>
            </a:prstGeom>
            <a:solidFill>
              <a:srgbClr val="F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F012A9-84CA-45C8-8A9E-67FD3F04B578}"/>
                </a:ext>
              </a:extLst>
            </p:cNvPr>
            <p:cNvSpPr txBox="1"/>
            <p:nvPr/>
          </p:nvSpPr>
          <p:spPr>
            <a:xfrm>
              <a:off x="7920238" y="2094666"/>
              <a:ext cx="1664548" cy="44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32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8</a:t>
              </a:r>
              <a:r>
                <a:rPr lang="en-US" sz="32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5</a:t>
              </a:r>
              <a:endParaRPr lang="ru-RU" sz="24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55" name="Объект 2">
              <a:extLst>
                <a:ext uri="{FF2B5EF4-FFF2-40B4-BE49-F238E27FC236}">
                  <a16:creationId xmlns:a16="http://schemas.microsoft.com/office/drawing/2014/main" id="{E3FCA2C4-72E2-44A5-83D8-30920BF3409E}"/>
                </a:ext>
              </a:extLst>
            </p:cNvPr>
            <p:cNvSpPr txBox="1">
              <a:spLocks/>
            </p:cNvSpPr>
            <p:nvPr/>
          </p:nvSpPr>
          <p:spPr>
            <a:xfrm>
              <a:off x="7988390" y="2505317"/>
              <a:ext cx="1568432" cy="419933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bg1"/>
                  </a:solidFill>
                  <a:latin typeface="Noir Pro Bold" panose="00000800000000000000" pitchFamily="50" charset="0"/>
                </a:rPr>
                <a:t>регионов</a:t>
              </a: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1693943-D28A-4FD5-BAC3-3915AB9EF54D}"/>
              </a:ext>
            </a:extLst>
          </p:cNvPr>
          <p:cNvGrpSpPr/>
          <p:nvPr/>
        </p:nvGrpSpPr>
        <p:grpSpPr>
          <a:xfrm>
            <a:off x="9624347" y="2104463"/>
            <a:ext cx="2643843" cy="1903555"/>
            <a:chOff x="7370870" y="1458866"/>
            <a:chExt cx="2643843" cy="1903555"/>
          </a:xfrm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120A7AB2-5A9A-4129-A33C-BBF0BC511BE5}"/>
                </a:ext>
              </a:extLst>
            </p:cNvPr>
            <p:cNvSpPr/>
            <p:nvPr/>
          </p:nvSpPr>
          <p:spPr>
            <a:xfrm>
              <a:off x="7809572" y="1458866"/>
              <a:ext cx="1736518" cy="1736518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14CA93B-C448-41A9-980F-C2B791F4B992}"/>
                </a:ext>
              </a:extLst>
            </p:cNvPr>
            <p:cNvSpPr txBox="1"/>
            <p:nvPr/>
          </p:nvSpPr>
          <p:spPr>
            <a:xfrm>
              <a:off x="7370870" y="2066130"/>
              <a:ext cx="2643843" cy="501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36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5000+</a:t>
              </a:r>
              <a:endParaRPr lang="ru-RU" sz="32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59" name="Объект 2">
              <a:extLst>
                <a:ext uri="{FF2B5EF4-FFF2-40B4-BE49-F238E27FC236}">
                  <a16:creationId xmlns:a16="http://schemas.microsoft.com/office/drawing/2014/main" id="{56D0C368-0014-497A-9A54-76562C07DBB7}"/>
                </a:ext>
              </a:extLst>
            </p:cNvPr>
            <p:cNvSpPr txBox="1">
              <a:spLocks/>
            </p:cNvSpPr>
            <p:nvPr/>
          </p:nvSpPr>
          <p:spPr>
            <a:xfrm>
              <a:off x="7869094" y="2487350"/>
              <a:ext cx="1647393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1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обработанных заказов</a:t>
              </a:r>
              <a:endParaRPr lang="ru-RU" sz="1600" dirty="0">
                <a:solidFill>
                  <a:schemeClr val="bg1"/>
                </a:solidFill>
                <a:latin typeface="Noir Pro Light" panose="00000400000000000000" pitchFamily="50" charset="0"/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009BE8BB-7D45-4EFE-88DD-6C95BEEC0EC7}"/>
              </a:ext>
            </a:extLst>
          </p:cNvPr>
          <p:cNvGrpSpPr/>
          <p:nvPr/>
        </p:nvGrpSpPr>
        <p:grpSpPr>
          <a:xfrm>
            <a:off x="3543490" y="2868305"/>
            <a:ext cx="1446594" cy="880981"/>
            <a:chOff x="7940330" y="2009578"/>
            <a:chExt cx="1664548" cy="1013716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D6A75DAC-2EE2-436E-9DD6-65EEF2431ACD}"/>
                </a:ext>
              </a:extLst>
            </p:cNvPr>
            <p:cNvSpPr/>
            <p:nvPr/>
          </p:nvSpPr>
          <p:spPr>
            <a:xfrm>
              <a:off x="8267872" y="2009578"/>
              <a:ext cx="1009465" cy="1013716"/>
            </a:xfrm>
            <a:prstGeom prst="ellipse">
              <a:avLst/>
            </a:prstGeom>
            <a:solidFill>
              <a:srgbClr val="080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6E18D34-6EFB-480D-8550-5081D27A1FCA}"/>
                </a:ext>
              </a:extLst>
            </p:cNvPr>
            <p:cNvSpPr txBox="1"/>
            <p:nvPr/>
          </p:nvSpPr>
          <p:spPr>
            <a:xfrm>
              <a:off x="7940330" y="2144980"/>
              <a:ext cx="1664548" cy="524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32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4</a:t>
              </a:r>
              <a:endParaRPr lang="ru-RU" sz="24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63" name="Объект 2">
              <a:extLst>
                <a:ext uri="{FF2B5EF4-FFF2-40B4-BE49-F238E27FC236}">
                  <a16:creationId xmlns:a16="http://schemas.microsoft.com/office/drawing/2014/main" id="{C0F2D13A-C22C-490B-9D27-305E650BD49D}"/>
                </a:ext>
              </a:extLst>
            </p:cNvPr>
            <p:cNvSpPr txBox="1">
              <a:spLocks/>
            </p:cNvSpPr>
            <p:nvPr/>
          </p:nvSpPr>
          <p:spPr>
            <a:xfrm>
              <a:off x="7987091" y="2514868"/>
              <a:ext cx="1568432" cy="419933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100" dirty="0">
                  <a:solidFill>
                    <a:schemeClr val="bg1"/>
                  </a:solidFill>
                  <a:latin typeface="Noir Pro Bold" panose="00000800000000000000" pitchFamily="50" charset="0"/>
                </a:rPr>
                <a:t>отрасли</a:t>
              </a: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41F447A5-6302-496A-8D90-A211BE367B9F}"/>
              </a:ext>
            </a:extLst>
          </p:cNvPr>
          <p:cNvGrpSpPr/>
          <p:nvPr/>
        </p:nvGrpSpPr>
        <p:grpSpPr>
          <a:xfrm>
            <a:off x="8117934" y="2410117"/>
            <a:ext cx="2643843" cy="1597900"/>
            <a:chOff x="7391163" y="1579757"/>
            <a:chExt cx="2643843" cy="1597900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91218970-0EBD-4048-9CB6-E657DED148E2}"/>
                </a:ext>
              </a:extLst>
            </p:cNvPr>
            <p:cNvSpPr/>
            <p:nvPr/>
          </p:nvSpPr>
          <p:spPr>
            <a:xfrm>
              <a:off x="7988050" y="1579757"/>
              <a:ext cx="1471531" cy="1471531"/>
            </a:xfrm>
            <a:prstGeom prst="ellipse">
              <a:avLst/>
            </a:prstGeom>
            <a:solidFill>
              <a:srgbClr val="105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47E451C-D6D0-4774-A8F2-D28C77626DAA}"/>
                </a:ext>
              </a:extLst>
            </p:cNvPr>
            <p:cNvSpPr txBox="1"/>
            <p:nvPr/>
          </p:nvSpPr>
          <p:spPr>
            <a:xfrm>
              <a:off x="7391163" y="1956988"/>
              <a:ext cx="2643843" cy="36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ru-RU" sz="2400" dirty="0">
                  <a:solidFill>
                    <a:schemeClr val="bg1"/>
                  </a:solidFill>
                  <a:latin typeface="Noir Pro Medium" panose="00000600000000000000" pitchFamily="50" charset="0"/>
                </a:rPr>
                <a:t>1251</a:t>
              </a:r>
            </a:p>
          </p:txBody>
        </p:sp>
        <p:sp>
          <p:nvSpPr>
            <p:cNvPr id="67" name="Объект 2">
              <a:extLst>
                <a:ext uri="{FF2B5EF4-FFF2-40B4-BE49-F238E27FC236}">
                  <a16:creationId xmlns:a16="http://schemas.microsoft.com/office/drawing/2014/main" id="{0F9FAD34-10C7-4188-88D0-5A9F95C59E0D}"/>
                </a:ext>
              </a:extLst>
            </p:cNvPr>
            <p:cNvSpPr txBox="1">
              <a:spLocks/>
            </p:cNvSpPr>
            <p:nvPr/>
          </p:nvSpPr>
          <p:spPr>
            <a:xfrm>
              <a:off x="7877098" y="2302586"/>
              <a:ext cx="1693433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1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зарегистрированный пользователь</a:t>
              </a: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FC5EC18B-E5CB-4DC9-BB32-B4A63342127D}"/>
              </a:ext>
            </a:extLst>
          </p:cNvPr>
          <p:cNvGrpSpPr/>
          <p:nvPr/>
        </p:nvGrpSpPr>
        <p:grpSpPr>
          <a:xfrm>
            <a:off x="4464402" y="5079877"/>
            <a:ext cx="1397147" cy="1503067"/>
            <a:chOff x="8007727" y="1582783"/>
            <a:chExt cx="1607650" cy="1729529"/>
          </a:xfrm>
        </p:grpSpPr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B5B8AACC-BC76-4FD6-A98F-B26E1756CE7F}"/>
                </a:ext>
              </a:extLst>
            </p:cNvPr>
            <p:cNvSpPr/>
            <p:nvPr/>
          </p:nvSpPr>
          <p:spPr>
            <a:xfrm>
              <a:off x="8007727" y="1582783"/>
              <a:ext cx="1566523" cy="156652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462E7E8-0D0F-45BF-82E7-92AEDE8BDBDF}"/>
                </a:ext>
              </a:extLst>
            </p:cNvPr>
            <p:cNvSpPr txBox="1"/>
            <p:nvPr/>
          </p:nvSpPr>
          <p:spPr>
            <a:xfrm>
              <a:off x="8046946" y="1840477"/>
              <a:ext cx="1568431" cy="67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solidFill>
                    <a:schemeClr val="bg1"/>
                  </a:solidFill>
                  <a:latin typeface="Noir Pro Semi Bold" panose="00000700000000000000" pitchFamily="50" charset="0"/>
                </a:rPr>
                <a:t>100+</a:t>
              </a:r>
              <a:endParaRPr lang="ru-RU" sz="1100" dirty="0">
                <a:solidFill>
                  <a:schemeClr val="bg1"/>
                </a:solidFill>
                <a:latin typeface="Noir Pro Medium" panose="00000600000000000000" pitchFamily="50" charset="0"/>
              </a:endParaRPr>
            </a:p>
          </p:txBody>
        </p:sp>
        <p:sp>
          <p:nvSpPr>
            <p:cNvPr id="73" name="Объект 2">
              <a:extLst>
                <a:ext uri="{FF2B5EF4-FFF2-40B4-BE49-F238E27FC236}">
                  <a16:creationId xmlns:a16="http://schemas.microsoft.com/office/drawing/2014/main" id="{6BB48841-7253-428A-8687-98D6943BA4F9}"/>
                </a:ext>
              </a:extLst>
            </p:cNvPr>
            <p:cNvSpPr txBox="1">
              <a:spLocks/>
            </p:cNvSpPr>
            <p:nvPr/>
          </p:nvSpPr>
          <p:spPr>
            <a:xfrm>
              <a:off x="8011878" y="2437241"/>
              <a:ext cx="1568431" cy="875071"/>
            </a:xfrm>
            <a:prstGeom prst="rect">
              <a:avLst/>
            </a:prstGeom>
          </p:spPr>
          <p:txBody>
            <a:bodyPr numCol="1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100" dirty="0">
                  <a:solidFill>
                    <a:schemeClr val="bg1"/>
                  </a:solidFill>
                  <a:latin typeface="Noir Pro Light" panose="00000400000000000000" pitchFamily="50" charset="0"/>
                </a:rPr>
                <a:t>обученных  нейросетей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B6A5D50-A424-484D-AB2B-82D25FEC142A}"/>
              </a:ext>
            </a:extLst>
          </p:cNvPr>
          <p:cNvGrpSpPr/>
          <p:nvPr/>
        </p:nvGrpSpPr>
        <p:grpSpPr>
          <a:xfrm>
            <a:off x="823615" y="1115227"/>
            <a:ext cx="2054188" cy="472334"/>
            <a:chOff x="823615" y="1115227"/>
            <a:chExt cx="2054188" cy="4723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3E0D45AA-8FC8-4376-82F7-3D48FA412C4C}"/>
                </a:ext>
              </a:extLst>
            </p:cNvPr>
            <p:cNvSpPr/>
            <p:nvPr/>
          </p:nvSpPr>
          <p:spPr>
            <a:xfrm>
              <a:off x="1354601" y="1115227"/>
              <a:ext cx="467417" cy="4674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28155A22-4BE7-4B89-B5FB-37ABF56DCEC8}"/>
                </a:ext>
              </a:extLst>
            </p:cNvPr>
            <p:cNvGrpSpPr/>
            <p:nvPr/>
          </p:nvGrpSpPr>
          <p:grpSpPr>
            <a:xfrm>
              <a:off x="823615" y="1118146"/>
              <a:ext cx="467418" cy="467418"/>
              <a:chOff x="857280" y="2736565"/>
              <a:chExt cx="467418" cy="467418"/>
            </a:xfrm>
          </p:grpSpPr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60F2D272-7DE2-4993-B1C8-60B1F01E7AA4}"/>
                  </a:ext>
                </a:extLst>
              </p:cNvPr>
              <p:cNvSpPr/>
              <p:nvPr/>
            </p:nvSpPr>
            <p:spPr>
              <a:xfrm>
                <a:off x="857280" y="2736565"/>
                <a:ext cx="467418" cy="4674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tx2">
                    <a:lumMod val="40000"/>
                    <a:lumOff val="6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A91C8DA2-243C-4773-88FE-A291A30E4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259" y="2809544"/>
                <a:ext cx="321462" cy="321462"/>
              </a:xfrm>
              <a:prstGeom prst="rect">
                <a:avLst/>
              </a:prstGeom>
            </p:spPr>
          </p:pic>
        </p:grp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E3AE1CF-45AB-45C8-8026-BB9E5331A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578" y="1217674"/>
              <a:ext cx="293462" cy="293462"/>
            </a:xfrm>
            <a:prstGeom prst="rect">
              <a:avLst/>
            </a:prstGeom>
          </p:spPr>
        </p:pic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295D6DEA-C6F5-47E2-A2AB-8472B8C42305}"/>
                </a:ext>
              </a:extLst>
            </p:cNvPr>
            <p:cNvSpPr/>
            <p:nvPr/>
          </p:nvSpPr>
          <p:spPr>
            <a:xfrm>
              <a:off x="2410386" y="1115227"/>
              <a:ext cx="467417" cy="4674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116E2D08-4FE5-4349-91B5-31D45CA3805C}"/>
                </a:ext>
              </a:extLst>
            </p:cNvPr>
            <p:cNvSpPr/>
            <p:nvPr/>
          </p:nvSpPr>
          <p:spPr>
            <a:xfrm>
              <a:off x="1883012" y="1120143"/>
              <a:ext cx="467418" cy="467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schemeClr val="tx2">
                  <a:lumMod val="40000"/>
                  <a:lumOff val="6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63EB33CC-DB16-44C3-9CF1-2C5DAB343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0970" y="1211389"/>
              <a:ext cx="272125" cy="27212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204B819-5867-490B-96B1-53CBA990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811" y="1115227"/>
              <a:ext cx="423820" cy="436793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5B14123-8262-480D-8DB1-0BF2E006EAF7}"/>
              </a:ext>
            </a:extLst>
          </p:cNvPr>
          <p:cNvGrpSpPr/>
          <p:nvPr/>
        </p:nvGrpSpPr>
        <p:grpSpPr>
          <a:xfrm>
            <a:off x="500807" y="159251"/>
            <a:ext cx="503352" cy="501053"/>
            <a:chOff x="500806" y="159251"/>
            <a:chExt cx="750915" cy="747485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F1B5926C-1E99-41F7-B092-28ABC797D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5619" y="159251"/>
              <a:ext cx="746102" cy="491899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85AAF3C-7AD3-4122-A8F0-9A88EDFA3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0806" y="727350"/>
              <a:ext cx="750915" cy="179386"/>
            </a:xfrm>
            <a:prstGeom prst="rect">
              <a:avLst/>
            </a:prstGeom>
          </p:spPr>
        </p:pic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1E56E5-EDB3-4A23-AB11-0FDF819F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C09FD-C255-435E-BDA9-4BCD4808733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519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B8640476-0830-4065-8F69-12A1BF539D2F}"/>
              </a:ext>
            </a:extLst>
          </p:cNvPr>
          <p:cNvSpPr/>
          <p:nvPr/>
        </p:nvSpPr>
        <p:spPr>
          <a:xfrm>
            <a:off x="6324979" y="4716630"/>
            <a:ext cx="5867021" cy="1851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CC1F8-8E74-4BAC-8DE4-B4D177FBDC4F}"/>
              </a:ext>
            </a:extLst>
          </p:cNvPr>
          <p:cNvSpPr txBox="1"/>
          <p:nvPr/>
        </p:nvSpPr>
        <p:spPr>
          <a:xfrm>
            <a:off x="2718488" y="296282"/>
            <a:ext cx="8896387" cy="53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Конструкция правоотношений в сфере ГЧП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4B4E3-C499-49AC-A7CC-F75940F81875}"/>
              </a:ext>
            </a:extLst>
          </p:cNvPr>
          <p:cNvSpPr txBox="1"/>
          <p:nvPr/>
        </p:nvSpPr>
        <p:spPr>
          <a:xfrm>
            <a:off x="6354274" y="1253850"/>
            <a:ext cx="5316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Noir Pro" panose="00000500000000000000" pitchFamily="50" charset="0"/>
              </a:rPr>
              <a:t>ГОСУДАРСТВЕННОЕ РЕГУЛИРОВАНИЕ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548326-CF4D-40D7-BC35-FA96C6A42A12}"/>
              </a:ext>
            </a:extLst>
          </p:cNvPr>
          <p:cNvSpPr txBox="1"/>
          <p:nvPr/>
        </p:nvSpPr>
        <p:spPr>
          <a:xfrm>
            <a:off x="6366974" y="1701321"/>
            <a:ext cx="5461889" cy="1915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200" b="0" i="0" kern="1200" dirty="0">
                <a:solidFill>
                  <a:schemeClr val="dk1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Ведение государственных реестров объектов </a:t>
            </a:r>
          </a:p>
          <a:p>
            <a:pPr marL="216000" indent="-2160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200" b="0" i="0" kern="1200" dirty="0">
                <a:solidFill>
                  <a:schemeClr val="dk1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Выдача и контроль лицензий</a:t>
            </a:r>
          </a:p>
          <a:p>
            <a:pPr marL="216000" indent="-2160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200" b="0" i="0" kern="1200" dirty="0">
                <a:solidFill>
                  <a:schemeClr val="dk1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Проведение контрольных мероприятий, отслеживание нарушений</a:t>
            </a:r>
          </a:p>
          <a:p>
            <a:pPr marL="216000" indent="-2160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200" b="0" i="0" kern="1200" dirty="0">
                <a:solidFill>
                  <a:schemeClr val="dk1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Штрафные санкции</a:t>
            </a:r>
          </a:p>
          <a:p>
            <a:pPr marL="216000" indent="-216000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200" b="0" i="0" kern="1200" dirty="0">
                <a:solidFill>
                  <a:schemeClr val="dk1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Возврат в виде финансовых (поступления в бюджет) и нефинансовых эффектов (прозрачность, контроль, управляемость цифровизация и т.д.)</a:t>
            </a:r>
          </a:p>
          <a:p>
            <a:pPr marL="216000" indent="-2160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ru-RU" sz="1200" b="0" i="0" kern="1200" dirty="0">
              <a:solidFill>
                <a:schemeClr val="dk1"/>
              </a:solidFill>
              <a:effectLst/>
              <a:latin typeface="Noir Pro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5946D590-954D-48FF-812D-6A3C7BC3024C}"/>
              </a:ext>
            </a:extLst>
          </p:cNvPr>
          <p:cNvGrpSpPr/>
          <p:nvPr/>
        </p:nvGrpSpPr>
        <p:grpSpPr>
          <a:xfrm>
            <a:off x="485208" y="1131924"/>
            <a:ext cx="5461889" cy="2886419"/>
            <a:chOff x="414274" y="1195794"/>
            <a:chExt cx="5461889" cy="288641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CC2212-E208-45D8-AFB9-4EA5C759D8BE}"/>
                </a:ext>
              </a:extLst>
            </p:cNvPr>
            <p:cNvSpPr txBox="1"/>
            <p:nvPr/>
          </p:nvSpPr>
          <p:spPr>
            <a:xfrm>
              <a:off x="414274" y="1317720"/>
              <a:ext cx="5461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Noir Pro" panose="00000500000000000000" pitchFamily="50" charset="0"/>
                </a:rPr>
                <a:t>ОБЪЕКТЫ ГЧП</a:t>
              </a:r>
            </a:p>
          </p:txBody>
        </p:sp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id="{7F07A397-0D36-4625-A61A-D2EF9145211A}"/>
                </a:ext>
              </a:extLst>
            </p:cNvPr>
            <p:cNvGrpSpPr/>
            <p:nvPr/>
          </p:nvGrpSpPr>
          <p:grpSpPr>
            <a:xfrm>
              <a:off x="759707" y="1852429"/>
              <a:ext cx="4771022" cy="915647"/>
              <a:chOff x="464126" y="1794399"/>
              <a:chExt cx="4771022" cy="91564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4CBE0F6-24E3-4415-9AFB-E425073CC0A5}"/>
                  </a:ext>
                </a:extLst>
              </p:cNvPr>
              <p:cNvSpPr txBox="1"/>
              <p:nvPr/>
            </p:nvSpPr>
            <p:spPr>
              <a:xfrm>
                <a:off x="1360644" y="2433047"/>
                <a:ext cx="298596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Noir Pro" panose="00000500000000000000" pitchFamily="50" charset="0"/>
                  </a:rPr>
                  <a:t>Инфраструктура разных типов</a:t>
                </a:r>
              </a:p>
            </p:txBody>
          </p:sp>
          <p:grpSp>
            <p:nvGrpSpPr>
              <p:cNvPr id="78" name="Группа 77">
                <a:extLst>
                  <a:ext uri="{FF2B5EF4-FFF2-40B4-BE49-F238E27FC236}">
                    <a16:creationId xmlns:a16="http://schemas.microsoft.com/office/drawing/2014/main" id="{BA7E444A-4DD0-4F26-8082-585BA22DFBE2}"/>
                  </a:ext>
                </a:extLst>
              </p:cNvPr>
              <p:cNvGrpSpPr/>
              <p:nvPr/>
            </p:nvGrpSpPr>
            <p:grpSpPr>
              <a:xfrm>
                <a:off x="464126" y="1794399"/>
                <a:ext cx="4771022" cy="544062"/>
                <a:chOff x="539364" y="1729309"/>
                <a:chExt cx="4771022" cy="544062"/>
              </a:xfrm>
            </p:grpSpPr>
            <p:grpSp>
              <p:nvGrpSpPr>
                <p:cNvPr id="77" name="Группа 76">
                  <a:extLst>
                    <a:ext uri="{FF2B5EF4-FFF2-40B4-BE49-F238E27FC236}">
                      <a16:creationId xmlns:a16="http://schemas.microsoft.com/office/drawing/2014/main" id="{AB0344E8-0953-4112-B32F-7D7730C7B59F}"/>
                    </a:ext>
                  </a:extLst>
                </p:cNvPr>
                <p:cNvGrpSpPr/>
                <p:nvPr/>
              </p:nvGrpSpPr>
              <p:grpSpPr>
                <a:xfrm>
                  <a:off x="604587" y="2038857"/>
                  <a:ext cx="4564188" cy="234514"/>
                  <a:chOff x="604587" y="2038857"/>
                  <a:chExt cx="4564188" cy="234514"/>
                </a:xfrm>
              </p:grpSpPr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2FFE4E6F-B301-40C0-B650-06A46314C712}"/>
                      </a:ext>
                    </a:extLst>
                  </p:cNvPr>
                  <p:cNvSpPr txBox="1"/>
                  <p:nvPr/>
                </p:nvSpPr>
                <p:spPr>
                  <a:xfrm>
                    <a:off x="1576661" y="2038857"/>
                    <a:ext cx="1242775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Noir Pro Light" panose="00000400000000000000" pitchFamily="50" charset="0"/>
                      </a:rPr>
                      <a:t>Коммуналка</a:t>
                    </a: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E15B731-D726-4FB2-AD89-AED962F36EF1}"/>
                      </a:ext>
                    </a:extLst>
                  </p:cNvPr>
                  <p:cNvSpPr txBox="1"/>
                  <p:nvPr/>
                </p:nvSpPr>
                <p:spPr>
                  <a:xfrm>
                    <a:off x="604587" y="2038857"/>
                    <a:ext cx="1075497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Noir Pro Light" panose="00000400000000000000" pitchFamily="50" charset="0"/>
                      </a:rPr>
                      <a:t>Социалка</a:t>
                    </a:r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73090108-A938-4916-ACB6-E619354ED9F0}"/>
                      </a:ext>
                    </a:extLst>
                  </p:cNvPr>
                  <p:cNvSpPr txBox="1"/>
                  <p:nvPr/>
                </p:nvSpPr>
                <p:spPr>
                  <a:xfrm>
                    <a:off x="3926000" y="2038857"/>
                    <a:ext cx="1242775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Noir Pro Light" panose="00000400000000000000" pitchFamily="50" charset="0"/>
                      </a:rPr>
                      <a:t>Промышленность</a:t>
                    </a:r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B0893BA2-3C97-40DA-901C-CF1E2075B7E6}"/>
                      </a:ext>
                    </a:extLst>
                  </p:cNvPr>
                  <p:cNvSpPr txBox="1"/>
                  <p:nvPr/>
                </p:nvSpPr>
                <p:spPr>
                  <a:xfrm>
                    <a:off x="2656497" y="2042539"/>
                    <a:ext cx="1242775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9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Noir Pro Light" panose="00000400000000000000" pitchFamily="50" charset="0"/>
                      </a:rPr>
                      <a:t>Транспорт</a:t>
                    </a:r>
                  </a:p>
                </p:txBody>
              </p:sp>
            </p:grpSp>
            <p:grpSp>
              <p:nvGrpSpPr>
                <p:cNvPr id="76" name="Группа 75">
                  <a:extLst>
                    <a:ext uri="{FF2B5EF4-FFF2-40B4-BE49-F238E27FC236}">
                      <a16:creationId xmlns:a16="http://schemas.microsoft.com/office/drawing/2014/main" id="{4D8AD72B-D774-412B-9B54-5F005913FC20}"/>
                    </a:ext>
                  </a:extLst>
                </p:cNvPr>
                <p:cNvGrpSpPr/>
                <p:nvPr/>
              </p:nvGrpSpPr>
              <p:grpSpPr>
                <a:xfrm>
                  <a:off x="539364" y="1729309"/>
                  <a:ext cx="4771022" cy="324759"/>
                  <a:chOff x="666364" y="1748359"/>
                  <a:chExt cx="4771022" cy="324759"/>
                </a:xfrm>
              </p:grpSpPr>
              <p:pic>
                <p:nvPicPr>
                  <p:cNvPr id="53" name="Рисунок 52">
                    <a:extLst>
                      <a:ext uri="{FF2B5EF4-FFF2-40B4-BE49-F238E27FC236}">
                        <a16:creationId xmlns:a16="http://schemas.microsoft.com/office/drawing/2014/main" id="{18EB777F-BB28-4E19-8446-3242763394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29609" y="1752768"/>
                    <a:ext cx="307777" cy="307777"/>
                  </a:xfrm>
                  <a:prstGeom prst="rect">
                    <a:avLst/>
                  </a:prstGeom>
                </p:spPr>
              </p:pic>
              <p:pic>
                <p:nvPicPr>
                  <p:cNvPr id="55" name="Рисунок 54">
                    <a:extLst>
                      <a:ext uri="{FF2B5EF4-FFF2-40B4-BE49-F238E27FC236}">
                        <a16:creationId xmlns:a16="http://schemas.microsoft.com/office/drawing/2014/main" id="{3C348567-9B0F-47B1-8A5F-C29B17DBFC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96071" y="1757509"/>
                    <a:ext cx="307778" cy="307778"/>
                  </a:xfrm>
                  <a:prstGeom prst="rect">
                    <a:avLst/>
                  </a:prstGeom>
                </p:spPr>
              </p:pic>
              <p:pic>
                <p:nvPicPr>
                  <p:cNvPr id="57" name="Рисунок 56">
                    <a:extLst>
                      <a:ext uri="{FF2B5EF4-FFF2-40B4-BE49-F238E27FC236}">
                        <a16:creationId xmlns:a16="http://schemas.microsoft.com/office/drawing/2014/main" id="{3B5C7F37-D3BA-43EB-B001-F3393D35E2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52144" y="1749513"/>
                    <a:ext cx="314262" cy="314262"/>
                  </a:xfrm>
                  <a:prstGeom prst="rect">
                    <a:avLst/>
                  </a:prstGeom>
                </p:spPr>
              </p:pic>
              <p:pic>
                <p:nvPicPr>
                  <p:cNvPr id="59" name="Рисунок 58">
                    <a:extLst>
                      <a:ext uri="{FF2B5EF4-FFF2-40B4-BE49-F238E27FC236}">
                        <a16:creationId xmlns:a16="http://schemas.microsoft.com/office/drawing/2014/main" id="{956C8CAD-82AD-479B-8723-C1FE4937F5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08478" y="1776013"/>
                    <a:ext cx="283039" cy="283039"/>
                  </a:xfrm>
                  <a:prstGeom prst="rect">
                    <a:avLst/>
                  </a:prstGeom>
                </p:spPr>
              </p:pic>
              <p:pic>
                <p:nvPicPr>
                  <p:cNvPr id="61" name="Рисунок 60">
                    <a:extLst>
                      <a:ext uri="{FF2B5EF4-FFF2-40B4-BE49-F238E27FC236}">
                        <a16:creationId xmlns:a16="http://schemas.microsoft.com/office/drawing/2014/main" id="{75A320F9-E8E5-4BEE-AC6A-BA2BD5A728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61642" y="1776013"/>
                    <a:ext cx="292017" cy="292017"/>
                  </a:xfrm>
                  <a:prstGeom prst="rect">
                    <a:avLst/>
                  </a:prstGeom>
                </p:spPr>
              </p:pic>
              <p:pic>
                <p:nvPicPr>
                  <p:cNvPr id="63" name="Рисунок 62">
                    <a:extLst>
                      <a:ext uri="{FF2B5EF4-FFF2-40B4-BE49-F238E27FC236}">
                        <a16:creationId xmlns:a16="http://schemas.microsoft.com/office/drawing/2014/main" id="{37F6DAC2-E241-427A-B8B6-AE1DDFC457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56596" y="1765341"/>
                    <a:ext cx="295204" cy="295204"/>
                  </a:xfrm>
                  <a:prstGeom prst="rect">
                    <a:avLst/>
                  </a:prstGeom>
                </p:spPr>
              </p:pic>
              <p:pic>
                <p:nvPicPr>
                  <p:cNvPr id="65" name="Рисунок 64">
                    <a:extLst>
                      <a:ext uri="{FF2B5EF4-FFF2-40B4-BE49-F238E27FC236}">
                        <a16:creationId xmlns:a16="http://schemas.microsoft.com/office/drawing/2014/main" id="{700721D8-19B1-4F92-8851-6D3B695CF4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82522" y="1765341"/>
                    <a:ext cx="295204" cy="295204"/>
                  </a:xfrm>
                  <a:prstGeom prst="rect">
                    <a:avLst/>
                  </a:prstGeom>
                </p:spPr>
              </p:pic>
              <p:pic>
                <p:nvPicPr>
                  <p:cNvPr id="69" name="Рисунок 68">
                    <a:extLst>
                      <a:ext uri="{FF2B5EF4-FFF2-40B4-BE49-F238E27FC236}">
                        <a16:creationId xmlns:a16="http://schemas.microsoft.com/office/drawing/2014/main" id="{88CB213A-D8E0-494B-A267-B7D55035C3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6364" y="1765341"/>
                    <a:ext cx="307777" cy="307777"/>
                  </a:xfrm>
                  <a:prstGeom prst="rect">
                    <a:avLst/>
                  </a:prstGeom>
                </p:spPr>
              </p:pic>
              <p:pic>
                <p:nvPicPr>
                  <p:cNvPr id="71" name="Рисунок 70">
                    <a:extLst>
                      <a:ext uri="{FF2B5EF4-FFF2-40B4-BE49-F238E27FC236}">
                        <a16:creationId xmlns:a16="http://schemas.microsoft.com/office/drawing/2014/main" id="{6393AEC2-290C-4CFF-9893-EF121B5B62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22845" y="1758905"/>
                    <a:ext cx="295204" cy="295204"/>
                  </a:xfrm>
                  <a:prstGeom prst="rect">
                    <a:avLst/>
                  </a:prstGeom>
                </p:spPr>
              </p:pic>
              <p:pic>
                <p:nvPicPr>
                  <p:cNvPr id="73" name="Рисунок 72">
                    <a:extLst>
                      <a:ext uri="{FF2B5EF4-FFF2-40B4-BE49-F238E27FC236}">
                        <a16:creationId xmlns:a16="http://schemas.microsoft.com/office/drawing/2014/main" id="{20D5EDFC-35D4-458B-BC63-9F5641180F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58716" y="1783346"/>
                    <a:ext cx="259193" cy="259193"/>
                  </a:xfrm>
                  <a:prstGeom prst="rect">
                    <a:avLst/>
                  </a:prstGeom>
                </p:spPr>
              </p:pic>
              <p:pic>
                <p:nvPicPr>
                  <p:cNvPr id="75" name="Рисунок 74">
                    <a:extLst>
                      <a:ext uri="{FF2B5EF4-FFF2-40B4-BE49-F238E27FC236}">
                        <a16:creationId xmlns:a16="http://schemas.microsoft.com/office/drawing/2014/main" id="{4180A92D-87B3-4FB2-806A-5A354EA4AC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duotone>
                      <a:schemeClr val="bg2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62840" y="1748359"/>
                    <a:ext cx="307778" cy="307778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BA6F59AA-B817-4D74-8E64-6E0549021A9F}"/>
                </a:ext>
              </a:extLst>
            </p:cNvPr>
            <p:cNvGrpSpPr/>
            <p:nvPr/>
          </p:nvGrpSpPr>
          <p:grpSpPr>
            <a:xfrm>
              <a:off x="700895" y="3021488"/>
              <a:ext cx="5092214" cy="908375"/>
              <a:chOff x="599112" y="3871606"/>
              <a:chExt cx="5092214" cy="908375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8942859-5FD3-4D34-8642-1DBDD9D99E07}"/>
                  </a:ext>
                </a:extLst>
              </p:cNvPr>
              <p:cNvSpPr txBox="1"/>
              <p:nvPr/>
            </p:nvSpPr>
            <p:spPr>
              <a:xfrm>
                <a:off x="1506227" y="4502982"/>
                <a:ext cx="298596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C00000"/>
                    </a:solidFill>
                    <a:latin typeface="Noir Pro" panose="00000500000000000000" pitchFamily="50" charset="0"/>
                  </a:rPr>
                  <a:t>IT-</a:t>
                </a:r>
                <a:r>
                  <a:rPr lang="ru-RU" sz="1200" b="1" dirty="0">
                    <a:solidFill>
                      <a:srgbClr val="C00000"/>
                    </a:solidFill>
                    <a:latin typeface="Noir Pro" panose="00000500000000000000" pitchFamily="50" charset="0"/>
                  </a:rPr>
                  <a:t>инфраструктура</a:t>
                </a:r>
              </a:p>
            </p:txBody>
          </p:sp>
          <p:grpSp>
            <p:nvGrpSpPr>
              <p:cNvPr id="140" name="Группа 139">
                <a:extLst>
                  <a:ext uri="{FF2B5EF4-FFF2-40B4-BE49-F238E27FC236}">
                    <a16:creationId xmlns:a16="http://schemas.microsoft.com/office/drawing/2014/main" id="{BDEB89A1-AA86-4F1D-8C83-99875C930B58}"/>
                  </a:ext>
                </a:extLst>
              </p:cNvPr>
              <p:cNvGrpSpPr/>
              <p:nvPr/>
            </p:nvGrpSpPr>
            <p:grpSpPr>
              <a:xfrm>
                <a:off x="599112" y="3871606"/>
                <a:ext cx="5092214" cy="705035"/>
                <a:chOff x="599112" y="3871606"/>
                <a:chExt cx="5092214" cy="705035"/>
              </a:xfrm>
            </p:grpSpPr>
            <p:grpSp>
              <p:nvGrpSpPr>
                <p:cNvPr id="85" name="Группа 84">
                  <a:extLst>
                    <a:ext uri="{FF2B5EF4-FFF2-40B4-BE49-F238E27FC236}">
                      <a16:creationId xmlns:a16="http://schemas.microsoft.com/office/drawing/2014/main" id="{08175BCE-99E1-4011-85C7-D39EA0192E92}"/>
                    </a:ext>
                  </a:extLst>
                </p:cNvPr>
                <p:cNvGrpSpPr/>
                <p:nvPr/>
              </p:nvGrpSpPr>
              <p:grpSpPr>
                <a:xfrm>
                  <a:off x="599112" y="4203627"/>
                  <a:ext cx="5092214" cy="373014"/>
                  <a:chOff x="590553" y="4072552"/>
                  <a:chExt cx="5092214" cy="373014"/>
                </a:xfrm>
              </p:grpSpPr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9E898DE2-3D45-4ABD-A97B-4132EAC2A30D}"/>
                      </a:ext>
                    </a:extLst>
                  </p:cNvPr>
                  <p:cNvSpPr txBox="1"/>
                  <p:nvPr/>
                </p:nvSpPr>
                <p:spPr>
                  <a:xfrm>
                    <a:off x="1679734" y="4076234"/>
                    <a:ext cx="1242775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900" dirty="0">
                        <a:latin typeface="Noir Pro Light" panose="00000400000000000000" pitchFamily="50" charset="0"/>
                      </a:rPr>
                      <a:t>Софт</a:t>
                    </a:r>
                  </a:p>
                </p:txBody>
              </p: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7129AACE-E60D-481A-B13C-C1D078A190E4}"/>
                      </a:ext>
                    </a:extLst>
                  </p:cNvPr>
                  <p:cNvSpPr txBox="1"/>
                  <p:nvPr/>
                </p:nvSpPr>
                <p:spPr>
                  <a:xfrm>
                    <a:off x="590553" y="4076234"/>
                    <a:ext cx="131643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900" dirty="0">
                        <a:latin typeface="Noir Pro Light" panose="00000400000000000000" pitchFamily="50" charset="0"/>
                      </a:rPr>
                      <a:t>Информационные системы</a:t>
                    </a:r>
                  </a:p>
                </p:txBody>
              </p:sp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8E11675C-2051-41C8-85F4-6FBBBE56D6E8}"/>
                      </a:ext>
                    </a:extLst>
                  </p:cNvPr>
                  <p:cNvSpPr txBox="1"/>
                  <p:nvPr/>
                </p:nvSpPr>
                <p:spPr>
                  <a:xfrm>
                    <a:off x="3648073" y="4076234"/>
                    <a:ext cx="1242775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900" dirty="0">
                        <a:latin typeface="Noir Pro Light" panose="00000400000000000000" pitchFamily="50" charset="0"/>
                      </a:rPr>
                      <a:t>Сайты</a:t>
                    </a:r>
                  </a:p>
                </p:txBody>
              </p:sp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A05E00ED-EAB5-4245-8E94-9FE4050B9B3D}"/>
                      </a:ext>
                    </a:extLst>
                  </p:cNvPr>
                  <p:cNvSpPr txBox="1"/>
                  <p:nvPr/>
                </p:nvSpPr>
                <p:spPr>
                  <a:xfrm>
                    <a:off x="2635745" y="4079916"/>
                    <a:ext cx="1242775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900" dirty="0">
                        <a:latin typeface="Noir Pro Light" panose="00000400000000000000" pitchFamily="50" charset="0"/>
                      </a:rPr>
                      <a:t>Базы данных</a:t>
                    </a:r>
                  </a:p>
                </p:txBody>
              </p: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79FE5430-1E38-4D06-B349-B081BF010985}"/>
                      </a:ext>
                    </a:extLst>
                  </p:cNvPr>
                  <p:cNvSpPr txBox="1"/>
                  <p:nvPr/>
                </p:nvSpPr>
                <p:spPr>
                  <a:xfrm>
                    <a:off x="4439992" y="4072552"/>
                    <a:ext cx="124277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900" dirty="0" err="1">
                        <a:latin typeface="Noir Pro Light" panose="00000400000000000000" pitchFamily="50" charset="0"/>
                      </a:rPr>
                      <a:t>ЦОДы</a:t>
                    </a:r>
                    <a:endParaRPr lang="ru-RU" sz="900" dirty="0">
                      <a:latin typeface="Noir Pro Light" panose="00000400000000000000" pitchFamily="50" charset="0"/>
                    </a:endParaRPr>
                  </a:p>
                  <a:p>
                    <a:pPr algn="ctr"/>
                    <a:r>
                      <a:rPr lang="ru-RU" sz="900" dirty="0">
                        <a:latin typeface="Noir Pro Light" panose="00000400000000000000" pitchFamily="50" charset="0"/>
                      </a:rPr>
                      <a:t>КВР</a:t>
                    </a:r>
                  </a:p>
                </p:txBody>
              </p:sp>
            </p:grpSp>
            <p:grpSp>
              <p:nvGrpSpPr>
                <p:cNvPr id="139" name="Группа 138">
                  <a:extLst>
                    <a:ext uri="{FF2B5EF4-FFF2-40B4-BE49-F238E27FC236}">
                      <a16:creationId xmlns:a16="http://schemas.microsoft.com/office/drawing/2014/main" id="{3F54C3F7-8797-4293-9400-D9AD042D31C7}"/>
                    </a:ext>
                  </a:extLst>
                </p:cNvPr>
                <p:cNvGrpSpPr/>
                <p:nvPr/>
              </p:nvGrpSpPr>
              <p:grpSpPr>
                <a:xfrm>
                  <a:off x="631244" y="3871606"/>
                  <a:ext cx="4647831" cy="359526"/>
                  <a:chOff x="657924" y="3834021"/>
                  <a:chExt cx="4647831" cy="359526"/>
                </a:xfrm>
              </p:grpSpPr>
              <p:grpSp>
                <p:nvGrpSpPr>
                  <p:cNvPr id="134" name="Группа 133">
                    <a:extLst>
                      <a:ext uri="{FF2B5EF4-FFF2-40B4-BE49-F238E27FC236}">
                        <a16:creationId xmlns:a16="http://schemas.microsoft.com/office/drawing/2014/main" id="{0CA4D587-3D0A-4D45-B35F-29F0F9C723A1}"/>
                      </a:ext>
                    </a:extLst>
                  </p:cNvPr>
                  <p:cNvGrpSpPr/>
                  <p:nvPr/>
                </p:nvGrpSpPr>
                <p:grpSpPr>
                  <a:xfrm>
                    <a:off x="657924" y="3834021"/>
                    <a:ext cx="4157580" cy="359526"/>
                    <a:chOff x="5724040" y="2033461"/>
                    <a:chExt cx="4157580" cy="359526"/>
                  </a:xfrm>
                </p:grpSpPr>
                <p:pic>
                  <p:nvPicPr>
                    <p:cNvPr id="120" name="Рисунок 119">
                      <a:extLst>
                        <a:ext uri="{FF2B5EF4-FFF2-40B4-BE49-F238E27FC236}">
                          <a16:creationId xmlns:a16="http://schemas.microsoft.com/office/drawing/2014/main" id="{246123E6-3058-4798-876C-7CBAC87E69F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31785" y="2053618"/>
                      <a:ext cx="279515" cy="27951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1" name="Рисунок 120">
                      <a:extLst>
                        <a:ext uri="{FF2B5EF4-FFF2-40B4-BE49-F238E27FC236}">
                          <a16:creationId xmlns:a16="http://schemas.microsoft.com/office/drawing/2014/main" id="{1EFB0291-01A2-43BF-8310-F371A819961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274444" y="2077161"/>
                      <a:ext cx="250730" cy="2507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2" name="Рисунок 121">
                      <a:extLst>
                        <a:ext uri="{FF2B5EF4-FFF2-40B4-BE49-F238E27FC236}">
                          <a16:creationId xmlns:a16="http://schemas.microsoft.com/office/drawing/2014/main" id="{940CD8A5-B658-46EE-8E6D-31C1D21830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0800000">
                      <a:off x="6924117" y="2052905"/>
                      <a:ext cx="284353" cy="28435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3" name="Рисунок 122">
                      <a:extLst>
                        <a:ext uri="{FF2B5EF4-FFF2-40B4-BE49-F238E27FC236}">
                          <a16:creationId xmlns:a16="http://schemas.microsoft.com/office/drawing/2014/main" id="{73B30445-735B-4E64-8F6A-6CB46527B0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577823" y="2033461"/>
                      <a:ext cx="303797" cy="30379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Рисунок 124">
                      <a:extLst>
                        <a:ext uri="{FF2B5EF4-FFF2-40B4-BE49-F238E27FC236}">
                          <a16:creationId xmlns:a16="http://schemas.microsoft.com/office/drawing/2014/main" id="{AAD5F40A-6A14-4DBD-B9A4-2A7C866FBDE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818586" y="2036097"/>
                      <a:ext cx="314556" cy="3145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7" name="Рисунок 126">
                      <a:extLst>
                        <a:ext uri="{FF2B5EF4-FFF2-40B4-BE49-F238E27FC236}">
                          <a16:creationId xmlns:a16="http://schemas.microsoft.com/office/drawing/2014/main" id="{31985FD3-FCB5-4E83-900B-3B42746350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368458" y="2060841"/>
                      <a:ext cx="270109" cy="27010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9" name="Рисунок 128">
                      <a:extLst>
                        <a:ext uri="{FF2B5EF4-FFF2-40B4-BE49-F238E27FC236}">
                          <a16:creationId xmlns:a16="http://schemas.microsoft.com/office/drawing/2014/main" id="{6FCC98B1-4F7F-4C09-8EEB-DBA66BE63B5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180140" y="2060841"/>
                      <a:ext cx="279515" cy="27951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1" name="Рисунок 130">
                      <a:extLst>
                        <a:ext uri="{FF2B5EF4-FFF2-40B4-BE49-F238E27FC236}">
                          <a16:creationId xmlns:a16="http://schemas.microsoft.com/office/drawing/2014/main" id="{AF9FAC0A-FC9C-49AC-8EFF-5D35590667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724040" y="2047160"/>
                      <a:ext cx="300764" cy="30076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3" name="Рисунок 132">
                      <a:extLst>
                        <a:ext uri="{FF2B5EF4-FFF2-40B4-BE49-F238E27FC236}">
                          <a16:creationId xmlns:a16="http://schemas.microsoft.com/office/drawing/2014/main" id="{194CCE32-35F6-4E1B-852B-2A946545D67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645514" y="2047160"/>
                      <a:ext cx="345827" cy="345827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36" name="Рисунок 135">
                    <a:extLst>
                      <a:ext uri="{FF2B5EF4-FFF2-40B4-BE49-F238E27FC236}">
                        <a16:creationId xmlns:a16="http://schemas.microsoft.com/office/drawing/2014/main" id="{CC8F3331-8A81-4DA0-AB68-CB9CA379EA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68084" y="3850776"/>
                    <a:ext cx="300764" cy="300764"/>
                  </a:xfrm>
                  <a:prstGeom prst="rect">
                    <a:avLst/>
                  </a:prstGeom>
                </p:spPr>
              </p:pic>
              <p:pic>
                <p:nvPicPr>
                  <p:cNvPr id="138" name="Рисунок 137">
                    <a:extLst>
                      <a:ext uri="{FF2B5EF4-FFF2-40B4-BE49-F238E27FC236}">
                        <a16:creationId xmlns:a16="http://schemas.microsoft.com/office/drawing/2014/main" id="{1DBB8209-E658-44DA-9735-C67A5ECFE9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91199" y="3836657"/>
                    <a:ext cx="314556" cy="314556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145" name="Прямоугольник 144">
              <a:extLst>
                <a:ext uri="{FF2B5EF4-FFF2-40B4-BE49-F238E27FC236}">
                  <a16:creationId xmlns:a16="http://schemas.microsoft.com/office/drawing/2014/main" id="{3D6A6101-84FC-4E7C-9BC0-690BA15D1F57}"/>
                </a:ext>
              </a:extLst>
            </p:cNvPr>
            <p:cNvSpPr/>
            <p:nvPr/>
          </p:nvSpPr>
          <p:spPr>
            <a:xfrm>
              <a:off x="414274" y="1195794"/>
              <a:ext cx="5461889" cy="2886419"/>
            </a:xfrm>
            <a:prstGeom prst="rect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3E180368-34A8-4325-B1D3-6734D510A21B}"/>
              </a:ext>
            </a:extLst>
          </p:cNvPr>
          <p:cNvGrpSpPr/>
          <p:nvPr/>
        </p:nvGrpSpPr>
        <p:grpSpPr>
          <a:xfrm>
            <a:off x="485207" y="4112896"/>
            <a:ext cx="5461891" cy="2467897"/>
            <a:chOff x="485207" y="4150543"/>
            <a:chExt cx="5461891" cy="24678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7095C0-58F8-42F8-ACF9-3022CB1043D2}"/>
                </a:ext>
              </a:extLst>
            </p:cNvPr>
            <p:cNvSpPr txBox="1"/>
            <p:nvPr/>
          </p:nvSpPr>
          <p:spPr>
            <a:xfrm>
              <a:off x="485208" y="4293794"/>
              <a:ext cx="5461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Noir Pro" panose="00000500000000000000" pitchFamily="50" charset="0"/>
                </a:rPr>
                <a:t>ФОРМЫ ВЗАИМОДЕЙСТВИЯ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084364-FCB1-4EB3-918B-76C074FC0F54}"/>
                </a:ext>
              </a:extLst>
            </p:cNvPr>
            <p:cNvSpPr txBox="1"/>
            <p:nvPr/>
          </p:nvSpPr>
          <p:spPr>
            <a:xfrm>
              <a:off x="678771" y="5187279"/>
              <a:ext cx="5260435" cy="1431161"/>
            </a:xfrm>
            <a:prstGeom prst="rect">
              <a:avLst/>
            </a:prstGeom>
            <a:noFill/>
          </p:spPr>
          <p:txBody>
            <a:bodyPr wrap="square" numCol="2">
              <a:spAutoFit/>
            </a:bodyPr>
            <a:lstStyle/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ru-RU" sz="1100" b="0" i="0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Noir Pro Light" panose="00000400000000000000" pitchFamily="50" charset="0"/>
                </a:rPr>
                <a:t>Контракты жизненного цикла</a:t>
              </a: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ru-RU" sz="1100" b="0" i="0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Noir Pro Light" panose="00000400000000000000" pitchFamily="50" charset="0"/>
                </a:rPr>
                <a:t>Аренда с инвестиционными обязательствами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Noir Pro Light" panose="00000400000000000000" pitchFamily="50" charset="0"/>
              </a:endParaRP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ru-RU" sz="1100" b="0" i="0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Noir Pro Light" panose="00000400000000000000" pitchFamily="50" charset="0"/>
                </a:rPr>
                <a:t>Долгосрочные контракты с инвестиционной составляющей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Noir Pro Light" panose="00000400000000000000" pitchFamily="50" charset="0"/>
              </a:endParaRP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ru-RU" sz="1100" b="0" i="0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Noir Pro Light" panose="00000400000000000000" pitchFamily="50" charset="0"/>
                </a:rPr>
                <a:t>Корпоративная форма ГЧП</a:t>
              </a: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ru-RU" sz="1100" b="0" i="0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Noir Pro Light" panose="00000400000000000000" pitchFamily="50" charset="0"/>
                </a:rPr>
                <a:t>Специальные инвестиционные контракты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Noir Pro Light" panose="00000400000000000000" pitchFamily="50" charset="0"/>
              </a:endParaRP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ru-RU" sz="1100" b="0" i="0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Noir Pro Light" panose="00000400000000000000" pitchFamily="50" charset="0"/>
                </a:rPr>
                <a:t>Соглашения о защите и поощрении капиталовложений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Noir Pro Light" panose="00000400000000000000" pitchFamily="50" charset="0"/>
              </a:endParaRP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ru-RU" sz="1100" b="0" i="0" kern="12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Noir Pro Light" panose="00000400000000000000" pitchFamily="50" charset="0"/>
                </a:rPr>
                <a:t>Государственные контракты на поставку товаров с локализацией их производства (офсетные </a:t>
              </a:r>
              <a:r>
                <a:rPr lang="ru-RU" sz="1100" b="0" i="0" kern="120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Noir Pro Light" panose="00000400000000000000" pitchFamily="50" charset="0"/>
                </a:rPr>
                <a:t>контракты)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Noir Pro Light" panose="00000400000000000000" pitchFamily="50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4D74B8E0-B07F-4CC8-B849-BB9D6A7197BF}"/>
                </a:ext>
              </a:extLst>
            </p:cNvPr>
            <p:cNvSpPr txBox="1"/>
            <p:nvPr/>
          </p:nvSpPr>
          <p:spPr>
            <a:xfrm>
              <a:off x="668070" y="4758741"/>
              <a:ext cx="52790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6000" indent="-216000">
                <a:lnSpc>
                  <a:spcPct val="100000"/>
                </a:lnSpc>
                <a:spcBef>
                  <a:spcPts val="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200" b="0" i="0" kern="1200" dirty="0">
                  <a:effectLst/>
                  <a:latin typeface="Noir Pro" panose="00000500000000000000" pitchFamily="50" charset="0"/>
                  <a:ea typeface="+mn-ea"/>
                  <a:cs typeface="+mn-cs"/>
                </a:rPr>
                <a:t>Концессионные соглашения</a:t>
              </a:r>
            </a:p>
            <a:p>
              <a:pPr marL="216000" indent="-216000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200" b="0" i="0" kern="1200" dirty="0">
                  <a:effectLst/>
                  <a:latin typeface="Noir Pro" panose="00000500000000000000" pitchFamily="50" charset="0"/>
                  <a:ea typeface="+mn-ea"/>
                  <a:cs typeface="+mn-cs"/>
                </a:rPr>
                <a:t>Соглашения о государственно-частном партнерстве</a:t>
              </a:r>
              <a:endParaRPr lang="ru-RU" sz="1400" dirty="0">
                <a:latin typeface="Noir Pro" panose="00000500000000000000" pitchFamily="50" charset="0"/>
              </a:endParaRPr>
            </a:p>
          </p:txBody>
        </p:sp>
        <p:sp>
          <p:nvSpPr>
            <p:cNvPr id="147" name="Прямоугольник 146">
              <a:extLst>
                <a:ext uri="{FF2B5EF4-FFF2-40B4-BE49-F238E27FC236}">
                  <a16:creationId xmlns:a16="http://schemas.microsoft.com/office/drawing/2014/main" id="{28341AD1-B639-4FB6-A11D-73B3454E62A6}"/>
                </a:ext>
              </a:extLst>
            </p:cNvPr>
            <p:cNvSpPr/>
            <p:nvPr/>
          </p:nvSpPr>
          <p:spPr>
            <a:xfrm>
              <a:off x="485208" y="4150543"/>
              <a:ext cx="5461889" cy="2455198"/>
            </a:xfrm>
            <a:prstGeom prst="rect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Прямоугольник: скругленные углы 147">
              <a:extLst>
                <a:ext uri="{FF2B5EF4-FFF2-40B4-BE49-F238E27FC236}">
                  <a16:creationId xmlns:a16="http://schemas.microsoft.com/office/drawing/2014/main" id="{7486B610-3903-4E8E-A670-D19EC5DEC70F}"/>
                </a:ext>
              </a:extLst>
            </p:cNvPr>
            <p:cNvSpPr/>
            <p:nvPr/>
          </p:nvSpPr>
          <p:spPr>
            <a:xfrm rot="16200000">
              <a:off x="395026" y="4866209"/>
              <a:ext cx="400110" cy="219748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900" dirty="0">
                  <a:solidFill>
                    <a:schemeClr val="bg1"/>
                  </a:solidFill>
                  <a:latin typeface="Noir Pro" panose="00000500000000000000" pitchFamily="50" charset="0"/>
                </a:rPr>
                <a:t>для </a:t>
              </a:r>
              <a:r>
                <a:rPr lang="en-US" sz="900" dirty="0">
                  <a:solidFill>
                    <a:schemeClr val="bg1"/>
                  </a:solidFill>
                  <a:latin typeface="Noir Pro" panose="00000500000000000000" pitchFamily="50" charset="0"/>
                </a:rPr>
                <a:t>IT</a:t>
              </a:r>
              <a:endParaRPr lang="ru-RU" sz="900" dirty="0">
                <a:solidFill>
                  <a:schemeClr val="bg1"/>
                </a:solidFill>
                <a:latin typeface="Noir Pro" panose="00000500000000000000" pitchFamily="50" charset="0"/>
              </a:endParaRPr>
            </a:p>
          </p:txBody>
        </p:sp>
      </p:grpSp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D0991606-BB5B-4C90-A5D6-E26F4F726FFE}"/>
              </a:ext>
            </a:extLst>
          </p:cNvPr>
          <p:cNvGrpSpPr/>
          <p:nvPr/>
        </p:nvGrpSpPr>
        <p:grpSpPr>
          <a:xfrm>
            <a:off x="5879322" y="3583616"/>
            <a:ext cx="6312678" cy="972668"/>
            <a:chOff x="5879322" y="3510138"/>
            <a:chExt cx="6312678" cy="972668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51FBE9EC-A1D9-49FA-B6C0-1EFDF82DBE08}"/>
                </a:ext>
              </a:extLst>
            </p:cNvPr>
            <p:cNvSpPr txBox="1"/>
            <p:nvPr/>
          </p:nvSpPr>
          <p:spPr>
            <a:xfrm>
              <a:off x="5879322" y="3805698"/>
              <a:ext cx="5949541" cy="677108"/>
            </a:xfrm>
            <a:prstGeom prst="rect">
              <a:avLst/>
            </a:prstGeom>
            <a:noFill/>
          </p:spPr>
          <p:txBody>
            <a:bodyPr wrap="square" numCol="2">
              <a:spAutoFit/>
            </a:bodyPr>
            <a:lstStyle/>
            <a:p>
              <a:pPr marL="684000" lvl="1" indent="-216000">
                <a:spcAft>
                  <a:spcPts val="30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ru-RU" sz="1100" b="0" i="0" kern="1200" dirty="0">
                  <a:solidFill>
                    <a:schemeClr val="dk1"/>
                  </a:solidFill>
                  <a:effectLst/>
                  <a:latin typeface="Noir Pro" panose="00000500000000000000" pitchFamily="50" charset="0"/>
                  <a:ea typeface="+mn-ea"/>
                  <a:cs typeface="+mn-cs"/>
                </a:rPr>
                <a:t>бюджетные платежи </a:t>
              </a:r>
            </a:p>
            <a:p>
              <a:pPr marL="684000" lvl="1" indent="-216000">
                <a:spcAft>
                  <a:spcPts val="30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ru-RU" sz="1100" b="0" i="0" kern="1200" dirty="0">
                  <a:solidFill>
                    <a:schemeClr val="dk1"/>
                  </a:solidFill>
                  <a:effectLst/>
                  <a:latin typeface="Noir Pro" panose="00000500000000000000" pitchFamily="50" charset="0"/>
                  <a:ea typeface="+mn-ea"/>
                  <a:cs typeface="+mn-cs"/>
                </a:rPr>
                <a:t>доход от эксплуатации объекта соглашения</a:t>
              </a:r>
            </a:p>
            <a:p>
              <a:pPr marL="684000" lvl="1" indent="-216000">
                <a:spcAft>
                  <a:spcPts val="30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ru-RU" sz="1100" b="0" i="0" kern="1200" dirty="0">
                  <a:solidFill>
                    <a:schemeClr val="dk1"/>
                  </a:solidFill>
                  <a:effectLst/>
                  <a:latin typeface="Noir Pro" panose="00000500000000000000" pitchFamily="50" charset="0"/>
                  <a:ea typeface="+mn-ea"/>
                  <a:cs typeface="+mn-cs"/>
                </a:rPr>
                <a:t>оказание платных услуг</a:t>
              </a:r>
            </a:p>
            <a:p>
              <a:pPr marL="684000" lvl="1" indent="-216000">
                <a:spcAft>
                  <a:spcPts val="30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ru-RU" sz="1100" b="0" i="0" kern="1200" dirty="0">
                  <a:solidFill>
                    <a:schemeClr val="dk1"/>
                  </a:solidFill>
                  <a:effectLst/>
                  <a:latin typeface="Noir Pro" panose="00000500000000000000" pitchFamily="50" charset="0"/>
                  <a:ea typeface="+mn-ea"/>
                  <a:cs typeface="+mn-cs"/>
                </a:rPr>
                <a:t>тарифы (коды маркировки</a:t>
              </a:r>
              <a:r>
                <a:rPr lang="ru-RU" sz="1100" dirty="0">
                  <a:solidFill>
                    <a:schemeClr val="dk1"/>
                  </a:solidFill>
                  <a:latin typeface="Noir Pro" panose="00000500000000000000" pitchFamily="50" charset="0"/>
                </a:rPr>
                <a:t>)</a:t>
              </a:r>
              <a:r>
                <a:rPr lang="ru-RU" sz="1100" b="0" i="0" kern="1200" dirty="0">
                  <a:solidFill>
                    <a:schemeClr val="dk1"/>
                  </a:solidFill>
                  <a:effectLst/>
                  <a:latin typeface="Noir Pro" panose="00000500000000000000" pitchFamily="50" charset="0"/>
                  <a:ea typeface="+mn-ea"/>
                  <a:cs typeface="+mn-cs"/>
                </a:rPr>
                <a:t> </a:t>
              </a:r>
            </a:p>
            <a:p>
              <a:pPr marL="684000" lvl="1" indent="-216000">
                <a:spcAft>
                  <a:spcPts val="30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ru-RU" sz="1100" b="0" i="0" kern="1200" dirty="0">
                  <a:solidFill>
                    <a:schemeClr val="dk1"/>
                  </a:solidFill>
                  <a:effectLst/>
                  <a:latin typeface="Noir Pro" panose="00000500000000000000" pitchFamily="50" charset="0"/>
                  <a:ea typeface="+mn-ea"/>
                  <a:cs typeface="+mn-cs"/>
                </a:rPr>
                <a:t>акцизные платежи</a:t>
              </a:r>
              <a:endParaRPr lang="ru-RU" sz="1100" b="0" i="0" kern="1200" dirty="0">
                <a:solidFill>
                  <a:schemeClr val="tx1"/>
                </a:solidFill>
                <a:effectLst/>
                <a:latin typeface="Noir Pro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DC92161E-821B-43A1-9CEE-EC5F16CF7079}"/>
                </a:ext>
              </a:extLst>
            </p:cNvPr>
            <p:cNvSpPr txBox="1"/>
            <p:nvPr/>
          </p:nvSpPr>
          <p:spPr>
            <a:xfrm>
              <a:off x="6324979" y="3510138"/>
              <a:ext cx="58670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buClr>
                  <a:srgbClr val="FF0000"/>
                </a:buClr>
              </a:pPr>
              <a:r>
                <a:rPr lang="ru-RU" sz="1400" b="0" i="0" kern="1200" dirty="0">
                  <a:solidFill>
                    <a:srgbClr val="C00000"/>
                  </a:solidFill>
                  <a:effectLst/>
                  <a:latin typeface="Noir Pro" panose="00000500000000000000" pitchFamily="50" charset="0"/>
                  <a:ea typeface="+mn-ea"/>
                  <a:cs typeface="+mn-cs"/>
                </a:rPr>
                <a:t>ИСТОЧНИКИ ВОЗВРАТА ИНВЕСТИЦИЙ: </a:t>
              </a:r>
            </a:p>
          </p:txBody>
        </p:sp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5DF40CF4-3ABB-4107-981E-960ECD741729}"/>
              </a:ext>
            </a:extLst>
          </p:cNvPr>
          <p:cNvGrpSpPr/>
          <p:nvPr/>
        </p:nvGrpSpPr>
        <p:grpSpPr>
          <a:xfrm>
            <a:off x="6577780" y="4867636"/>
            <a:ext cx="5228447" cy="1538883"/>
            <a:chOff x="6577780" y="4883058"/>
            <a:chExt cx="5228447" cy="15388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9CEB70-C34F-4555-A5DD-CC5B63F4789A}"/>
                </a:ext>
              </a:extLst>
            </p:cNvPr>
            <p:cNvSpPr txBox="1"/>
            <p:nvPr/>
          </p:nvSpPr>
          <p:spPr>
            <a:xfrm>
              <a:off x="6577780" y="4883058"/>
              <a:ext cx="5228447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ru-RU" sz="1200" dirty="0">
                  <a:solidFill>
                    <a:schemeClr val="tx2"/>
                  </a:solidFill>
                  <a:latin typeface="Noir Pro Light" panose="00000400000000000000" pitchFamily="50" charset="0"/>
                </a:rPr>
                <a:t>ФЗ 21.07.2005 № 115-ФЗ «О концессионных соглашениях»</a:t>
              </a:r>
            </a:p>
            <a:p>
              <a:pPr marL="171450" indent="-1714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ru-RU" sz="1200" dirty="0">
                  <a:solidFill>
                    <a:schemeClr val="tx2"/>
                  </a:solidFill>
                  <a:latin typeface="Noir Pro Light" panose="00000400000000000000" pitchFamily="50" charset="0"/>
                </a:rPr>
                <a:t>ФЗ  от 13.07.2015 № 224-ФЗ «О государственно-частном партнерстве, муниципально-частном партнерстве в Российской Федерации и внесении изменений в отдельные законодательные акты Российской Федерации»</a:t>
              </a:r>
            </a:p>
            <a:p>
              <a:pPr lvl="1">
                <a:spcAft>
                  <a:spcPts val="600"/>
                </a:spcAft>
              </a:pPr>
              <a:r>
                <a:rPr lang="ru-RU" sz="1200" dirty="0">
                  <a:solidFill>
                    <a:schemeClr val="tx2"/>
                  </a:solidFill>
                  <a:latin typeface="Noir Pro Light" panose="00000400000000000000" pitchFamily="50" charset="0"/>
                </a:rPr>
                <a:t>ФЗ от 29.06.2018 N 173-ФЗ «О внесении изменений в отдельные законодательные акты Российской Федерации».</a:t>
              </a:r>
            </a:p>
          </p:txBody>
        </p:sp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50A6EA5D-035F-4E91-8B8A-A6BE6B49494E}"/>
                </a:ext>
              </a:extLst>
            </p:cNvPr>
            <p:cNvSpPr/>
            <p:nvPr/>
          </p:nvSpPr>
          <p:spPr>
            <a:xfrm>
              <a:off x="6673030" y="6031940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1"/>
                  </a:solidFill>
                  <a:latin typeface="Arial Black" panose="020B0A04020102020204" pitchFamily="34" charset="0"/>
                </a:rPr>
                <a:t>!</a:t>
              </a:r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8D4EADA-2E3B-482F-973F-B2DB94158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0466-06F8-4D25-AA37-9BBC9473C53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799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407147-C4B4-4C2D-B43C-E60B16774C88}"/>
              </a:ext>
            </a:extLst>
          </p:cNvPr>
          <p:cNvSpPr txBox="1"/>
          <p:nvPr/>
        </p:nvSpPr>
        <p:spPr>
          <a:xfrm>
            <a:off x="485208" y="1267524"/>
            <a:ext cx="5461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Noir Pro" panose="00000500000000000000" pitchFamily="50" charset="0"/>
              </a:rPr>
              <a:t>ОБЪЕКТЫ ГЧП В ДЗЗ</a:t>
            </a: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E91431AF-4A4F-4D73-81DC-186121AFD397}"/>
              </a:ext>
            </a:extLst>
          </p:cNvPr>
          <p:cNvGrpSpPr/>
          <p:nvPr/>
        </p:nvGrpSpPr>
        <p:grpSpPr>
          <a:xfrm>
            <a:off x="579345" y="2182649"/>
            <a:ext cx="2695274" cy="369332"/>
            <a:chOff x="460342" y="2162121"/>
            <a:chExt cx="2931548" cy="36933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AA28C8-9397-45CE-A2D9-7A62B1DC9060}"/>
                </a:ext>
              </a:extLst>
            </p:cNvPr>
            <p:cNvSpPr txBox="1"/>
            <p:nvPr/>
          </p:nvSpPr>
          <p:spPr>
            <a:xfrm>
              <a:off x="1496203" y="2162121"/>
              <a:ext cx="79845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>
                  <a:latin typeface="Noir Pro Light" panose="00000400000000000000" pitchFamily="50" charset="0"/>
                </a:rPr>
                <a:t>Запуски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03F7AA-21F9-4AC7-A758-DD6611843D2A}"/>
                </a:ext>
              </a:extLst>
            </p:cNvPr>
            <p:cNvSpPr txBox="1"/>
            <p:nvPr/>
          </p:nvSpPr>
          <p:spPr>
            <a:xfrm>
              <a:off x="460342" y="2162121"/>
              <a:ext cx="1089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>
                  <a:latin typeface="Noir Pro Light" panose="00000400000000000000" pitchFamily="50" charset="0"/>
                </a:rPr>
                <a:t>Производство КА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3ECF1B-BD0C-4308-9D47-3396C42CEA65}"/>
                </a:ext>
              </a:extLst>
            </p:cNvPr>
            <p:cNvSpPr txBox="1"/>
            <p:nvPr/>
          </p:nvSpPr>
          <p:spPr>
            <a:xfrm>
              <a:off x="2149115" y="2162121"/>
              <a:ext cx="1242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>
                  <a:latin typeface="Noir Pro Light" panose="00000400000000000000" pitchFamily="50" charset="0"/>
                </a:rPr>
                <a:t>Наземная инфраструктура</a:t>
              </a: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53D2276F-7375-4A3F-8ED5-C51891EC71C8}"/>
              </a:ext>
            </a:extLst>
          </p:cNvPr>
          <p:cNvGrpSpPr/>
          <p:nvPr/>
        </p:nvGrpSpPr>
        <p:grpSpPr>
          <a:xfrm>
            <a:off x="3584626" y="1840504"/>
            <a:ext cx="2191284" cy="345827"/>
            <a:chOff x="6431376" y="2069657"/>
            <a:chExt cx="2191284" cy="34582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8ADB7AE-F0CA-4947-899D-E4C388E32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3590" y="2104667"/>
              <a:ext cx="270109" cy="270109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6EE9DD3-058F-4A67-A45F-CC798B771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610" y="2104667"/>
              <a:ext cx="279515" cy="279515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4C813FC-1B50-4013-93EE-8CFCFFB62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1376" y="2092189"/>
              <a:ext cx="300764" cy="300764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7E5484F-1B6C-4E28-AAD5-7BC1F0965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7849" y="2069657"/>
              <a:ext cx="345827" cy="34582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370D2A42-D30F-431E-BBD6-BC9DC927B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1896" y="2074012"/>
              <a:ext cx="300764" cy="300764"/>
            </a:xfrm>
            <a:prstGeom prst="rect">
              <a:avLst/>
            </a:prstGeom>
          </p:spPr>
        </p:pic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B436A66-29FF-4B29-B1A8-37B5C11D79F1}"/>
              </a:ext>
            </a:extLst>
          </p:cNvPr>
          <p:cNvSpPr/>
          <p:nvPr/>
        </p:nvSpPr>
        <p:spPr>
          <a:xfrm>
            <a:off x="485208" y="1145596"/>
            <a:ext cx="5461889" cy="2572073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7F46C79-3D76-4F8B-9038-A65748C5C30F}"/>
              </a:ext>
            </a:extLst>
          </p:cNvPr>
          <p:cNvGrpSpPr/>
          <p:nvPr/>
        </p:nvGrpSpPr>
        <p:grpSpPr>
          <a:xfrm>
            <a:off x="485206" y="3800459"/>
            <a:ext cx="5461889" cy="2661559"/>
            <a:chOff x="485208" y="4150543"/>
            <a:chExt cx="5461889" cy="251287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990494B-C927-41E8-B503-86FAF2791588}"/>
                </a:ext>
              </a:extLst>
            </p:cNvPr>
            <p:cNvSpPr txBox="1"/>
            <p:nvPr/>
          </p:nvSpPr>
          <p:spPr>
            <a:xfrm>
              <a:off x="485208" y="4293794"/>
              <a:ext cx="5461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Noir Pro" panose="00000500000000000000" pitchFamily="50" charset="0"/>
                </a:rPr>
                <a:t>ВОЗМОЖНЫЕ ФОРМЫ ВЗАИМОДЕЙСТВИЯ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74C5D61-3A11-4DB1-9C5E-4EF41A8E1ED7}"/>
                </a:ext>
              </a:extLst>
            </p:cNvPr>
            <p:cNvSpPr txBox="1"/>
            <p:nvPr/>
          </p:nvSpPr>
          <p:spPr>
            <a:xfrm>
              <a:off x="678771" y="5187279"/>
              <a:ext cx="5224173" cy="276999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/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lang="ru-RU" sz="1200" dirty="0">
                <a:latin typeface="Noir Pro" panose="00000500000000000000" pitchFamily="50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B1B2158-52AB-4C5E-9013-D3537EC95F1B}"/>
                </a:ext>
              </a:extLst>
            </p:cNvPr>
            <p:cNvSpPr txBox="1"/>
            <p:nvPr/>
          </p:nvSpPr>
          <p:spPr>
            <a:xfrm>
              <a:off x="654970" y="4673124"/>
              <a:ext cx="5292127" cy="1990288"/>
            </a:xfrm>
            <a:prstGeom prst="rect">
              <a:avLst/>
            </a:prstGeom>
            <a:noFill/>
          </p:spPr>
          <p:txBody>
            <a:bodyPr wrap="square" numCol="1">
              <a:spAutoFit/>
            </a:bodyPr>
            <a:lstStyle/>
            <a:p>
              <a:pPr marL="216000" indent="-216000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100" b="0" i="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Noir Pro" panose="00000500000000000000" pitchFamily="50" charset="0"/>
                  <a:ea typeface="+mn-ea"/>
                  <a:cs typeface="+mn-cs"/>
                </a:rPr>
                <a:t>Концессионные соглашения</a:t>
              </a:r>
            </a:p>
            <a:p>
              <a:pPr marL="216000" indent="-216000">
                <a:spcAft>
                  <a:spcPts val="2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100" b="0" i="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Noir Pro" panose="00000500000000000000" pitchFamily="50" charset="0"/>
                  <a:ea typeface="+mn-ea"/>
                  <a:cs typeface="+mn-cs"/>
                </a:rPr>
                <a:t>Соглашения о государственно-частном партнерстве</a:t>
              </a: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ru-RU" sz="1100" b="0" i="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Noir Pro" panose="00000500000000000000" pitchFamily="50" charset="0"/>
                </a:rPr>
                <a:t>Контракты жизненного цикла</a:t>
              </a: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ru-RU" sz="1100" b="0" i="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Noir Pro" panose="00000500000000000000" pitchFamily="50" charset="0"/>
                </a:rPr>
                <a:t>Аренда с инвестиционными обязательствами</a:t>
              </a:r>
              <a:endPara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Noir Pro" panose="00000500000000000000" pitchFamily="50" charset="0"/>
              </a:endParaRP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ru-RU" sz="1100" b="0" i="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Noir Pro" panose="00000500000000000000" pitchFamily="50" charset="0"/>
                </a:rPr>
                <a:t>Долгосрочные контракты с инвестиционной составляющей</a:t>
              </a:r>
              <a:endPara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Noir Pro" panose="00000500000000000000" pitchFamily="50" charset="0"/>
              </a:endParaRP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ru-RU" sz="1100" b="0" i="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Noir Pro" panose="00000500000000000000" pitchFamily="50" charset="0"/>
                </a:rPr>
                <a:t>Корпоративная форма ГЧП</a:t>
              </a:r>
              <a:endPara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Noir Pro" panose="00000500000000000000" pitchFamily="50" charset="0"/>
              </a:endParaRP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ru-RU" sz="1100" b="0" i="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Noir Pro" panose="00000500000000000000" pitchFamily="50" charset="0"/>
                </a:rPr>
                <a:t>Специальные инвестиционные контракты</a:t>
              </a:r>
              <a:endPara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Noir Pro" panose="00000500000000000000" pitchFamily="50" charset="0"/>
              </a:endParaRP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ru-RU" sz="1100" b="0" i="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Noir Pro" panose="00000500000000000000" pitchFamily="50" charset="0"/>
                </a:rPr>
                <a:t>Соглашения о защите и поощрении капиталовложений</a:t>
              </a:r>
              <a:endPara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Noir Pro" panose="00000500000000000000" pitchFamily="50" charset="0"/>
              </a:endParaRPr>
            </a:p>
            <a:p>
              <a:pPr marL="216000" marR="0" lvl="0" indent="-21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ru-RU" sz="1100" b="0" i="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Noir Pro" panose="00000500000000000000" pitchFamily="50" charset="0"/>
                </a:rPr>
                <a:t>Государственные контракты на поставку товаров с локализацией их производства (о</a:t>
              </a:r>
              <a:r>
                <a:rPr lang="ru-RU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oir Pro" panose="00000500000000000000" pitchFamily="50" charset="0"/>
                </a:rPr>
                <a:t>фсетный договор)</a:t>
              </a: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3964AAFC-72C9-4317-BDE7-6D570728EA00}"/>
                </a:ext>
              </a:extLst>
            </p:cNvPr>
            <p:cNvSpPr/>
            <p:nvPr/>
          </p:nvSpPr>
          <p:spPr>
            <a:xfrm>
              <a:off x="485208" y="4150543"/>
              <a:ext cx="5461889" cy="2512870"/>
            </a:xfrm>
            <a:prstGeom prst="rect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0B56FDB-8628-4112-872F-2EEF41CCB929}"/>
              </a:ext>
            </a:extLst>
          </p:cNvPr>
          <p:cNvSpPr txBox="1"/>
          <p:nvPr/>
        </p:nvSpPr>
        <p:spPr>
          <a:xfrm>
            <a:off x="1338499" y="2536054"/>
            <a:ext cx="1242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ir Pro" panose="00000500000000000000" pitchFamily="50" charset="0"/>
              </a:rPr>
              <a:t>UPSTREAM</a:t>
            </a:r>
            <a:endParaRPr lang="ru-RU" sz="1200" dirty="0">
              <a:latin typeface="Noir Pro" panose="00000500000000000000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288FC2-76E3-4931-A41B-118FE9E9D7E6}"/>
              </a:ext>
            </a:extLst>
          </p:cNvPr>
          <p:cNvSpPr txBox="1"/>
          <p:nvPr/>
        </p:nvSpPr>
        <p:spPr>
          <a:xfrm>
            <a:off x="4036689" y="2536054"/>
            <a:ext cx="1242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Noir Pro" panose="00000500000000000000" pitchFamily="50" charset="0"/>
              </a:rPr>
              <a:t>DOWNSTREAM</a:t>
            </a:r>
            <a:endParaRPr lang="ru-RU" sz="1200" dirty="0">
              <a:latin typeface="Noir Pro" panose="00000500000000000000" pitchFamily="50" charset="0"/>
            </a:endParaRP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2B851B48-2A51-4C4A-8920-EC07E6ABAE08}"/>
              </a:ext>
            </a:extLst>
          </p:cNvPr>
          <p:cNvGrpSpPr/>
          <p:nvPr/>
        </p:nvGrpSpPr>
        <p:grpSpPr>
          <a:xfrm>
            <a:off x="3368756" y="2182622"/>
            <a:ext cx="2453032" cy="373041"/>
            <a:chOff x="3314722" y="2162094"/>
            <a:chExt cx="2548132" cy="37304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BEFF067-6F36-4C1A-9D71-11E2D6FD05D1}"/>
                </a:ext>
              </a:extLst>
            </p:cNvPr>
            <p:cNvSpPr txBox="1"/>
            <p:nvPr/>
          </p:nvSpPr>
          <p:spPr>
            <a:xfrm>
              <a:off x="3314722" y="2165803"/>
              <a:ext cx="1138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>
                  <a:latin typeface="Noir Pro Light" panose="00000400000000000000" pitchFamily="50" charset="0"/>
                </a:rPr>
                <a:t>Обработка данных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A0A7D2-3EAE-4C3F-85E4-F0EBFDEA1A66}"/>
                </a:ext>
              </a:extLst>
            </p:cNvPr>
            <p:cNvSpPr txBox="1"/>
            <p:nvPr/>
          </p:nvSpPr>
          <p:spPr>
            <a:xfrm>
              <a:off x="4176138" y="2162094"/>
              <a:ext cx="10202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>
                  <a:latin typeface="Noir Pro Light" panose="00000400000000000000" pitchFamily="50" charset="0"/>
                </a:rPr>
                <a:t>Сервисы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0314BB4-D5D2-4F89-95CD-5EBB14A1F671}"/>
                </a:ext>
              </a:extLst>
            </p:cNvPr>
            <p:cNvSpPr txBox="1"/>
            <p:nvPr/>
          </p:nvSpPr>
          <p:spPr>
            <a:xfrm>
              <a:off x="4938622" y="2162121"/>
              <a:ext cx="92423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>
                  <a:latin typeface="Noir Pro Light" panose="00000400000000000000" pitchFamily="50" charset="0"/>
                </a:rPr>
                <a:t>Дистрибуция</a:t>
              </a: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C5650D54-0292-485F-84B9-99D2AB116E12}"/>
              </a:ext>
            </a:extLst>
          </p:cNvPr>
          <p:cNvGrpSpPr/>
          <p:nvPr/>
        </p:nvGrpSpPr>
        <p:grpSpPr>
          <a:xfrm>
            <a:off x="782790" y="1800351"/>
            <a:ext cx="2190402" cy="368143"/>
            <a:chOff x="758014" y="1779739"/>
            <a:chExt cx="2190402" cy="368143"/>
          </a:xfrm>
        </p:grpSpPr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16803B92-4A5A-4290-921D-79C56A179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081" y="1779739"/>
              <a:ext cx="342335" cy="342335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3317E32-1E5F-4E7A-95A6-511205B31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699" y="1851737"/>
              <a:ext cx="295125" cy="295125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786308EC-3432-46ED-8218-D1DE4C5F5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2008" y="1815063"/>
              <a:ext cx="332819" cy="332819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B90F295E-6F67-4D5D-A40F-3E4250F86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14" y="1829729"/>
              <a:ext cx="316959" cy="316959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F1192F1-AEF0-4F0A-9837-FEE044ECA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115" y="1822968"/>
              <a:ext cx="314556" cy="314556"/>
            </a:xfrm>
            <a:prstGeom prst="rect">
              <a:avLst/>
            </a:prstGeom>
          </p:spPr>
        </p:pic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E2769CD-69DA-47E1-AB10-8E7203A327E2}"/>
              </a:ext>
            </a:extLst>
          </p:cNvPr>
          <p:cNvSpPr txBox="1"/>
          <p:nvPr/>
        </p:nvSpPr>
        <p:spPr>
          <a:xfrm>
            <a:off x="6371606" y="4342374"/>
            <a:ext cx="5335188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spcAft>
                <a:spcPts val="3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Noir Pro" panose="00000500000000000000" pitchFamily="50" charset="0"/>
              </a:rPr>
              <a:t>введение обязательности отчетности и платности услуг ДЗЗ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ir Pro" panose="00000500000000000000" pitchFamily="50" charset="0"/>
            </a:endParaRPr>
          </a:p>
          <a:p>
            <a:pPr marL="216000" marR="0" lvl="0" indent="-216000" defTabSz="914400" rtl="0" eaLnBrk="1" fontAlgn="auto" latinLnBrk="0" hangingPunct="1">
              <a:spcAft>
                <a:spcPts val="30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ir Pro" panose="00000500000000000000" pitchFamily="50" charset="0"/>
              </a:rPr>
              <a:t>организация регуляторной песочницы ввиду сложности отрасли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AE81CB4-A498-4614-8116-41E7D7929B46}"/>
              </a:ext>
            </a:extLst>
          </p:cNvPr>
          <p:cNvSpPr txBox="1"/>
          <p:nvPr/>
        </p:nvSpPr>
        <p:spPr>
          <a:xfrm>
            <a:off x="6354274" y="1267524"/>
            <a:ext cx="5316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Noir Pro" panose="00000500000000000000" pitchFamily="50" charset="0"/>
              </a:rPr>
              <a:t>ГОСУДАРСТВЕННОЕ РЕГУЛИРОВАНИЕ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4ACDAEE-7BC9-4B43-83C9-69EEE475CF1E}"/>
              </a:ext>
            </a:extLst>
          </p:cNvPr>
          <p:cNvSpPr txBox="1"/>
          <p:nvPr/>
        </p:nvSpPr>
        <p:spPr>
          <a:xfrm>
            <a:off x="6346183" y="1719813"/>
            <a:ext cx="5741041" cy="214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100" b="1" i="0" kern="1200" dirty="0">
                <a:solidFill>
                  <a:srgbClr val="FF0000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НЕТ</a:t>
            </a:r>
            <a:r>
              <a:rPr lang="ru-RU" sz="1100" b="0" i="0" kern="1200" dirty="0">
                <a:solidFill>
                  <a:schemeClr val="dk1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 контроля за объектами, не входящими в официальные реестры </a:t>
            </a:r>
          </a:p>
          <a:p>
            <a:pPr marL="216000" indent="-216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100" b="1" i="0" kern="1200" dirty="0">
                <a:solidFill>
                  <a:srgbClr val="FF0000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НЕТ</a:t>
            </a:r>
            <a:r>
              <a:rPr lang="ru-RU" sz="1100" b="0" i="0" kern="1200" dirty="0">
                <a:solidFill>
                  <a:schemeClr val="dk1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 механизма подтверждения ведущейся хозяйственной деятельности по выданным лицензиям и разрешениям (природные ресурсы, строительство и т.д.)</a:t>
            </a:r>
          </a:p>
          <a:p>
            <a:pPr marL="216000" indent="-216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100" b="1" i="0" kern="1200" dirty="0">
                <a:solidFill>
                  <a:srgbClr val="FF0000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НЕТ</a:t>
            </a:r>
            <a:r>
              <a:rPr lang="ru-RU" sz="1100" b="0" i="0" kern="1200" dirty="0">
                <a:solidFill>
                  <a:schemeClr val="dk1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 проведения контрольных мероприятий по итогам ДЗЗ мониторинга</a:t>
            </a:r>
          </a:p>
          <a:p>
            <a:pPr marL="216000" indent="-216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100" b="1" i="0" kern="1200" dirty="0">
                <a:solidFill>
                  <a:srgbClr val="FF0000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НЕТ</a:t>
            </a:r>
            <a:r>
              <a:rPr lang="ru-RU" sz="1100" b="0" i="0" kern="1200" dirty="0">
                <a:solidFill>
                  <a:schemeClr val="dk1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 поступлений от штрафов</a:t>
            </a:r>
          </a:p>
          <a:p>
            <a:pPr marL="216000" indent="-216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100" b="1" i="0" kern="1200" dirty="0">
                <a:solidFill>
                  <a:srgbClr val="FF0000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НЕТ </a:t>
            </a:r>
            <a:r>
              <a:rPr lang="ru-RU" sz="1100" b="0" i="0" kern="1200" dirty="0">
                <a:solidFill>
                  <a:schemeClr val="dk1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возврата инвестиций в виде финансовых (поступления в бюджет) и нефинансовых эффектов (прозрачность, контроль, управляемость, цифровизация и т.д.)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100" b="1" i="0" kern="1200" dirty="0">
                <a:solidFill>
                  <a:srgbClr val="FF0000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НЕТ </a:t>
            </a:r>
            <a:r>
              <a:rPr lang="ru-RU" sz="1100" b="0" i="0" kern="1200" dirty="0">
                <a:solidFill>
                  <a:schemeClr val="dk1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необходимого нормативно-правового регулирования (платности и обязательности использования ДЗЗ инструментов)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36CD625-8061-487D-BEDA-4EB205D278CB}"/>
              </a:ext>
            </a:extLst>
          </p:cNvPr>
          <p:cNvSpPr txBox="1"/>
          <p:nvPr/>
        </p:nvSpPr>
        <p:spPr>
          <a:xfrm>
            <a:off x="2156784" y="212400"/>
            <a:ext cx="9458091" cy="53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Конструкция правоотношений ГЧП сфере ДЗЗ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B49F24-46C9-B6B8-1941-476FA7D64A77}"/>
              </a:ext>
            </a:extLst>
          </p:cNvPr>
          <p:cNvSpPr txBox="1"/>
          <p:nvPr/>
        </p:nvSpPr>
        <p:spPr>
          <a:xfrm>
            <a:off x="6354275" y="3995164"/>
            <a:ext cx="5352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</a:pPr>
            <a:r>
              <a:rPr lang="ru-RU" sz="1600" dirty="0">
                <a:solidFill>
                  <a:srgbClr val="C00000"/>
                </a:solidFill>
                <a:latin typeface="Noir Pro" panose="00000500000000000000" pitchFamily="50" charset="0"/>
              </a:rPr>
              <a:t>УСЛОВИЯ И </a:t>
            </a:r>
            <a:r>
              <a:rPr lang="ru-RU" sz="1600" b="0" i="0" kern="1200" dirty="0">
                <a:solidFill>
                  <a:srgbClr val="C00000"/>
                </a:solidFill>
                <a:effectLst/>
                <a:latin typeface="Noir Pro" panose="00000500000000000000" pitchFamily="50" charset="0"/>
                <a:ea typeface="+mn-ea"/>
                <a:cs typeface="+mn-cs"/>
              </a:rPr>
              <a:t>ИСТОЧНИКИ ВОЗВРАТА ИНВЕСТИЦИЙ: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C6AAC83-6A17-4C6F-A873-294AD0671C6B}"/>
              </a:ext>
            </a:extLst>
          </p:cNvPr>
          <p:cNvGrpSpPr/>
          <p:nvPr/>
        </p:nvGrpSpPr>
        <p:grpSpPr>
          <a:xfrm>
            <a:off x="6299357" y="5058871"/>
            <a:ext cx="5892643" cy="1403146"/>
            <a:chOff x="6299357" y="5058871"/>
            <a:chExt cx="5892643" cy="1403146"/>
          </a:xfrm>
        </p:grpSpPr>
        <p:sp>
          <p:nvSpPr>
            <p:cNvPr id="113" name="Прямоугольник 112">
              <a:extLst>
                <a:ext uri="{FF2B5EF4-FFF2-40B4-BE49-F238E27FC236}">
                  <a16:creationId xmlns:a16="http://schemas.microsoft.com/office/drawing/2014/main" id="{7D7E357C-ED9C-4564-AB11-1E619C8ED53C}"/>
                </a:ext>
              </a:extLst>
            </p:cNvPr>
            <p:cNvSpPr/>
            <p:nvPr/>
          </p:nvSpPr>
          <p:spPr>
            <a:xfrm>
              <a:off x="6299357" y="5058871"/>
              <a:ext cx="5892643" cy="14031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0A898E6-DB95-00C8-0D3E-5BA2B90D66AB}"/>
                </a:ext>
              </a:extLst>
            </p:cNvPr>
            <p:cNvSpPr txBox="1"/>
            <p:nvPr/>
          </p:nvSpPr>
          <p:spPr>
            <a:xfrm>
              <a:off x="6579602" y="5144380"/>
              <a:ext cx="5260879" cy="12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ru-RU" sz="1050" dirty="0">
                  <a:solidFill>
                    <a:schemeClr val="tx2"/>
                  </a:solidFill>
                  <a:latin typeface="Noir Pro Light" panose="00000400000000000000" pitchFamily="50" charset="0"/>
                </a:rPr>
                <a:t>ФЗ 21.07.2005 № 115-ФЗ «О концессионных соглашениях»</a:t>
              </a:r>
            </a:p>
            <a:p>
              <a:pPr marL="171450" indent="-1714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ru-RU" sz="1050" dirty="0">
                  <a:solidFill>
                    <a:schemeClr val="tx2"/>
                  </a:solidFill>
                  <a:latin typeface="Noir Pro Light" panose="00000400000000000000" pitchFamily="50" charset="0"/>
                </a:rPr>
                <a:t>ФЗ  от 13.07.2015 № 224-ФЗ «О государственно-частном партнерстве, муниципально-частном партнерстве в Российской Федерации и внесении изменений в отдельные законодательные акты Российской Федерации»</a:t>
              </a:r>
            </a:p>
            <a:p>
              <a:pPr lvl="1">
                <a:spcAft>
                  <a:spcPts val="600"/>
                </a:spcAft>
              </a:pPr>
              <a:r>
                <a:rPr lang="ru-RU" sz="1050" dirty="0">
                  <a:solidFill>
                    <a:schemeClr val="tx2"/>
                  </a:solidFill>
                  <a:latin typeface="Noir Pro Light" panose="00000400000000000000" pitchFamily="50" charset="0"/>
                </a:rPr>
                <a:t>ФЗ от 29.06.2018 N 173-ФЗ «О внесении изменений в отдельные законодательные акты Российской Федерации».</a:t>
              </a:r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5EEFDEDA-3763-8C0F-00E0-EED44B2F55D1}"/>
                </a:ext>
              </a:extLst>
            </p:cNvPr>
            <p:cNvSpPr/>
            <p:nvPr/>
          </p:nvSpPr>
          <p:spPr>
            <a:xfrm>
              <a:off x="6735155" y="5992405"/>
              <a:ext cx="288000" cy="28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1"/>
                  </a:solidFill>
                  <a:latin typeface="Arial Black" panose="020B0A04020102020204" pitchFamily="34" charset="0"/>
                </a:rPr>
                <a:t>!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262CB7C-4EB8-435A-9A68-A94655739780}"/>
              </a:ext>
            </a:extLst>
          </p:cNvPr>
          <p:cNvSpPr txBox="1"/>
          <p:nvPr/>
        </p:nvSpPr>
        <p:spPr>
          <a:xfrm>
            <a:off x="485208" y="3008171"/>
            <a:ext cx="5461889" cy="709497"/>
          </a:xfrm>
          <a:prstGeom prst="rect">
            <a:avLst/>
          </a:prstGeom>
          <a:solidFill>
            <a:schemeClr val="tx2"/>
          </a:solidFill>
        </p:spPr>
        <p:txBody>
          <a:bodyPr wrap="square" lIns="684000" rtlCol="0" anchor="ctr">
            <a:noAutofit/>
          </a:bodyPr>
          <a:lstStyle/>
          <a:p>
            <a:pPr marL="468000" indent="-468000">
              <a:defRPr/>
            </a:pPr>
            <a:r>
              <a:rPr lang="ru-RU" sz="1200" dirty="0">
                <a:solidFill>
                  <a:schemeClr val="bg1"/>
                </a:solidFill>
                <a:latin typeface="Noir Pro" panose="00000500000000000000" pitchFamily="50" charset="0"/>
              </a:rPr>
              <a:t>ЦЕЛЬ: мониторинг и контроль объектов, территорий,</a:t>
            </a:r>
            <a:r>
              <a:rPr lang="en-US" sz="1200" dirty="0">
                <a:solidFill>
                  <a:schemeClr val="bg1"/>
                </a:solidFill>
                <a:latin typeface="Noir Pro" panose="00000500000000000000" pitchFamily="50" charset="0"/>
              </a:rPr>
              <a:t>           </a:t>
            </a:r>
            <a:r>
              <a:rPr lang="ru-RU" sz="1200" dirty="0">
                <a:solidFill>
                  <a:schemeClr val="bg1"/>
                </a:solidFill>
                <a:latin typeface="Noir Pro" panose="00000500000000000000" pitchFamily="50" charset="0"/>
              </a:rPr>
              <a:t>природных ресурсов, хозяйственной деятельности </a:t>
            </a:r>
          </a:p>
        </p:txBody>
      </p:sp>
      <p:sp>
        <p:nvSpPr>
          <p:cNvPr id="44" name="Стрелка: вниз 43">
            <a:extLst>
              <a:ext uri="{FF2B5EF4-FFF2-40B4-BE49-F238E27FC236}">
                <a16:creationId xmlns:a16="http://schemas.microsoft.com/office/drawing/2014/main" id="{79D64384-F837-53A5-462C-7F41AA7CDC7D}"/>
              </a:ext>
            </a:extLst>
          </p:cNvPr>
          <p:cNvSpPr/>
          <p:nvPr/>
        </p:nvSpPr>
        <p:spPr>
          <a:xfrm>
            <a:off x="3032531" y="2858305"/>
            <a:ext cx="367237" cy="295322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Левая круглая скобка 1">
            <a:extLst>
              <a:ext uri="{FF2B5EF4-FFF2-40B4-BE49-F238E27FC236}">
                <a16:creationId xmlns:a16="http://schemas.microsoft.com/office/drawing/2014/main" id="{3A843882-4BBF-47A4-A561-1D46181A4882}"/>
              </a:ext>
            </a:extLst>
          </p:cNvPr>
          <p:cNvSpPr/>
          <p:nvPr/>
        </p:nvSpPr>
        <p:spPr>
          <a:xfrm rot="16200000">
            <a:off x="3191970" y="237887"/>
            <a:ext cx="57861" cy="5181496"/>
          </a:xfrm>
          <a:prstGeom prst="leftBracket">
            <a:avLst>
              <a:gd name="adj" fmla="val 0"/>
            </a:avLst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D85216-0E3C-4B05-BD9B-EE1B425BE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0466-06F8-4D25-AA37-9BBC9473C53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067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9BE55E-376D-4425-A0D7-18343C3DAEF8}"/>
              </a:ext>
            </a:extLst>
          </p:cNvPr>
          <p:cNvSpPr txBox="1"/>
          <p:nvPr/>
        </p:nvSpPr>
        <p:spPr>
          <a:xfrm>
            <a:off x="3408340" y="212400"/>
            <a:ext cx="820653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правоотношений ГЧП в сфере ДЗЗ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7645500A-B529-4F7E-9C35-56661C7774F5}"/>
              </a:ext>
            </a:extLst>
          </p:cNvPr>
          <p:cNvGrpSpPr/>
          <p:nvPr/>
        </p:nvGrpSpPr>
        <p:grpSpPr>
          <a:xfrm>
            <a:off x="355192" y="1024457"/>
            <a:ext cx="11481615" cy="5723116"/>
            <a:chOff x="221311" y="1101575"/>
            <a:chExt cx="11481615" cy="5723116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24297A3-5FBA-4C55-B28B-217674F7785C}"/>
                </a:ext>
              </a:extLst>
            </p:cNvPr>
            <p:cNvSpPr/>
            <p:nvPr/>
          </p:nvSpPr>
          <p:spPr>
            <a:xfrm>
              <a:off x="9069600" y="1931329"/>
              <a:ext cx="2621804" cy="31962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01C04391-F058-47A9-8304-E8D80635A90B}"/>
                </a:ext>
              </a:extLst>
            </p:cNvPr>
            <p:cNvSpPr/>
            <p:nvPr/>
          </p:nvSpPr>
          <p:spPr>
            <a:xfrm>
              <a:off x="3274458" y="2084156"/>
              <a:ext cx="1922144" cy="3527238"/>
            </a:xfrm>
            <a:prstGeom prst="rect">
              <a:avLst/>
            </a:prstGeom>
            <a:pattFill prst="wd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12700">
              <a:solidFill>
                <a:schemeClr val="tx1">
                  <a:lumMod val="50000"/>
                  <a:lumOff val="50000"/>
                  <a:alpha val="51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9868D424-046E-4660-B5A7-55CB4196F619}"/>
                </a:ext>
              </a:extLst>
            </p:cNvPr>
            <p:cNvGrpSpPr/>
            <p:nvPr/>
          </p:nvGrpSpPr>
          <p:grpSpPr>
            <a:xfrm>
              <a:off x="5075009" y="3592795"/>
              <a:ext cx="2469969" cy="1687921"/>
              <a:chOff x="5337716" y="3472805"/>
              <a:chExt cx="2469969" cy="1687921"/>
            </a:xfrm>
          </p:grpSpPr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986E9992-71BE-44E2-BDB4-977F8E2F3BF2}"/>
                  </a:ext>
                </a:extLst>
              </p:cNvPr>
              <p:cNvGrpSpPr/>
              <p:nvPr/>
            </p:nvGrpSpPr>
            <p:grpSpPr>
              <a:xfrm>
                <a:off x="5719291" y="3472805"/>
                <a:ext cx="2088394" cy="1687921"/>
                <a:chOff x="6036194" y="4220561"/>
                <a:chExt cx="2088394" cy="1687921"/>
              </a:xfrm>
            </p:grpSpPr>
            <p:sp>
              <p:nvSpPr>
                <p:cNvPr id="109" name="Прямоугольник 108">
                  <a:extLst>
                    <a:ext uri="{FF2B5EF4-FFF2-40B4-BE49-F238E27FC236}">
                      <a16:creationId xmlns:a16="http://schemas.microsoft.com/office/drawing/2014/main" id="{F68313E0-EF92-4E04-A55A-874CF882C3AF}"/>
                    </a:ext>
                  </a:extLst>
                </p:cNvPr>
                <p:cNvSpPr/>
                <p:nvPr/>
              </p:nvSpPr>
              <p:spPr>
                <a:xfrm>
                  <a:off x="6036194" y="4220561"/>
                  <a:ext cx="2088394" cy="1687921"/>
                </a:xfrm>
                <a:prstGeom prst="rect">
                  <a:avLst/>
                </a:prstGeom>
                <a:solidFill>
                  <a:schemeClr val="bg1"/>
                </a:solidFill>
                <a:ln w="1016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0" name="Группа 109">
                  <a:extLst>
                    <a:ext uri="{FF2B5EF4-FFF2-40B4-BE49-F238E27FC236}">
                      <a16:creationId xmlns:a16="http://schemas.microsoft.com/office/drawing/2014/main" id="{A763CBC8-EDA7-4891-AB0E-97E8EC8F3267}"/>
                    </a:ext>
                  </a:extLst>
                </p:cNvPr>
                <p:cNvGrpSpPr/>
                <p:nvPr/>
              </p:nvGrpSpPr>
              <p:grpSpPr>
                <a:xfrm>
                  <a:off x="6306276" y="4603424"/>
                  <a:ext cx="1609543" cy="827077"/>
                  <a:chOff x="1595231" y="4919181"/>
                  <a:chExt cx="1609543" cy="827077"/>
                </a:xfrm>
              </p:grpSpPr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C6F9ED30-D071-4EE9-B717-D48CD3A1587C}"/>
                      </a:ext>
                    </a:extLst>
                  </p:cNvPr>
                  <p:cNvSpPr txBox="1"/>
                  <p:nvPr/>
                </p:nvSpPr>
                <p:spPr>
                  <a:xfrm>
                    <a:off x="1595231" y="5386258"/>
                    <a:ext cx="1609543" cy="360000"/>
                  </a:xfrm>
                  <a:prstGeom prst="rect">
                    <a:avLst/>
                  </a:prstGeom>
                  <a:solidFill>
                    <a:schemeClr val="tx2">
                      <a:lumMod val="20000"/>
                      <a:lumOff val="80000"/>
                      <a:alpha val="25000"/>
                    </a:schemeClr>
                  </a:solidFill>
                  <a:ln>
                    <a:noFill/>
                  </a:ln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Noir Pro" panose="00000500000000000000" pitchFamily="50" charset="0"/>
                        <a:ea typeface="+mn-ea"/>
                        <a:cs typeface="+mn-cs"/>
                      </a:rPr>
                      <a:t>Сервисная инфраструктура</a:t>
                    </a:r>
                  </a:p>
                </p:txBody>
              </p:sp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F651B6EB-1D28-4601-8849-B992EC7B382C}"/>
                      </a:ext>
                    </a:extLst>
                  </p:cNvPr>
                  <p:cNvSpPr txBox="1"/>
                  <p:nvPr/>
                </p:nvSpPr>
                <p:spPr>
                  <a:xfrm>
                    <a:off x="1595231" y="4919181"/>
                    <a:ext cx="1609543" cy="360000"/>
                  </a:xfrm>
                  <a:prstGeom prst="rect">
                    <a:avLst/>
                  </a:prstGeom>
                  <a:solidFill>
                    <a:schemeClr val="tx2">
                      <a:lumMod val="20000"/>
                      <a:lumOff val="80000"/>
                      <a:alpha val="25000"/>
                    </a:schemeClr>
                  </a:solidFill>
                  <a:ln>
                    <a:noFill/>
                  </a:ln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Noir Pro" panose="00000500000000000000" pitchFamily="50" charset="0"/>
                        <a:ea typeface="+mn-ea"/>
                        <a:cs typeface="+mn-cs"/>
                      </a:rPr>
                      <a:t>Наземная инфраструктура</a:t>
                    </a:r>
                  </a:p>
                </p:txBody>
              </p:sp>
            </p:grpSp>
          </p:grpSp>
          <p:cxnSp>
            <p:nvCxnSpPr>
              <p:cNvPr id="107" name="Прямая со стрелкой 106">
                <a:extLst>
                  <a:ext uri="{FF2B5EF4-FFF2-40B4-BE49-F238E27FC236}">
                    <a16:creationId xmlns:a16="http://schemas.microsoft.com/office/drawing/2014/main" id="{BEFBA9D8-C044-425E-ADFF-1CFC38A221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37716" y="4090107"/>
                <a:ext cx="634776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Прямая со стрелкой 107">
                <a:extLst>
                  <a:ext uri="{FF2B5EF4-FFF2-40B4-BE49-F238E27FC236}">
                    <a16:creationId xmlns:a16="http://schemas.microsoft.com/office/drawing/2014/main" id="{E4021D6C-E8C0-4999-A0DC-1DF34A46A2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5203" y="4520747"/>
                <a:ext cx="634776" cy="0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260A87A3-38BD-4477-9D1A-0F7CD56E560F}"/>
                </a:ext>
              </a:extLst>
            </p:cNvPr>
            <p:cNvSpPr/>
            <p:nvPr/>
          </p:nvSpPr>
          <p:spPr>
            <a:xfrm>
              <a:off x="6192491" y="5581125"/>
              <a:ext cx="5498913" cy="935898"/>
            </a:xfrm>
            <a:prstGeom prst="roundRect">
              <a:avLst>
                <a:gd name="adj" fmla="val 0"/>
              </a:avLst>
            </a:prstGeom>
            <a:pattFill prst="wdUpDiag">
              <a:fgClr>
                <a:srgbClr val="D1F1DF"/>
              </a:fgClr>
              <a:bgClr>
                <a:schemeClr val="bg1"/>
              </a:bgClr>
            </a:pattFill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5ECD73-7EA1-441E-A74B-E6FCC6CC5CCA}"/>
                </a:ext>
              </a:extLst>
            </p:cNvPr>
            <p:cNvSpPr txBox="1"/>
            <p:nvPr/>
          </p:nvSpPr>
          <p:spPr>
            <a:xfrm>
              <a:off x="1432833" y="3420988"/>
              <a:ext cx="2126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</a:t>
              </a:r>
              <a:endPara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2AFB17E-9AC6-4383-833B-EDC0F19F8293}"/>
                </a:ext>
              </a:extLst>
            </p:cNvPr>
            <p:cNvGrpSpPr/>
            <p:nvPr/>
          </p:nvGrpSpPr>
          <p:grpSpPr>
            <a:xfrm>
              <a:off x="644175" y="1765574"/>
              <a:ext cx="4109895" cy="1210018"/>
              <a:chOff x="729584" y="1056221"/>
              <a:chExt cx="4109895" cy="1210018"/>
            </a:xfrm>
          </p:grpSpPr>
          <p:grpSp>
            <p:nvGrpSpPr>
              <p:cNvPr id="97" name="Группа 96">
                <a:extLst>
                  <a:ext uri="{FF2B5EF4-FFF2-40B4-BE49-F238E27FC236}">
                    <a16:creationId xmlns:a16="http://schemas.microsoft.com/office/drawing/2014/main" id="{721BAE3F-61E1-48C7-B727-EE4CC94E3C0E}"/>
                  </a:ext>
                </a:extLst>
              </p:cNvPr>
              <p:cNvGrpSpPr/>
              <p:nvPr/>
            </p:nvGrpSpPr>
            <p:grpSpPr>
              <a:xfrm>
                <a:off x="729584" y="1056221"/>
                <a:ext cx="4109895" cy="1210018"/>
                <a:chOff x="783771" y="1423931"/>
                <a:chExt cx="4109895" cy="1210018"/>
              </a:xfrm>
            </p:grpSpPr>
            <p:sp>
              <p:nvSpPr>
                <p:cNvPr id="99" name="Прямоугольник 98">
                  <a:extLst>
                    <a:ext uri="{FF2B5EF4-FFF2-40B4-BE49-F238E27FC236}">
                      <a16:creationId xmlns:a16="http://schemas.microsoft.com/office/drawing/2014/main" id="{62E8D164-323C-4D85-8F97-01A0E4FE8923}"/>
                    </a:ext>
                  </a:extLst>
                </p:cNvPr>
                <p:cNvSpPr/>
                <p:nvPr/>
              </p:nvSpPr>
              <p:spPr>
                <a:xfrm>
                  <a:off x="783771" y="1423931"/>
                  <a:ext cx="3503749" cy="946404"/>
                </a:xfrm>
                <a:prstGeom prst="rect">
                  <a:avLst/>
                </a:prstGeom>
                <a:solidFill>
                  <a:srgbClr val="EBEBEB"/>
                </a:solidFill>
                <a:ln w="6350">
                  <a:solidFill>
                    <a:srgbClr val="105FE0">
                      <a:alpha val="51000"/>
                    </a:srgb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Прямоугольник 99">
                  <a:extLst>
                    <a:ext uri="{FF2B5EF4-FFF2-40B4-BE49-F238E27FC236}">
                      <a16:creationId xmlns:a16="http://schemas.microsoft.com/office/drawing/2014/main" id="{7D69FC1B-E7B1-4F7E-8471-95CB8EA218CD}"/>
                    </a:ext>
                  </a:extLst>
                </p:cNvPr>
                <p:cNvSpPr/>
                <p:nvPr/>
              </p:nvSpPr>
              <p:spPr>
                <a:xfrm>
                  <a:off x="842614" y="2016987"/>
                  <a:ext cx="1510478" cy="616961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 Light" panose="00000400000000000000" pitchFamily="50" charset="0"/>
                      <a:ea typeface="+mn-ea"/>
                      <a:cs typeface="+mn-cs"/>
                    </a:rPr>
                    <a:t>инфраструктура ОГ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 Light" panose="00000400000000000000" pitchFamily="50" charset="0"/>
                      <a:ea typeface="+mn-ea"/>
                      <a:cs typeface="+mn-cs"/>
                    </a:rPr>
                    <a:t>кластер </a:t>
                  </a:r>
                  <a:r>
                    <a:rPr kumimoji="0" 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 Light" panose="00000400000000000000" pitchFamily="50" charset="0"/>
                      <a:ea typeface="+mn-ea"/>
                      <a:cs typeface="+mn-cs"/>
                    </a:rPr>
                    <a:t>IT-</a:t>
                  </a: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 Light" panose="00000400000000000000" pitchFamily="50" charset="0"/>
                      <a:ea typeface="+mn-ea"/>
                      <a:cs typeface="+mn-cs"/>
                    </a:rPr>
                    <a:t>инфраструктуры</a:t>
                  </a:r>
                </a:p>
                <a:p>
                  <a:pPr marL="54000" marR="0" lvl="0" indent="-540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 Light" panose="00000400000000000000" pitchFamily="50" charset="0"/>
                      <a:ea typeface="+mn-ea"/>
                      <a:cs typeface="+mn-cs"/>
                    </a:rPr>
                    <a:t>потоковая обработка</a:t>
                  </a:r>
                </a:p>
                <a:p>
                  <a:pPr marL="54000" marR="0" lvl="0" indent="-540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 Light" panose="00000400000000000000" pitchFamily="50" charset="0"/>
                      <a:ea typeface="+mn-ea"/>
                      <a:cs typeface="+mn-cs"/>
                    </a:rPr>
                    <a:t>вычислительные ресурсы</a:t>
                  </a:r>
                </a:p>
              </p:txBody>
            </p:sp>
            <p:sp>
              <p:nvSpPr>
                <p:cNvPr id="101" name="Прямоугольник 100">
                  <a:extLst>
                    <a:ext uri="{FF2B5EF4-FFF2-40B4-BE49-F238E27FC236}">
                      <a16:creationId xmlns:a16="http://schemas.microsoft.com/office/drawing/2014/main" id="{189DCD6A-C142-48D0-93CB-AB7235BF35CE}"/>
                    </a:ext>
                  </a:extLst>
                </p:cNvPr>
                <p:cNvSpPr/>
                <p:nvPr/>
              </p:nvSpPr>
              <p:spPr>
                <a:xfrm>
                  <a:off x="2445698" y="2021834"/>
                  <a:ext cx="2447968" cy="61211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0" rtlCol="0" anchor="b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BDA81565-3735-4861-B998-93620A3426AD}"/>
                    </a:ext>
                  </a:extLst>
                </p:cNvPr>
                <p:cNvSpPr txBox="1"/>
                <p:nvPr/>
              </p:nvSpPr>
              <p:spPr>
                <a:xfrm>
                  <a:off x="842616" y="1463450"/>
                  <a:ext cx="23754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C47A8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КОНСОРЦИУМ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C47A8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1</a:t>
                  </a: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47A8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ED02AFC2-4B96-4E08-8601-84327C5607ED}"/>
                    </a:ext>
                  </a:extLst>
                </p:cNvPr>
                <p:cNvSpPr txBox="1"/>
                <p:nvPr/>
              </p:nvSpPr>
              <p:spPr>
                <a:xfrm>
                  <a:off x="2540001" y="1772176"/>
                  <a:ext cx="1584960" cy="33855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wrap="square" lIns="18000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ОПЕРАТОР СЕРВИСОВ</a:t>
                  </a: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ABCD287-F7C5-4084-B3DC-F525DDD9897F}"/>
                    </a:ext>
                  </a:extLst>
                </p:cNvPr>
                <p:cNvSpPr txBox="1"/>
                <p:nvPr/>
              </p:nvSpPr>
              <p:spPr>
                <a:xfrm>
                  <a:off x="935219" y="1772176"/>
                  <a:ext cx="1347396" cy="33855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ОПЕРАТОР СПТУНИКОВЫХ ГРУППИРОВОК </a:t>
                  </a:r>
                  <a:r>
                    <a:rPr kumimoji="0" 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1</a:t>
                  </a:r>
                  <a:endPara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98" name="Прямая со стрелкой 97">
                <a:extLst>
                  <a:ext uri="{FF2B5EF4-FFF2-40B4-BE49-F238E27FC236}">
                    <a16:creationId xmlns:a16="http://schemas.microsoft.com/office/drawing/2014/main" id="{B325DF65-CD18-4080-8150-46B684049F68}"/>
                  </a:ext>
                </a:extLst>
              </p:cNvPr>
              <p:cNvCxnSpPr>
                <a:cxnSpLocks/>
                <a:stCxn id="104" idx="3"/>
                <a:endCxn id="103" idx="1"/>
              </p:cNvCxnSpPr>
              <p:nvPr/>
            </p:nvCxnSpPr>
            <p:spPr>
              <a:xfrm>
                <a:off x="2228428" y="1573744"/>
                <a:ext cx="257386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680DE408-D29C-465C-A816-3B05BE46C78A}"/>
                </a:ext>
              </a:extLst>
            </p:cNvPr>
            <p:cNvGrpSpPr/>
            <p:nvPr/>
          </p:nvGrpSpPr>
          <p:grpSpPr>
            <a:xfrm>
              <a:off x="644174" y="3018717"/>
              <a:ext cx="3867342" cy="947757"/>
              <a:chOff x="729584" y="1164170"/>
              <a:chExt cx="3867342" cy="947757"/>
            </a:xfrm>
          </p:grpSpPr>
          <p:grpSp>
            <p:nvGrpSpPr>
              <p:cNvPr id="88" name="Группа 87">
                <a:extLst>
                  <a:ext uri="{FF2B5EF4-FFF2-40B4-BE49-F238E27FC236}">
                    <a16:creationId xmlns:a16="http://schemas.microsoft.com/office/drawing/2014/main" id="{601A9C05-8166-4664-8762-F070D9F99BB4}"/>
                  </a:ext>
                </a:extLst>
              </p:cNvPr>
              <p:cNvGrpSpPr/>
              <p:nvPr/>
            </p:nvGrpSpPr>
            <p:grpSpPr>
              <a:xfrm>
                <a:off x="729584" y="1164170"/>
                <a:ext cx="3867342" cy="947757"/>
                <a:chOff x="783771" y="1531880"/>
                <a:chExt cx="3867342" cy="947757"/>
              </a:xfrm>
            </p:grpSpPr>
            <p:sp>
              <p:nvSpPr>
                <p:cNvPr id="90" name="Прямоугольник 89">
                  <a:extLst>
                    <a:ext uri="{FF2B5EF4-FFF2-40B4-BE49-F238E27FC236}">
                      <a16:creationId xmlns:a16="http://schemas.microsoft.com/office/drawing/2014/main" id="{52917A8F-6A2A-4802-9D6C-F6FE1C3511B3}"/>
                    </a:ext>
                  </a:extLst>
                </p:cNvPr>
                <p:cNvSpPr/>
                <p:nvPr/>
              </p:nvSpPr>
              <p:spPr>
                <a:xfrm>
                  <a:off x="783771" y="1531880"/>
                  <a:ext cx="3503749" cy="947757"/>
                </a:xfrm>
                <a:prstGeom prst="rect">
                  <a:avLst/>
                </a:prstGeom>
                <a:solidFill>
                  <a:srgbClr val="EBEBEB"/>
                </a:solidFill>
                <a:ln w="6350">
                  <a:solidFill>
                    <a:srgbClr val="105FE0">
                      <a:alpha val="51000"/>
                    </a:srgb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Прямоугольник 90">
                  <a:extLst>
                    <a:ext uri="{FF2B5EF4-FFF2-40B4-BE49-F238E27FC236}">
                      <a16:creationId xmlns:a16="http://schemas.microsoft.com/office/drawing/2014/main" id="{4BC65DD5-F68F-4255-98D8-26C959AE78C2}"/>
                    </a:ext>
                  </a:extLst>
                </p:cNvPr>
                <p:cNvSpPr/>
                <p:nvPr/>
              </p:nvSpPr>
              <p:spPr>
                <a:xfrm>
                  <a:off x="842615" y="2129777"/>
                  <a:ext cx="1510478" cy="297709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 Light" panose="00000400000000000000" pitchFamily="50" charset="0"/>
                      <a:ea typeface="+mn-ea"/>
                      <a:cs typeface="+mn-cs"/>
                    </a:rPr>
                    <a:t>инфраструктура ОСГ</a:t>
                  </a:r>
                </a:p>
              </p:txBody>
            </p:sp>
            <p:sp>
              <p:nvSpPr>
                <p:cNvPr id="92" name="Прямоугольник 91">
                  <a:extLst>
                    <a:ext uri="{FF2B5EF4-FFF2-40B4-BE49-F238E27FC236}">
                      <a16:creationId xmlns:a16="http://schemas.microsoft.com/office/drawing/2014/main" id="{991AC56B-4003-4BB5-8134-8D81E8EBC205}"/>
                    </a:ext>
                  </a:extLst>
                </p:cNvPr>
                <p:cNvSpPr/>
                <p:nvPr/>
              </p:nvSpPr>
              <p:spPr>
                <a:xfrm>
                  <a:off x="2445699" y="2129776"/>
                  <a:ext cx="2205414" cy="29771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0" rtlCol="0" anchor="b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 Light" panose="00000400000000000000" pitchFamily="50" charset="0"/>
                      <a:ea typeface="+mn-ea"/>
                      <a:cs typeface="+mn-cs"/>
                    </a:rPr>
                    <a:t>кластер </a:t>
                  </a:r>
                  <a:r>
                    <a:rPr kumimoji="0" 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 Light" panose="00000400000000000000" pitchFamily="50" charset="0"/>
                      <a:ea typeface="+mn-ea"/>
                      <a:cs typeface="+mn-cs"/>
                    </a:rPr>
                    <a:t>IT-</a:t>
                  </a: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 Light" panose="00000400000000000000" pitchFamily="50" charset="0"/>
                      <a:ea typeface="+mn-ea"/>
                      <a:cs typeface="+mn-cs"/>
                    </a:rPr>
                    <a:t>инфраструктуры</a:t>
                  </a: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E4B00AF2-856F-4E0A-AF55-038F8251AE62}"/>
                    </a:ext>
                  </a:extLst>
                </p:cNvPr>
                <p:cNvSpPr txBox="1"/>
                <p:nvPr/>
              </p:nvSpPr>
              <p:spPr>
                <a:xfrm>
                  <a:off x="842616" y="1571400"/>
                  <a:ext cx="23754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C47A8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КОНСОРЦИУМ 2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37FF1A5C-8E34-4D06-8278-8CFE3C984D18}"/>
                    </a:ext>
                  </a:extLst>
                </p:cNvPr>
                <p:cNvSpPr txBox="1"/>
                <p:nvPr/>
              </p:nvSpPr>
              <p:spPr>
                <a:xfrm>
                  <a:off x="2540001" y="1880126"/>
                  <a:ext cx="1584960" cy="33855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wrap="square" lIns="18000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ОПЕРАТОР СЕРВИСОВ</a:t>
                  </a: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DD934B44-64C0-4E91-85C8-00A41E9FE871}"/>
                    </a:ext>
                  </a:extLst>
                </p:cNvPr>
                <p:cNvSpPr txBox="1"/>
                <p:nvPr/>
              </p:nvSpPr>
              <p:spPr>
                <a:xfrm>
                  <a:off x="935219" y="1880126"/>
                  <a:ext cx="1347396" cy="33855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ОПЕРАТОР СПТУНИКОВЫХ ГРУППИРОВОК 2</a:t>
                  </a:r>
                </a:p>
              </p:txBody>
            </p:sp>
          </p:grpSp>
          <p:cxnSp>
            <p:nvCxnSpPr>
              <p:cNvPr id="89" name="Прямая со стрелкой 88">
                <a:extLst>
                  <a:ext uri="{FF2B5EF4-FFF2-40B4-BE49-F238E27FC236}">
                    <a16:creationId xmlns:a16="http://schemas.microsoft.com/office/drawing/2014/main" id="{517D58FF-9F8D-4A1E-9820-1C8F671EC455}"/>
                  </a:ext>
                </a:extLst>
              </p:cNvPr>
              <p:cNvCxnSpPr>
                <a:cxnSpLocks/>
                <a:stCxn id="95" idx="3"/>
                <a:endCxn id="94" idx="1"/>
              </p:cNvCxnSpPr>
              <p:nvPr/>
            </p:nvCxnSpPr>
            <p:spPr>
              <a:xfrm>
                <a:off x="2228428" y="1681694"/>
                <a:ext cx="257386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F4BBD6A7-9A51-4B9F-AFBE-C4867FCA4171}"/>
                </a:ext>
              </a:extLst>
            </p:cNvPr>
            <p:cNvGrpSpPr/>
            <p:nvPr/>
          </p:nvGrpSpPr>
          <p:grpSpPr>
            <a:xfrm>
              <a:off x="644174" y="4311878"/>
              <a:ext cx="3867342" cy="947758"/>
              <a:chOff x="729584" y="1164171"/>
              <a:chExt cx="3867342" cy="947758"/>
            </a:xfrm>
          </p:grpSpPr>
          <p:grpSp>
            <p:nvGrpSpPr>
              <p:cNvPr id="79" name="Группа 78">
                <a:extLst>
                  <a:ext uri="{FF2B5EF4-FFF2-40B4-BE49-F238E27FC236}">
                    <a16:creationId xmlns:a16="http://schemas.microsoft.com/office/drawing/2014/main" id="{BD139156-FECB-4B0F-B7DD-EF852E62B155}"/>
                  </a:ext>
                </a:extLst>
              </p:cNvPr>
              <p:cNvGrpSpPr/>
              <p:nvPr/>
            </p:nvGrpSpPr>
            <p:grpSpPr>
              <a:xfrm>
                <a:off x="729584" y="1164171"/>
                <a:ext cx="3867342" cy="947758"/>
                <a:chOff x="783771" y="1531881"/>
                <a:chExt cx="3867342" cy="947758"/>
              </a:xfrm>
            </p:grpSpPr>
            <p:sp>
              <p:nvSpPr>
                <p:cNvPr id="81" name="Прямоугольник 80">
                  <a:extLst>
                    <a:ext uri="{FF2B5EF4-FFF2-40B4-BE49-F238E27FC236}">
                      <a16:creationId xmlns:a16="http://schemas.microsoft.com/office/drawing/2014/main" id="{9E65AC6E-9373-4A97-98EC-FB4BF72D3EA7}"/>
                    </a:ext>
                  </a:extLst>
                </p:cNvPr>
                <p:cNvSpPr/>
                <p:nvPr/>
              </p:nvSpPr>
              <p:spPr>
                <a:xfrm>
                  <a:off x="783771" y="1531881"/>
                  <a:ext cx="3503749" cy="947758"/>
                </a:xfrm>
                <a:prstGeom prst="rect">
                  <a:avLst/>
                </a:prstGeom>
                <a:solidFill>
                  <a:srgbClr val="EBEBEB"/>
                </a:solidFill>
                <a:ln w="6350">
                  <a:solidFill>
                    <a:srgbClr val="105FE0">
                      <a:alpha val="51000"/>
                    </a:srgb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Прямоугольник 81">
                  <a:extLst>
                    <a:ext uri="{FF2B5EF4-FFF2-40B4-BE49-F238E27FC236}">
                      <a16:creationId xmlns:a16="http://schemas.microsoft.com/office/drawing/2014/main" id="{BB56441A-AD68-4B07-BEC7-B004D36CB8CD}"/>
                    </a:ext>
                  </a:extLst>
                </p:cNvPr>
                <p:cNvSpPr/>
                <p:nvPr/>
              </p:nvSpPr>
              <p:spPr>
                <a:xfrm>
                  <a:off x="842615" y="2129777"/>
                  <a:ext cx="1510478" cy="297709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 Light" panose="00000400000000000000" pitchFamily="50" charset="0"/>
                      <a:ea typeface="+mn-ea"/>
                      <a:cs typeface="+mn-cs"/>
                    </a:rPr>
                    <a:t>инфраструктура ОСГ</a:t>
                  </a:r>
                </a:p>
              </p:txBody>
            </p:sp>
            <p:sp>
              <p:nvSpPr>
                <p:cNvPr id="83" name="Прямоугольник 82">
                  <a:extLst>
                    <a:ext uri="{FF2B5EF4-FFF2-40B4-BE49-F238E27FC236}">
                      <a16:creationId xmlns:a16="http://schemas.microsoft.com/office/drawing/2014/main" id="{1ACCBA2F-D7BC-425F-AAA9-0861960287BD}"/>
                    </a:ext>
                  </a:extLst>
                </p:cNvPr>
                <p:cNvSpPr/>
                <p:nvPr/>
              </p:nvSpPr>
              <p:spPr>
                <a:xfrm>
                  <a:off x="2445698" y="2129776"/>
                  <a:ext cx="2205415" cy="29771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0" rtlCol="0" anchor="b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 Light" panose="00000400000000000000" pitchFamily="50" charset="0"/>
                      <a:ea typeface="+mn-ea"/>
                      <a:cs typeface="+mn-cs"/>
                    </a:rPr>
                    <a:t>кластер </a:t>
                  </a:r>
                  <a:r>
                    <a:rPr kumimoji="0" 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 Light" panose="00000400000000000000" pitchFamily="50" charset="0"/>
                      <a:ea typeface="+mn-ea"/>
                      <a:cs typeface="+mn-cs"/>
                    </a:rPr>
                    <a:t>IT-</a:t>
                  </a: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 Light" panose="00000400000000000000" pitchFamily="50" charset="0"/>
                      <a:ea typeface="+mn-ea"/>
                      <a:cs typeface="+mn-cs"/>
                    </a:rPr>
                    <a:t>инфраструктуры</a:t>
                  </a: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3F616B43-B6F5-4830-B6A8-A128126E7964}"/>
                    </a:ext>
                  </a:extLst>
                </p:cNvPr>
                <p:cNvSpPr txBox="1"/>
                <p:nvPr/>
              </p:nvSpPr>
              <p:spPr>
                <a:xfrm>
                  <a:off x="842616" y="1571400"/>
                  <a:ext cx="23754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C47A8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КОНСОРЦИУМ 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C47A8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N</a:t>
                  </a:r>
                  <a:endPara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47A8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9A75A61F-3F57-41CA-BF6C-1F008F4BB3AD}"/>
                    </a:ext>
                  </a:extLst>
                </p:cNvPr>
                <p:cNvSpPr txBox="1"/>
                <p:nvPr/>
              </p:nvSpPr>
              <p:spPr>
                <a:xfrm>
                  <a:off x="2540001" y="1880126"/>
                  <a:ext cx="1584960" cy="33855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wrap="square" lIns="18000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ОПЕРАТОР</a:t>
                  </a:r>
                  <a:r>
                    <a:rPr kumimoji="0" 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 </a:t>
                  </a: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СЕРВИСОВ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85CBAE50-B830-4595-BE3E-3A9CBCEDBD14}"/>
                    </a:ext>
                  </a:extLst>
                </p:cNvPr>
                <p:cNvSpPr txBox="1"/>
                <p:nvPr/>
              </p:nvSpPr>
              <p:spPr>
                <a:xfrm>
                  <a:off x="935219" y="1880126"/>
                  <a:ext cx="1347396" cy="338555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ОПЕРАТОР СПТУНИКОВЫХ ГРУППИРОВОК </a:t>
                  </a:r>
                  <a:r>
                    <a:rPr kumimoji="0" lang="en-US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N</a:t>
                  </a:r>
                  <a:endPara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80" name="Прямая со стрелкой 79">
                <a:extLst>
                  <a:ext uri="{FF2B5EF4-FFF2-40B4-BE49-F238E27FC236}">
                    <a16:creationId xmlns:a16="http://schemas.microsoft.com/office/drawing/2014/main" id="{A235527A-E6D4-4DED-9295-4CC835B95826}"/>
                  </a:ext>
                </a:extLst>
              </p:cNvPr>
              <p:cNvCxnSpPr>
                <a:cxnSpLocks/>
                <a:stCxn id="86" idx="3"/>
                <a:endCxn id="85" idx="1"/>
              </p:cNvCxnSpPr>
              <p:nvPr/>
            </p:nvCxnSpPr>
            <p:spPr>
              <a:xfrm>
                <a:off x="2228428" y="1681694"/>
                <a:ext cx="257386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4B5D6404-C720-4384-AB8F-4C9524A8C3FB}"/>
                </a:ext>
              </a:extLst>
            </p:cNvPr>
            <p:cNvGrpSpPr/>
            <p:nvPr/>
          </p:nvGrpSpPr>
          <p:grpSpPr>
            <a:xfrm>
              <a:off x="656229" y="5828269"/>
              <a:ext cx="3503749" cy="677334"/>
              <a:chOff x="5460757" y="3969174"/>
              <a:chExt cx="3503749" cy="677334"/>
            </a:xfrm>
          </p:grpSpPr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id="{A53F4883-C7A2-41F3-811D-28631B7B009E}"/>
                  </a:ext>
                </a:extLst>
              </p:cNvPr>
              <p:cNvSpPr/>
              <p:nvPr/>
            </p:nvSpPr>
            <p:spPr>
              <a:xfrm>
                <a:off x="5460757" y="3969174"/>
                <a:ext cx="3503749" cy="677334"/>
              </a:xfrm>
              <a:prstGeom prst="rect">
                <a:avLst/>
              </a:prstGeom>
              <a:solidFill>
                <a:schemeClr val="bg1">
                  <a:lumMod val="85000"/>
                  <a:alpha val="52000"/>
                </a:schemeClr>
              </a:solidFill>
              <a:ln w="6350">
                <a:solidFill>
                  <a:srgbClr val="105FE0">
                    <a:alpha val="51000"/>
                  </a:srgb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4984DE8-BC9A-40E4-99BC-3A7A6B393875}"/>
                  </a:ext>
                </a:extLst>
              </p:cNvPr>
              <p:cNvSpPr txBox="1"/>
              <p:nvPr/>
            </p:nvSpPr>
            <p:spPr>
              <a:xfrm>
                <a:off x="7340357" y="4136501"/>
                <a:ext cx="1461589" cy="33855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180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ОПЕРАТОР</a:t>
                </a:r>
                <a:r>
                  <a:rPr kumimoji="0" lang="en-US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 </a:t>
                </a:r>
                <a:r>
                  <a: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СЕРВИСОВ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5575360-1964-431E-AD69-A4B85C08875A}"/>
                  </a:ext>
                </a:extLst>
              </p:cNvPr>
              <p:cNvSpPr txBox="1"/>
              <p:nvPr/>
            </p:nvSpPr>
            <p:spPr>
              <a:xfrm>
                <a:off x="5612205" y="4136501"/>
                <a:ext cx="1514926" cy="338555"/>
              </a:xfrm>
              <a:prstGeom prst="rect">
                <a:avLst/>
              </a:prstGeom>
              <a:solidFill>
                <a:srgbClr val="093781"/>
              </a:solidFill>
              <a:ln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ОПЕРАТОР ЗАРУБЕЖНЫХ СПУТНИКОВЫХ ГРУППИРОВОК</a:t>
                </a:r>
              </a:p>
            </p:txBody>
          </p:sp>
          <p:cxnSp>
            <p:nvCxnSpPr>
              <p:cNvPr id="78" name="Прямая со стрелкой 77">
                <a:extLst>
                  <a:ext uri="{FF2B5EF4-FFF2-40B4-BE49-F238E27FC236}">
                    <a16:creationId xmlns:a16="http://schemas.microsoft.com/office/drawing/2014/main" id="{98442FCC-77AC-4EC9-B8B8-B2DB087E8EAD}"/>
                  </a:ext>
                </a:extLst>
              </p:cNvPr>
              <p:cNvCxnSpPr>
                <a:cxnSpLocks/>
                <a:stCxn id="76" idx="3"/>
                <a:endCxn id="75" idx="1"/>
              </p:cNvCxnSpPr>
              <p:nvPr/>
            </p:nvCxnSpPr>
            <p:spPr>
              <a:xfrm>
                <a:off x="7127131" y="4305779"/>
                <a:ext cx="213226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E3BCAE-88E2-4393-8827-07E033DF15C0}"/>
                </a:ext>
              </a:extLst>
            </p:cNvPr>
            <p:cNvSpPr txBox="1"/>
            <p:nvPr/>
          </p:nvSpPr>
          <p:spPr>
            <a:xfrm rot="5400000">
              <a:off x="3339374" y="3759952"/>
              <a:ext cx="29033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50929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ОБЛАЧНАЯ ИНФРАСТРУКТУРА ОБРАБОТКИ ДАННЫХ</a:t>
              </a:r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5706116C-7C4F-4CE5-8E9E-E3B2B34EA543}"/>
                </a:ext>
              </a:extLst>
            </p:cNvPr>
            <p:cNvGrpSpPr/>
            <p:nvPr/>
          </p:nvGrpSpPr>
          <p:grpSpPr>
            <a:xfrm>
              <a:off x="4038260" y="5305859"/>
              <a:ext cx="992240" cy="246221"/>
              <a:chOff x="4418828" y="4748830"/>
              <a:chExt cx="992240" cy="246221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C864046-FF09-4BCE-91CD-4F7E2864756E}"/>
                  </a:ext>
                </a:extLst>
              </p:cNvPr>
              <p:cNvSpPr txBox="1"/>
              <p:nvPr/>
            </p:nvSpPr>
            <p:spPr>
              <a:xfrm>
                <a:off x="4418828" y="4748830"/>
                <a:ext cx="99224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+БИЛЛИНГ</a:t>
                </a:r>
              </a:p>
            </p:txBody>
          </p:sp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33BDBBE9-F00D-40DC-8FEA-479BF873DE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72896" y="4775167"/>
                <a:ext cx="180000" cy="180000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F772BD-6EE3-47A2-ACC5-43DE35FE862A}"/>
                </a:ext>
              </a:extLst>
            </p:cNvPr>
            <p:cNvSpPr txBox="1"/>
            <p:nvPr/>
          </p:nvSpPr>
          <p:spPr>
            <a:xfrm>
              <a:off x="3469533" y="1101575"/>
              <a:ext cx="2365020" cy="523220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dirty="0">
                  <a:solidFill>
                    <a:prstClr val="white"/>
                  </a:solidFill>
                  <a:latin typeface="Noir Pro" panose="00000500000000000000" pitchFamily="50" charset="0"/>
                </a:rPr>
                <a:t>ИНСТИТУТ РАЗВИТИЯ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ЧАСТНЫЕ ИНВЕСТИЦИИ</a:t>
              </a:r>
            </a:p>
          </p:txBody>
        </p:sp>
        <p:cxnSp>
          <p:nvCxnSpPr>
            <p:cNvPr id="17" name="Соединитель: уступ 16">
              <a:extLst>
                <a:ext uri="{FF2B5EF4-FFF2-40B4-BE49-F238E27FC236}">
                  <a16:creationId xmlns:a16="http://schemas.microsoft.com/office/drawing/2014/main" id="{79EAD78C-5BB6-4034-B57A-0F26F87DA661}"/>
                </a:ext>
              </a:extLst>
            </p:cNvPr>
            <p:cNvCxnSpPr>
              <a:cxnSpLocks/>
              <a:endCxn id="91" idx="1"/>
            </p:cNvCxnSpPr>
            <p:nvPr/>
          </p:nvCxnSpPr>
          <p:spPr>
            <a:xfrm rot="16200000" flipH="1">
              <a:off x="-614296" y="2448154"/>
              <a:ext cx="2404415" cy="230214"/>
            </a:xfrm>
            <a:prstGeom prst="bentConnector2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Соединитель: уступ 17">
              <a:extLst>
                <a:ext uri="{FF2B5EF4-FFF2-40B4-BE49-F238E27FC236}">
                  <a16:creationId xmlns:a16="http://schemas.microsoft.com/office/drawing/2014/main" id="{0CBF932D-9CEE-4D78-B6C2-6DBEED45AFA1}"/>
                </a:ext>
              </a:extLst>
            </p:cNvPr>
            <p:cNvCxnSpPr>
              <a:cxnSpLocks/>
              <a:endCxn id="82" idx="1"/>
            </p:cNvCxnSpPr>
            <p:nvPr/>
          </p:nvCxnSpPr>
          <p:spPr>
            <a:xfrm rot="16200000" flipH="1">
              <a:off x="-57014" y="4298596"/>
              <a:ext cx="1293161" cy="226904"/>
            </a:xfrm>
            <a:prstGeom prst="bentConnector2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0DA95B-D3BD-4E26-98E6-54053DB4C4C7}"/>
                </a:ext>
              </a:extLst>
            </p:cNvPr>
            <p:cNvSpPr txBox="1"/>
            <p:nvPr/>
          </p:nvSpPr>
          <p:spPr>
            <a:xfrm>
              <a:off x="1617053" y="1145610"/>
              <a:ext cx="146145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инвестиции в консорциум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E62E62-921D-44FA-A81E-EC43263CA27E}"/>
                </a:ext>
              </a:extLst>
            </p:cNvPr>
            <p:cNvSpPr txBox="1"/>
            <p:nvPr/>
          </p:nvSpPr>
          <p:spPr>
            <a:xfrm rot="16200000">
              <a:off x="-404765" y="3317483"/>
              <a:ext cx="146759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инвестиции в ОСГ</a:t>
              </a:r>
            </a:p>
          </p:txBody>
        </p: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B1EDD0BC-276C-454D-BB27-51C15873D5DC}"/>
                </a:ext>
              </a:extLst>
            </p:cNvPr>
            <p:cNvCxnSpPr>
              <a:cxnSpLocks/>
            </p:cNvCxnSpPr>
            <p:nvPr/>
          </p:nvCxnSpPr>
          <p:spPr>
            <a:xfrm>
              <a:off x="4332745" y="1624795"/>
              <a:ext cx="0" cy="731477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BCD59074-4F23-4D80-8352-0F5754B8BFFA}"/>
                </a:ext>
              </a:extLst>
            </p:cNvPr>
            <p:cNvCxnSpPr>
              <a:cxnSpLocks/>
            </p:cNvCxnSpPr>
            <p:nvPr/>
          </p:nvCxnSpPr>
          <p:spPr>
            <a:xfrm>
              <a:off x="4332745" y="2960439"/>
              <a:ext cx="0" cy="647018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88A30B-786B-497F-A2CB-1D30232FDCF3}"/>
                </a:ext>
              </a:extLst>
            </p:cNvPr>
            <p:cNvSpPr txBox="1"/>
            <p:nvPr/>
          </p:nvSpPr>
          <p:spPr>
            <a:xfrm>
              <a:off x="6467935" y="1931330"/>
              <a:ext cx="2284258" cy="497673"/>
            </a:xfrm>
            <a:prstGeom prst="rect">
              <a:avLst/>
            </a:prstGeom>
            <a:solidFill>
              <a:schemeClr val="tx2">
                <a:alpha val="69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платформа ЦФА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(в том числе для мониторинга с помощью ДЗЗ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инфраструктурных проектов)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endParaRPr>
            </a:p>
          </p:txBody>
        </p:sp>
        <p:cxnSp>
          <p:nvCxnSpPr>
            <p:cNvPr id="24" name="Соединитель: уступ 23">
              <a:extLst>
                <a:ext uri="{FF2B5EF4-FFF2-40B4-BE49-F238E27FC236}">
                  <a16:creationId xmlns:a16="http://schemas.microsoft.com/office/drawing/2014/main" id="{2A3F5FFC-AB8F-43E9-A38F-7F47B00E81B2}"/>
                </a:ext>
              </a:extLst>
            </p:cNvPr>
            <p:cNvCxnSpPr>
              <a:cxnSpLocks/>
              <a:stCxn id="74" idx="3"/>
            </p:cNvCxnSpPr>
            <p:nvPr/>
          </p:nvCxnSpPr>
          <p:spPr>
            <a:xfrm flipV="1">
              <a:off x="4159978" y="5611394"/>
              <a:ext cx="408364" cy="555542"/>
            </a:xfrm>
            <a:prstGeom prst="bentConnector2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620F9E-2D9A-4A01-9BD7-A346BEEB09E4}"/>
                </a:ext>
              </a:extLst>
            </p:cNvPr>
            <p:cNvSpPr txBox="1"/>
            <p:nvPr/>
          </p:nvSpPr>
          <p:spPr>
            <a:xfrm>
              <a:off x="9239518" y="3998039"/>
              <a:ext cx="2296564" cy="56821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ОИВ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A17F65C-E894-4EF3-A7CE-19825D9641D0}"/>
                </a:ext>
              </a:extLst>
            </p:cNvPr>
            <p:cNvSpPr txBox="1"/>
            <p:nvPr/>
          </p:nvSpPr>
          <p:spPr>
            <a:xfrm>
              <a:off x="9239518" y="2438778"/>
              <a:ext cx="2296564" cy="56821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Бизнес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4A3BFB-04BC-41F9-AE74-88FDB674D32D}"/>
                </a:ext>
              </a:extLst>
            </p:cNvPr>
            <p:cNvSpPr txBox="1"/>
            <p:nvPr/>
          </p:nvSpPr>
          <p:spPr>
            <a:xfrm>
              <a:off x="9239518" y="3216122"/>
              <a:ext cx="2296564" cy="56821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Физ. лица</a:t>
              </a:r>
            </a:p>
          </p:txBody>
        </p: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AB11338D-3B70-4B86-997E-F85DA61FD8B2}"/>
                </a:ext>
              </a:extLst>
            </p:cNvPr>
            <p:cNvGrpSpPr/>
            <p:nvPr/>
          </p:nvGrpSpPr>
          <p:grpSpPr>
            <a:xfrm>
              <a:off x="6467934" y="2443247"/>
              <a:ext cx="2284258" cy="1036783"/>
              <a:chOff x="6701202" y="1987285"/>
              <a:chExt cx="2284258" cy="1036783"/>
            </a:xfrm>
          </p:grpSpPr>
          <p:sp>
            <p:nvSpPr>
              <p:cNvPr id="70" name="Прямоугольник: скругленные углы 69">
                <a:extLst>
                  <a:ext uri="{FF2B5EF4-FFF2-40B4-BE49-F238E27FC236}">
                    <a16:creationId xmlns:a16="http://schemas.microsoft.com/office/drawing/2014/main" id="{BDEA909C-D37B-40BF-AB01-BF8C190EFD29}"/>
                  </a:ext>
                </a:extLst>
              </p:cNvPr>
              <p:cNvSpPr/>
              <p:nvPr/>
            </p:nvSpPr>
            <p:spPr>
              <a:xfrm>
                <a:off x="6701202" y="1987285"/>
                <a:ext cx="2284258" cy="1036783"/>
              </a:xfrm>
              <a:prstGeom prst="roundRect">
                <a:avLst>
                  <a:gd name="adj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F0E144A-9359-438A-A496-5FAF2A74893C}"/>
                  </a:ext>
                </a:extLst>
              </p:cNvPr>
              <p:cNvSpPr txBox="1"/>
              <p:nvPr/>
            </p:nvSpPr>
            <p:spPr>
              <a:xfrm>
                <a:off x="6769862" y="2088979"/>
                <a:ext cx="21469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ФОРВАРДНЫЙ КОНТРАКТ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+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Цифровой финансовый актив (ЦФА)</a:t>
                </a:r>
              </a:p>
            </p:txBody>
          </p:sp>
        </p:grpSp>
        <p:sp>
          <p:nvSpPr>
            <p:cNvPr id="29" name="Стрелка: вверх-вниз 28">
              <a:extLst>
                <a:ext uri="{FF2B5EF4-FFF2-40B4-BE49-F238E27FC236}">
                  <a16:creationId xmlns:a16="http://schemas.microsoft.com/office/drawing/2014/main" id="{9E6A3ED6-FD83-4B7B-A70D-7C868ADC9ABE}"/>
                </a:ext>
              </a:extLst>
            </p:cNvPr>
            <p:cNvSpPr/>
            <p:nvPr/>
          </p:nvSpPr>
          <p:spPr>
            <a:xfrm rot="5400000">
              <a:off x="8902768" y="2453000"/>
              <a:ext cx="190633" cy="440352"/>
            </a:xfrm>
            <a:prstGeom prst="upDownArrow">
              <a:avLst>
                <a:gd name="adj1" fmla="val 40399"/>
                <a:gd name="adj2" fmla="val 669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8636DDA-4004-433F-AE6A-222144D977C8}"/>
                </a:ext>
              </a:extLst>
            </p:cNvPr>
            <p:cNvSpPr txBox="1"/>
            <p:nvPr/>
          </p:nvSpPr>
          <p:spPr>
            <a:xfrm>
              <a:off x="7855303" y="4427711"/>
              <a:ext cx="9865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аналитика</a:t>
              </a:r>
            </a:p>
          </p:txBody>
        </p:sp>
        <p:cxnSp>
          <p:nvCxnSpPr>
            <p:cNvPr id="31" name="Соединитель: уступ 30">
              <a:extLst>
                <a:ext uri="{FF2B5EF4-FFF2-40B4-BE49-F238E27FC236}">
                  <a16:creationId xmlns:a16="http://schemas.microsoft.com/office/drawing/2014/main" id="{683F1152-3CDF-4EDC-9309-5E2C1D9F75C7}"/>
                </a:ext>
              </a:extLst>
            </p:cNvPr>
            <p:cNvCxnSpPr>
              <a:cxnSpLocks/>
              <a:stCxn id="16" idx="3"/>
              <a:endCxn id="23" idx="0"/>
            </p:cNvCxnSpPr>
            <p:nvPr/>
          </p:nvCxnSpPr>
          <p:spPr>
            <a:xfrm>
              <a:off x="5834553" y="1363185"/>
              <a:ext cx="1775511" cy="568145"/>
            </a:xfrm>
            <a:prstGeom prst="bentConnector2">
              <a:avLst/>
            </a:prstGeom>
            <a:ln w="12700">
              <a:solidFill>
                <a:schemeClr val="tx1">
                  <a:lumMod val="50000"/>
                  <a:lumOff val="50000"/>
                  <a:alpha val="98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0D03E5E4-1238-40E9-80AF-83DAC1FA223F}"/>
                </a:ext>
              </a:extLst>
            </p:cNvPr>
            <p:cNvSpPr/>
            <p:nvPr/>
          </p:nvSpPr>
          <p:spPr>
            <a:xfrm>
              <a:off x="7298817" y="6509292"/>
              <a:ext cx="4404109" cy="31539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050929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*Обязательное использование ДЗЗ при КНД и ведении хозяйственной деятельности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E13404C-3C90-43A7-9DA8-09850FDE5E4B}"/>
                </a:ext>
              </a:extLst>
            </p:cNvPr>
            <p:cNvSpPr txBox="1"/>
            <p:nvPr/>
          </p:nvSpPr>
          <p:spPr>
            <a:xfrm>
              <a:off x="9184469" y="2056988"/>
              <a:ext cx="24002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ПОТРЕБИТЕЛИ*</a:t>
              </a: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41A361A6-C313-4DDC-8358-700937C8C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9785" y="3654480"/>
              <a:ext cx="1510477" cy="367550"/>
            </a:xfrm>
            <a:prstGeom prst="rect">
              <a:avLst/>
            </a:prstGeom>
          </p:spPr>
        </p:pic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3F4EF82C-0DE7-477A-B58A-548125071B61}"/>
                </a:ext>
              </a:extLst>
            </p:cNvPr>
            <p:cNvGrpSpPr/>
            <p:nvPr/>
          </p:nvGrpSpPr>
          <p:grpSpPr>
            <a:xfrm>
              <a:off x="6192491" y="5631892"/>
              <a:ext cx="5498913" cy="815907"/>
              <a:chOff x="5302174" y="5809691"/>
              <a:chExt cx="5498913" cy="815907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B580A1B-C9BF-488F-BD9B-1F6093616CFA}"/>
                  </a:ext>
                </a:extLst>
              </p:cNvPr>
              <p:cNvSpPr txBox="1"/>
              <p:nvPr/>
            </p:nvSpPr>
            <p:spPr>
              <a:xfrm>
                <a:off x="5302174" y="5809691"/>
                <a:ext cx="549891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УЧАСТНИКИ ФОРВАРДНОГО КОНТРАКТА/ЦФА:</a:t>
                </a:r>
              </a:p>
            </p:txBody>
          </p:sp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068FB02C-AD1D-4756-B20D-E55DD5917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90669" y="6174819"/>
                <a:ext cx="603740" cy="447243"/>
              </a:xfrm>
              <a:prstGeom prst="rect">
                <a:avLst/>
              </a:prstGeom>
            </p:spPr>
          </p:pic>
          <p:grpSp>
            <p:nvGrpSpPr>
              <p:cNvPr id="66" name="Группа 65">
                <a:extLst>
                  <a:ext uri="{FF2B5EF4-FFF2-40B4-BE49-F238E27FC236}">
                    <a16:creationId xmlns:a16="http://schemas.microsoft.com/office/drawing/2014/main" id="{814E1EFF-588D-42AF-A33D-DCEA730557E5}"/>
                  </a:ext>
                </a:extLst>
              </p:cNvPr>
              <p:cNvGrpSpPr/>
              <p:nvPr/>
            </p:nvGrpSpPr>
            <p:grpSpPr>
              <a:xfrm>
                <a:off x="8278565" y="6192198"/>
                <a:ext cx="1160121" cy="338554"/>
                <a:chOff x="8318068" y="6192250"/>
                <a:chExt cx="1160121" cy="338554"/>
              </a:xfrm>
            </p:grpSpPr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AB9A770-F6F6-4F0B-9FA7-74CE5AE37353}"/>
                    </a:ext>
                  </a:extLst>
                </p:cNvPr>
                <p:cNvSpPr txBox="1"/>
                <p:nvPr/>
              </p:nvSpPr>
              <p:spPr>
                <a:xfrm>
                  <a:off x="8523149" y="6192250"/>
                  <a:ext cx="95504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Noir Pro" panose="00000500000000000000" pitchFamily="50" charset="0"/>
                      <a:ea typeface="+mn-ea"/>
                      <a:cs typeface="+mn-cs"/>
                    </a:rPr>
                    <a:t>ОИВы</a:t>
                  </a:r>
                  <a:endPara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034CCE6B-7F3D-4706-9D8D-175DAAE0AB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18068" y="6209157"/>
                  <a:ext cx="303738" cy="303738"/>
                </a:xfrm>
                <a:prstGeom prst="rect">
                  <a:avLst/>
                </a:prstGeom>
              </p:spPr>
            </p:pic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F9E4696-937D-43BA-918D-60CE81AA4EC5}"/>
                  </a:ext>
                </a:extLst>
              </p:cNvPr>
              <p:cNvSpPr txBox="1"/>
              <p:nvPr/>
            </p:nvSpPr>
            <p:spPr>
              <a:xfrm>
                <a:off x="9325686" y="6163933"/>
                <a:ext cx="13687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" panose="00000500000000000000" pitchFamily="50" charset="0"/>
                    <a:ea typeface="+mn-ea"/>
                    <a:cs typeface="+mn-cs"/>
                  </a:rPr>
                  <a:t>Крупный и средний бизнес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462826E-5472-4CF0-ABEC-C2962D505477}"/>
                </a:ext>
              </a:extLst>
            </p:cNvPr>
            <p:cNvSpPr txBox="1"/>
            <p:nvPr/>
          </p:nvSpPr>
          <p:spPr>
            <a:xfrm>
              <a:off x="5618589" y="4831615"/>
              <a:ext cx="1818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Государственный оператор данных ДЗЗ</a:t>
              </a:r>
            </a:p>
          </p:txBody>
        </p:sp>
        <p:sp>
          <p:nvSpPr>
            <p:cNvPr id="37" name="Стрелка: вверх-вниз 36">
              <a:extLst>
                <a:ext uri="{FF2B5EF4-FFF2-40B4-BE49-F238E27FC236}">
                  <a16:creationId xmlns:a16="http://schemas.microsoft.com/office/drawing/2014/main" id="{C91AE41C-2474-479E-9E61-FDA331AFCBD5}"/>
                </a:ext>
              </a:extLst>
            </p:cNvPr>
            <p:cNvSpPr/>
            <p:nvPr/>
          </p:nvSpPr>
          <p:spPr>
            <a:xfrm rot="16200000">
              <a:off x="5287398" y="4697733"/>
              <a:ext cx="190633" cy="669115"/>
            </a:xfrm>
            <a:prstGeom prst="upDownArrow">
              <a:avLst>
                <a:gd name="adj1" fmla="val 40399"/>
                <a:gd name="adj2" fmla="val 66987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22F4A931-891B-41CC-A7CA-9F109003D7D6}"/>
                </a:ext>
              </a:extLst>
            </p:cNvPr>
            <p:cNvGrpSpPr/>
            <p:nvPr/>
          </p:nvGrpSpPr>
          <p:grpSpPr>
            <a:xfrm rot="16200000">
              <a:off x="8609916" y="3261408"/>
              <a:ext cx="563757" cy="3173455"/>
              <a:chOff x="8595659" y="541057"/>
              <a:chExt cx="563757" cy="3173455"/>
            </a:xfrm>
          </p:grpSpPr>
          <p:sp>
            <p:nvSpPr>
              <p:cNvPr id="61" name="Стрелка: вправо 60">
                <a:extLst>
                  <a:ext uri="{FF2B5EF4-FFF2-40B4-BE49-F238E27FC236}">
                    <a16:creationId xmlns:a16="http://schemas.microsoft.com/office/drawing/2014/main" id="{040D7893-DC5C-4C62-8625-6235C5C7A2A6}"/>
                  </a:ext>
                </a:extLst>
              </p:cNvPr>
              <p:cNvSpPr/>
              <p:nvPr/>
            </p:nvSpPr>
            <p:spPr>
              <a:xfrm>
                <a:off x="8675109" y="3522297"/>
                <a:ext cx="484307" cy="192215"/>
              </a:xfrm>
              <a:prstGeom prst="rightArrow">
                <a:avLst>
                  <a:gd name="adj1" fmla="val 43393"/>
                  <a:gd name="adj2" fmla="val 66518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Стрелка: вправо 61">
                <a:extLst>
                  <a:ext uri="{FF2B5EF4-FFF2-40B4-BE49-F238E27FC236}">
                    <a16:creationId xmlns:a16="http://schemas.microsoft.com/office/drawing/2014/main" id="{F7E6301A-AC5F-493F-9EB7-6FF22E20D21D}"/>
                  </a:ext>
                </a:extLst>
              </p:cNvPr>
              <p:cNvSpPr/>
              <p:nvPr/>
            </p:nvSpPr>
            <p:spPr>
              <a:xfrm rot="16200000">
                <a:off x="7131980" y="2004736"/>
                <a:ext cx="3119573" cy="192215"/>
              </a:xfrm>
              <a:prstGeom prst="rightArrow">
                <a:avLst>
                  <a:gd name="adj1" fmla="val 43393"/>
                  <a:gd name="adj2" fmla="val 66518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7192175F-87E8-40ED-9FA3-EC0CC6D87EC9}"/>
                </a:ext>
              </a:extLst>
            </p:cNvPr>
            <p:cNvGrpSpPr/>
            <p:nvPr/>
          </p:nvGrpSpPr>
          <p:grpSpPr>
            <a:xfrm>
              <a:off x="7681788" y="5053002"/>
              <a:ext cx="1198164" cy="215444"/>
              <a:chOff x="7903385" y="4445725"/>
              <a:chExt cx="1198164" cy="215444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A16C578-341A-48BF-B9E3-6A5EBD7D1CF2}"/>
                  </a:ext>
                </a:extLst>
              </p:cNvPr>
              <p:cNvSpPr txBox="1"/>
              <p:nvPr/>
            </p:nvSpPr>
            <p:spPr>
              <a:xfrm>
                <a:off x="7903385" y="4445725"/>
                <a:ext cx="119816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исполнение </a:t>
                </a:r>
              </a:p>
            </p:txBody>
          </p:sp>
          <p:cxnSp>
            <p:nvCxnSpPr>
              <p:cNvPr id="59" name="Прямая со стрелкой 58">
                <a:extLst>
                  <a:ext uri="{FF2B5EF4-FFF2-40B4-BE49-F238E27FC236}">
                    <a16:creationId xmlns:a16="http://schemas.microsoft.com/office/drawing/2014/main" id="{B0978EA8-316A-4461-A3B1-C89B8273AA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9461" y="4553447"/>
                <a:ext cx="66430" cy="0"/>
              </a:xfrm>
              <a:prstGeom prst="straightConnector1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 стрелкой 59">
                <a:extLst>
                  <a:ext uri="{FF2B5EF4-FFF2-40B4-BE49-F238E27FC236}">
                    <a16:creationId xmlns:a16="http://schemas.microsoft.com/office/drawing/2014/main" id="{57327454-6373-4F2E-8ED0-89FCBB08E7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94366" y="4553447"/>
                <a:ext cx="66430" cy="0"/>
              </a:xfrm>
              <a:prstGeom prst="straightConnector1">
                <a:avLst/>
              </a:prstGeom>
              <a:ln w="12700">
                <a:solidFill>
                  <a:schemeClr val="tx2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6C5D38D9-6E63-4380-8059-C6A263B91B2A}"/>
                </a:ext>
              </a:extLst>
            </p:cNvPr>
            <p:cNvGrpSpPr/>
            <p:nvPr/>
          </p:nvGrpSpPr>
          <p:grpSpPr>
            <a:xfrm>
              <a:off x="7964392" y="4814831"/>
              <a:ext cx="920834" cy="215444"/>
              <a:chOff x="8019134" y="4196585"/>
              <a:chExt cx="920834" cy="215444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7107524-A2B8-4FD8-B349-33BE851AB7DC}"/>
                  </a:ext>
                </a:extLst>
              </p:cNvPr>
              <p:cNvSpPr txBox="1"/>
              <p:nvPr/>
            </p:nvSpPr>
            <p:spPr>
              <a:xfrm>
                <a:off x="8019134" y="4196585"/>
                <a:ext cx="92083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oir Pro Light" panose="00000400000000000000" pitchFamily="50" charset="0"/>
                    <a:ea typeface="+mn-ea"/>
                    <a:cs typeface="+mn-cs"/>
                  </a:rPr>
                  <a:t>заявка</a:t>
                </a:r>
              </a:p>
            </p:txBody>
          </p: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72EADCE1-0AF5-4567-9D62-F337087BF7C4}"/>
                  </a:ext>
                </a:extLst>
              </p:cNvPr>
              <p:cNvGrpSpPr/>
              <p:nvPr/>
            </p:nvGrpSpPr>
            <p:grpSpPr>
              <a:xfrm rot="10800000">
                <a:off x="8121405" y="4317151"/>
                <a:ext cx="141335" cy="0"/>
                <a:chOff x="8971861" y="4705847"/>
                <a:chExt cx="141335" cy="0"/>
              </a:xfrm>
            </p:grpSpPr>
            <p:cxnSp>
              <p:nvCxnSpPr>
                <p:cNvPr id="56" name="Прямая со стрелкой 55">
                  <a:extLst>
                    <a:ext uri="{FF2B5EF4-FFF2-40B4-BE49-F238E27FC236}">
                      <a16:creationId xmlns:a16="http://schemas.microsoft.com/office/drawing/2014/main" id="{0DCA15F2-A09F-4444-9D00-7FAD2B0C26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1861" y="4705847"/>
                  <a:ext cx="66430" cy="0"/>
                </a:xfrm>
                <a:prstGeom prst="straightConnector1">
                  <a:avLst/>
                </a:prstGeom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 стрелкой 56">
                  <a:extLst>
                    <a:ext uri="{FF2B5EF4-FFF2-40B4-BE49-F238E27FC236}">
                      <a16:creationId xmlns:a16="http://schemas.microsoft.com/office/drawing/2014/main" id="{984A4C8A-F45A-4D43-B6DD-D733DF30D8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46766" y="4705847"/>
                  <a:ext cx="66430" cy="0"/>
                </a:xfrm>
                <a:prstGeom prst="straightConnector1">
                  <a:avLst/>
                </a:prstGeom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C09C30E1-328D-49BE-92F0-6268EDA1BDD8}"/>
                </a:ext>
              </a:extLst>
            </p:cNvPr>
            <p:cNvGrpSpPr/>
            <p:nvPr/>
          </p:nvGrpSpPr>
          <p:grpSpPr>
            <a:xfrm>
              <a:off x="7340190" y="3146070"/>
              <a:ext cx="1899328" cy="1515932"/>
              <a:chOff x="7440674" y="2644238"/>
              <a:chExt cx="1899328" cy="1515932"/>
            </a:xfrm>
          </p:grpSpPr>
          <p:cxnSp>
            <p:nvCxnSpPr>
              <p:cNvPr id="51" name="Соединитель: уступ 50">
                <a:extLst>
                  <a:ext uri="{FF2B5EF4-FFF2-40B4-BE49-F238E27FC236}">
                    <a16:creationId xmlns:a16="http://schemas.microsoft.com/office/drawing/2014/main" id="{C9D950B6-2B09-467D-914D-72D39F2E44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40674" y="2644238"/>
                <a:ext cx="1878478" cy="1515932"/>
              </a:xfrm>
              <a:prstGeom prst="bentConnector3">
                <a:avLst>
                  <a:gd name="adj1" fmla="val 85697"/>
                </a:avLst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 стрелкой 51">
                <a:extLst>
                  <a:ext uri="{FF2B5EF4-FFF2-40B4-BE49-F238E27FC236}">
                    <a16:creationId xmlns:a16="http://schemas.microsoft.com/office/drawing/2014/main" id="{EBAAEBEA-53DF-4CC3-A85D-2C5E8DD4B5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0657" y="3055718"/>
                <a:ext cx="272202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 стрелкой 52">
                <a:extLst>
                  <a:ext uri="{FF2B5EF4-FFF2-40B4-BE49-F238E27FC236}">
                    <a16:creationId xmlns:a16="http://schemas.microsoft.com/office/drawing/2014/main" id="{35F6E004-B91D-4342-B423-522A92F9B55D}"/>
                  </a:ext>
                </a:extLst>
              </p:cNvPr>
              <p:cNvCxnSpPr/>
              <p:nvPr/>
            </p:nvCxnSpPr>
            <p:spPr>
              <a:xfrm>
                <a:off x="9049276" y="3781444"/>
                <a:ext cx="290726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Стрелка: вверх-вниз 41">
              <a:extLst>
                <a:ext uri="{FF2B5EF4-FFF2-40B4-BE49-F238E27FC236}">
                  <a16:creationId xmlns:a16="http://schemas.microsoft.com/office/drawing/2014/main" id="{74B87A95-C61B-41EE-A18D-9C933599692A}"/>
                </a:ext>
              </a:extLst>
            </p:cNvPr>
            <p:cNvSpPr/>
            <p:nvPr/>
          </p:nvSpPr>
          <p:spPr>
            <a:xfrm rot="5400000">
              <a:off x="8898809" y="3134432"/>
              <a:ext cx="190633" cy="440352"/>
            </a:xfrm>
            <a:prstGeom prst="upDownArrow">
              <a:avLst>
                <a:gd name="adj1" fmla="val 40399"/>
                <a:gd name="adj2" fmla="val 669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C42139CD-357B-407C-B493-26219F04D9AC}"/>
                </a:ext>
              </a:extLst>
            </p:cNvPr>
            <p:cNvGrpSpPr/>
            <p:nvPr/>
          </p:nvGrpSpPr>
          <p:grpSpPr>
            <a:xfrm>
              <a:off x="8448624" y="3453336"/>
              <a:ext cx="795495" cy="422606"/>
              <a:chOff x="8683047" y="3058697"/>
              <a:chExt cx="795495" cy="422606"/>
            </a:xfrm>
          </p:grpSpPr>
          <p:sp>
            <p:nvSpPr>
              <p:cNvPr id="49" name="Стрелка: вправо 48">
                <a:extLst>
                  <a:ext uri="{FF2B5EF4-FFF2-40B4-BE49-F238E27FC236}">
                    <a16:creationId xmlns:a16="http://schemas.microsoft.com/office/drawing/2014/main" id="{6E3D5437-D543-4AD0-851E-04A0ED08F17B}"/>
                  </a:ext>
                </a:extLst>
              </p:cNvPr>
              <p:cNvSpPr/>
              <p:nvPr/>
            </p:nvSpPr>
            <p:spPr>
              <a:xfrm>
                <a:off x="8760756" y="3289088"/>
                <a:ext cx="717786" cy="192215"/>
              </a:xfrm>
              <a:prstGeom prst="rightArrow">
                <a:avLst>
                  <a:gd name="adj1" fmla="val 43393"/>
                  <a:gd name="adj2" fmla="val 66518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Стрелка: вправо 49">
                <a:extLst>
                  <a:ext uri="{FF2B5EF4-FFF2-40B4-BE49-F238E27FC236}">
                    <a16:creationId xmlns:a16="http://schemas.microsoft.com/office/drawing/2014/main" id="{C39620AC-D777-421E-919A-293AF78DF980}"/>
                  </a:ext>
                </a:extLst>
              </p:cNvPr>
              <p:cNvSpPr/>
              <p:nvPr/>
            </p:nvSpPr>
            <p:spPr>
              <a:xfrm rot="16200000">
                <a:off x="8594999" y="3146745"/>
                <a:ext cx="368312" cy="192215"/>
              </a:xfrm>
              <a:prstGeom prst="rightArrow">
                <a:avLst>
                  <a:gd name="adj1" fmla="val 43393"/>
                  <a:gd name="adj2" fmla="val 66518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Стрелка: вверх-вниз 43">
              <a:extLst>
                <a:ext uri="{FF2B5EF4-FFF2-40B4-BE49-F238E27FC236}">
                  <a16:creationId xmlns:a16="http://schemas.microsoft.com/office/drawing/2014/main" id="{7F132A92-E6B0-4EE7-9092-E8FCBC321701}"/>
                </a:ext>
              </a:extLst>
            </p:cNvPr>
            <p:cNvSpPr/>
            <p:nvPr/>
          </p:nvSpPr>
          <p:spPr>
            <a:xfrm rot="5400000">
              <a:off x="5653166" y="2187898"/>
              <a:ext cx="190633" cy="1438901"/>
            </a:xfrm>
            <a:prstGeom prst="upDownArrow">
              <a:avLst>
                <a:gd name="adj1" fmla="val 40399"/>
                <a:gd name="adj2" fmla="val 669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D0D8645-57AA-4826-B857-402A4828582E}"/>
                </a:ext>
              </a:extLst>
            </p:cNvPr>
            <p:cNvSpPr txBox="1"/>
            <p:nvPr/>
          </p:nvSpPr>
          <p:spPr>
            <a:xfrm>
              <a:off x="5975618" y="1150413"/>
              <a:ext cx="146145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инвестиции в платформу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DC9B6B-FF19-4A81-A4F3-569263527F13}"/>
                </a:ext>
              </a:extLst>
            </p:cNvPr>
            <p:cNvSpPr txBox="1"/>
            <p:nvPr/>
          </p:nvSpPr>
          <p:spPr>
            <a:xfrm>
              <a:off x="2322603" y="2457392"/>
              <a:ext cx="1463111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кластер 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IT-</a:t>
              </a: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инфраструктуры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:</a:t>
              </a:r>
              <a:endPara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 Light" panose="00000400000000000000" pitchFamily="50" charset="0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F3FD0CA-727A-43CC-90AA-B0D80516CFDB}"/>
                </a:ext>
              </a:extLst>
            </p:cNvPr>
            <p:cNvSpPr txBox="1"/>
            <p:nvPr/>
          </p:nvSpPr>
          <p:spPr>
            <a:xfrm>
              <a:off x="2377911" y="2616034"/>
              <a:ext cx="2431640" cy="307777"/>
            </a:xfrm>
            <a:prstGeom prst="rect">
              <a:avLst/>
            </a:prstGeom>
            <a:noFill/>
          </p:spPr>
          <p:txBody>
            <a:bodyPr wrap="square" lIns="36000" rIns="36000" numCol="2">
              <a:spAutoFit/>
            </a:bodyPr>
            <a:lstStyle/>
            <a:p>
              <a:pPr marL="54000" marR="0" lvl="0" indent="-54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потоковая обработка</a:t>
              </a:r>
            </a:p>
            <a:p>
              <a:pPr marL="54000" marR="0" lvl="0" indent="-54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вычислительные ресурсы</a:t>
              </a:r>
            </a:p>
            <a:p>
              <a:pPr marL="54000" marR="0" lvl="0" indent="-54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центр анализа данных</a:t>
              </a:r>
            </a:p>
            <a:p>
              <a:pPr marL="54000" marR="0" lvl="0" indent="-54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 Light" panose="00000400000000000000" pitchFamily="50" charset="0"/>
                  <a:ea typeface="+mn-ea"/>
                  <a:cs typeface="+mn-cs"/>
                </a:rPr>
                <a:t>нейросети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0A12956-C97B-4715-BCD6-FBB79FBBD52D}"/>
                </a:ext>
              </a:extLst>
            </p:cNvPr>
            <p:cNvSpPr txBox="1"/>
            <p:nvPr/>
          </p:nvSpPr>
          <p:spPr>
            <a:xfrm>
              <a:off x="6465023" y="6001224"/>
              <a:ext cx="850088" cy="461665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dirty="0">
                  <a:solidFill>
                    <a:prstClr val="white"/>
                  </a:solidFill>
                  <a:latin typeface="Noir Pro" panose="00000500000000000000" pitchFamily="50" charset="0"/>
                </a:rPr>
                <a:t>ИНСТИТУТ РАЗВИТИЯ/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ИНВЕСТОР</a:t>
              </a:r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022FCF31-0870-4B20-AFA1-485C93A9CD46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472804" y="1363185"/>
              <a:ext cx="2996729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Прямая со стрелкой 126">
              <a:extLst>
                <a:ext uri="{FF2B5EF4-FFF2-40B4-BE49-F238E27FC236}">
                  <a16:creationId xmlns:a16="http://schemas.microsoft.com/office/drawing/2014/main" id="{0D0BF973-9458-4639-B160-1B5E6DE9A489}"/>
                </a:ext>
              </a:extLst>
            </p:cNvPr>
            <p:cNvCxnSpPr>
              <a:cxnSpLocks/>
            </p:cNvCxnSpPr>
            <p:nvPr/>
          </p:nvCxnSpPr>
          <p:spPr>
            <a:xfrm>
              <a:off x="4332745" y="3919238"/>
              <a:ext cx="0" cy="990534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0C475DF4-4D93-4A4C-8257-E48B715E3E68}"/>
              </a:ext>
            </a:extLst>
          </p:cNvPr>
          <p:cNvSpPr txBox="1"/>
          <p:nvPr/>
        </p:nvSpPr>
        <p:spPr>
          <a:xfrm>
            <a:off x="8256204" y="5965690"/>
            <a:ext cx="777755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>
                <a:solidFill>
                  <a:prstClr val="white"/>
                </a:solidFill>
                <a:latin typeface="Noir Pro" panose="00000500000000000000" pitchFamily="50" charset="0"/>
              </a:rPr>
              <a:t>ОПЕРАТОР СЕРВИСОВ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4DF468F-5C04-4E23-9E2D-74665A3C2B64}"/>
              </a:ext>
            </a:extLst>
          </p:cNvPr>
          <p:cNvSpPr txBox="1"/>
          <p:nvPr/>
        </p:nvSpPr>
        <p:spPr>
          <a:xfrm>
            <a:off x="10631142" y="4625407"/>
            <a:ext cx="1038821" cy="3528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36000" tIns="0" rIns="3600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₽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 за доступ к реестрам ФОИВ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BC2EF90-2047-4D40-B1AD-BF424F8D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0466-06F8-4D25-AA37-9BBC9473C53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474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EEED4E0-75F2-4AC2-ABCD-F8CEBD83D080}"/>
              </a:ext>
            </a:extLst>
          </p:cNvPr>
          <p:cNvSpPr/>
          <p:nvPr/>
        </p:nvSpPr>
        <p:spPr>
          <a:xfrm>
            <a:off x="8308947" y="1132115"/>
            <a:ext cx="3883054" cy="52914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BE55E-376D-4425-A0D7-18343C3DAEF8}"/>
              </a:ext>
            </a:extLst>
          </p:cNvPr>
          <p:cNvSpPr txBox="1"/>
          <p:nvPr/>
        </p:nvSpPr>
        <p:spPr>
          <a:xfrm>
            <a:off x="2341266" y="212400"/>
            <a:ext cx="9273609" cy="53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Эффекты ГЧП в ДЗЗ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5E541FC-3F3A-41F5-9355-4B76601C97AB}"/>
              </a:ext>
            </a:extLst>
          </p:cNvPr>
          <p:cNvGrpSpPr/>
          <p:nvPr/>
        </p:nvGrpSpPr>
        <p:grpSpPr>
          <a:xfrm>
            <a:off x="3965491" y="1225661"/>
            <a:ext cx="4194031" cy="5338026"/>
            <a:chOff x="3965491" y="1078827"/>
            <a:chExt cx="4194031" cy="533802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44B36-7E57-4B42-A4E4-10BD6AEB6A7C}"/>
                </a:ext>
              </a:extLst>
            </p:cNvPr>
            <p:cNvSpPr txBox="1"/>
            <p:nvPr/>
          </p:nvSpPr>
          <p:spPr>
            <a:xfrm>
              <a:off x="3965491" y="1707872"/>
              <a:ext cx="4194031" cy="47089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6000" indent="-216000" algn="l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00" b="0" i="0" dirty="0">
                  <a:effectLst/>
                  <a:latin typeface="Noir Pro" panose="00000500000000000000" pitchFamily="50" charset="0"/>
                </a:rPr>
                <a:t>Дополнительное финансирование критически важных программ при недостаточности целевого финансирования</a:t>
              </a:r>
            </a:p>
            <a:p>
              <a:pPr marL="216000" indent="-216000" algn="l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00" b="0" i="0" dirty="0">
                  <a:effectLst/>
                  <a:latin typeface="Noir Pro" panose="00000500000000000000" pitchFamily="50" charset="0"/>
                </a:rPr>
                <a:t>Снижение инфраструктурных издержек на развертывание группировки, НКИ и др. </a:t>
              </a:r>
            </a:p>
            <a:p>
              <a:pPr marL="216000" indent="-216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00" dirty="0">
                  <a:latin typeface="Noir Pro" panose="00000500000000000000" pitchFamily="50" charset="0"/>
                </a:rPr>
                <a:t>Снижение цены на данных ДЗЗ за счет эффекта масштаба закупки</a:t>
              </a:r>
            </a:p>
            <a:p>
              <a:pPr marL="216000" indent="-216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00" dirty="0">
                  <a:latin typeface="Noir Pro" panose="00000500000000000000" pitchFamily="50" charset="0"/>
                </a:rPr>
                <a:t>С</a:t>
              </a:r>
              <a:r>
                <a:rPr lang="ru-RU" sz="1000" b="0" i="0" dirty="0">
                  <a:effectLst/>
                  <a:latin typeface="Noir Pro" panose="00000500000000000000" pitchFamily="50" charset="0"/>
                </a:rPr>
                <a:t>нижение расходов государства на интеграцию данных в системы органов исполнительной власти</a:t>
              </a:r>
            </a:p>
            <a:p>
              <a:pPr marL="216000" indent="-216000" algn="l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00" b="0" i="0" dirty="0">
                  <a:effectLst/>
                  <a:latin typeface="Noir Pro" panose="00000500000000000000" pitchFamily="50" charset="0"/>
                </a:rPr>
                <a:t>Передача рисков по проекту частному партнеру (концессионеру)</a:t>
              </a:r>
            </a:p>
            <a:p>
              <a:pPr marL="216000" indent="-216000" algn="l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00" b="0" i="0" dirty="0">
                  <a:effectLst/>
                  <a:latin typeface="Noir Pro" panose="00000500000000000000" pitchFamily="50" charset="0"/>
                </a:rPr>
                <a:t>Импортозамещение,  сокращение зависимости от  зарубежных операторов спутников ДЗЗ</a:t>
              </a:r>
            </a:p>
            <a:p>
              <a:pPr marL="216000" indent="-216000" algn="l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00" b="0" i="0" dirty="0">
                  <a:effectLst/>
                  <a:latin typeface="Noir Pro" panose="00000500000000000000" pitchFamily="50" charset="0"/>
                </a:rPr>
                <a:t>Локализация производства и создание рабочих мест</a:t>
              </a:r>
            </a:p>
            <a:p>
              <a:pPr marL="216000" indent="-216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00" dirty="0">
                  <a:latin typeface="Noir Pro" panose="00000500000000000000" pitchFamily="50" charset="0"/>
                </a:rPr>
                <a:t>Повышение качества услуг обеспечения государственных потребителей данными и продуктами ДЗЗ  </a:t>
              </a:r>
            </a:p>
            <a:p>
              <a:pPr marL="216000" indent="-216000" algn="l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00" b="0" i="0" dirty="0">
                  <a:effectLst/>
                  <a:latin typeface="Noir Pro" panose="00000500000000000000" pitchFamily="50" charset="0"/>
                </a:rPr>
                <a:t>Пополнение региональных бюджетов за счет применения ДЗЗ в КНД</a:t>
              </a:r>
            </a:p>
            <a:p>
              <a:pPr marL="216000" indent="-216000" algn="l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00" b="0" i="0" dirty="0">
                  <a:effectLst/>
                  <a:latin typeface="Noir Pro" panose="00000500000000000000" pitchFamily="50" charset="0"/>
                </a:rPr>
                <a:t>Возможность предоставлять созданную инфраструктуру в аренду для смежных проектов (инфраструктурная аренда)</a:t>
              </a:r>
            </a:p>
            <a:p>
              <a:pPr marL="216000" indent="-216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00" b="0" i="0" dirty="0">
                  <a:effectLst/>
                  <a:latin typeface="Noir Pro" panose="00000500000000000000" pitchFamily="50" charset="0"/>
                </a:rPr>
                <a:t>Создание функционирующей экосистемы </a:t>
              </a:r>
              <a:r>
                <a:rPr lang="ru-RU" sz="1000" b="0" i="0" dirty="0" err="1">
                  <a:effectLst/>
                  <a:latin typeface="Noir Pro" panose="00000500000000000000" pitchFamily="50" charset="0"/>
                </a:rPr>
                <a:t>геоданных</a:t>
              </a:r>
              <a:r>
                <a:rPr lang="ru-RU" sz="1000" b="0" i="0" dirty="0">
                  <a:effectLst/>
                  <a:latin typeface="Noir Pro" panose="00000500000000000000" pitchFamily="50" charset="0"/>
                </a:rPr>
                <a:t> с единым государственным ядром</a:t>
              </a:r>
            </a:p>
            <a:p>
              <a:pPr marL="216000" indent="-216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00" b="0" i="0" dirty="0">
                  <a:effectLst/>
                  <a:latin typeface="Noir Pro" panose="00000500000000000000" pitchFamily="50" charset="0"/>
                </a:rPr>
                <a:t>Возможность объединения в рамках одного проекта всех технологических переделов от спутника до потребителя</a:t>
              </a:r>
            </a:p>
            <a:p>
              <a:pPr marL="216000" indent="-216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00" dirty="0">
                  <a:latin typeface="Noir Pro" panose="00000500000000000000" pitchFamily="50" charset="0"/>
                </a:rPr>
                <a:t>Развитие направления ДЗЗ в целом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F65299-5C5A-4767-9C75-C56A2F299710}"/>
                </a:ext>
              </a:extLst>
            </p:cNvPr>
            <p:cNvSpPr txBox="1"/>
            <p:nvPr/>
          </p:nvSpPr>
          <p:spPr>
            <a:xfrm>
              <a:off x="5478402" y="1150628"/>
              <a:ext cx="15905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Noir Pro" panose="00000500000000000000" pitchFamily="50" charset="0"/>
                </a:rPr>
                <a:t>ГОСУДАРСТВУ</a:t>
              </a: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22F8E6A-F399-40BE-B82A-B1C7D3604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1785" y="1078827"/>
              <a:ext cx="420977" cy="420977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5A5E000-C61A-4747-ABAC-8C4D60DE0015}"/>
              </a:ext>
            </a:extLst>
          </p:cNvPr>
          <p:cNvGrpSpPr/>
          <p:nvPr/>
        </p:nvGrpSpPr>
        <p:grpSpPr>
          <a:xfrm>
            <a:off x="305285" y="1276326"/>
            <a:ext cx="3510782" cy="4494837"/>
            <a:chOff x="305285" y="1129492"/>
            <a:chExt cx="3510782" cy="44948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89170D-64F0-47FC-A258-939441F93492}"/>
                </a:ext>
              </a:extLst>
            </p:cNvPr>
            <p:cNvSpPr txBox="1"/>
            <p:nvPr/>
          </p:nvSpPr>
          <p:spPr>
            <a:xfrm>
              <a:off x="305285" y="1707872"/>
              <a:ext cx="3510782" cy="39164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6000" indent="-216000">
                <a:spcAft>
                  <a:spcPts val="12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latin typeface="Noir Pro" panose="00000500000000000000" pitchFamily="50" charset="0"/>
                </a:rPr>
                <a:t>Долгосрочная гарантия сбыта</a:t>
              </a:r>
            </a:p>
            <a:p>
              <a:pPr marL="216000" indent="-216000" algn="l">
                <a:spcAft>
                  <a:spcPts val="12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50" b="0" i="0" dirty="0">
                  <a:effectLst/>
                  <a:latin typeface="Noir Pro" panose="00000500000000000000" pitchFamily="50" charset="0"/>
                </a:rPr>
                <a:t>Обеспечение возврата инвестиций за счет форвардных контрактов </a:t>
              </a:r>
              <a:r>
                <a:rPr lang="ru-RU" sz="1050" dirty="0">
                  <a:latin typeface="Noir Pro" panose="00000500000000000000" pitchFamily="50" charset="0"/>
                </a:rPr>
                <a:t>или других гарантий со стороны государства</a:t>
              </a:r>
              <a:endParaRPr lang="ru-RU" sz="1050" b="0" i="0" dirty="0">
                <a:effectLst/>
                <a:latin typeface="Noir Pro" panose="00000500000000000000" pitchFamily="50" charset="0"/>
              </a:endParaRPr>
            </a:p>
            <a:p>
              <a:pPr marL="216000" indent="-216000" algn="l">
                <a:spcAft>
                  <a:spcPts val="12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latin typeface="Noir Pro" panose="00000500000000000000" pitchFamily="50" charset="0"/>
                </a:rPr>
                <a:t>П</a:t>
              </a:r>
              <a:r>
                <a:rPr lang="ru-RU" sz="1050" b="0" i="0" dirty="0">
                  <a:effectLst/>
                  <a:latin typeface="Noir Pro" panose="00000500000000000000" pitchFamily="50" charset="0"/>
                </a:rPr>
                <a:t>ередача части инфраструктурных рисков по проекту </a:t>
              </a:r>
              <a:r>
                <a:rPr lang="ru-RU" sz="1050" dirty="0">
                  <a:latin typeface="Noir Pro" panose="00000500000000000000" pitchFamily="50" charset="0"/>
                </a:rPr>
                <a:t>государственному партнеру (</a:t>
              </a:r>
              <a:r>
                <a:rPr lang="ru-RU" sz="1050" b="0" i="0" dirty="0">
                  <a:effectLst/>
                  <a:latin typeface="Noir Pro" panose="00000500000000000000" pitchFamily="50" charset="0"/>
                </a:rPr>
                <a:t>Роскосмосу)</a:t>
              </a:r>
            </a:p>
            <a:p>
              <a:pPr marL="216000" indent="-216000" algn="l">
                <a:spcAft>
                  <a:spcPts val="12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50" b="0" i="0" dirty="0">
                  <a:effectLst/>
                  <a:latin typeface="Noir Pro" panose="00000500000000000000" pitchFamily="50" charset="0"/>
                </a:rPr>
                <a:t>Контроль над реализацией проекта и его структурой</a:t>
              </a:r>
            </a:p>
            <a:p>
              <a:pPr marL="216000" indent="-216000">
                <a:spcAft>
                  <a:spcPts val="12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50" b="0" i="0" dirty="0">
                  <a:effectLst/>
                  <a:latin typeface="Noir Pro" panose="00000500000000000000" pitchFamily="50" charset="0"/>
                </a:rPr>
                <a:t>Возможность корректирования цен на услуги </a:t>
              </a:r>
              <a:r>
                <a:rPr lang="ru-RU" sz="1050" dirty="0">
                  <a:latin typeface="Noir Pro" panose="00000500000000000000" pitchFamily="50" charset="0"/>
                </a:rPr>
                <a:t>с учетом экономических  реалий</a:t>
              </a:r>
              <a:endParaRPr lang="ru-RU" sz="1050" b="0" i="0" dirty="0">
                <a:effectLst/>
                <a:latin typeface="Noir Pro" panose="00000500000000000000" pitchFamily="50" charset="0"/>
              </a:endParaRPr>
            </a:p>
            <a:p>
              <a:pPr marL="216000" indent="-216000">
                <a:spcAft>
                  <a:spcPts val="12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latin typeface="Noir Pro" panose="00000500000000000000" pitchFamily="50" charset="0"/>
                </a:rPr>
                <a:t>Возможности гибкого перепрофилирования или развития направления бизнеса под новые ниши (СВР, радиолокация, </a:t>
              </a:r>
              <a:r>
                <a:rPr lang="ru-RU" sz="1050" dirty="0" err="1">
                  <a:latin typeface="Noir Pro" panose="00000500000000000000" pitchFamily="50" charset="0"/>
                </a:rPr>
                <a:t>гиперспектры</a:t>
              </a:r>
              <a:r>
                <a:rPr lang="ru-RU" sz="1050" dirty="0">
                  <a:latin typeface="Noir Pro" panose="00000500000000000000" pitchFamily="50" charset="0"/>
                </a:rPr>
                <a:t> и т.д.)</a:t>
              </a:r>
            </a:p>
            <a:p>
              <a:pPr marL="216000" indent="-216000">
                <a:spcAft>
                  <a:spcPts val="12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050" b="0" i="0" dirty="0">
                  <a:effectLst/>
                  <a:latin typeface="Noir Pro" panose="00000500000000000000" pitchFamily="50" charset="0"/>
                </a:rPr>
                <a:t>Инструмент защиты собственных интересов на внутреннем и внешнем рынке</a:t>
              </a:r>
              <a:endParaRPr lang="ru-RU" sz="1050" dirty="0">
                <a:latin typeface="Noir Pro" panose="00000500000000000000" pitchFamily="50" charset="0"/>
              </a:endParaRPr>
            </a:p>
            <a:p>
              <a:pPr marL="216000" indent="-216000">
                <a:spcAft>
                  <a:spcPts val="12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endParaRPr lang="ru-RU" sz="1050" b="0" i="0" dirty="0">
                <a:effectLst/>
                <a:latin typeface="Noir Pro" panose="00000500000000000000" pitchFamily="50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888EB2-D7CF-4E07-A440-476B43114D6E}"/>
                </a:ext>
              </a:extLst>
            </p:cNvPr>
            <p:cNvSpPr txBox="1"/>
            <p:nvPr/>
          </p:nvSpPr>
          <p:spPr>
            <a:xfrm>
              <a:off x="1534498" y="1147802"/>
              <a:ext cx="13878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Noir Pro" panose="00000500000000000000" pitchFamily="50" charset="0"/>
                </a:rPr>
                <a:t>БИЗНЕСУ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C93B039-00B5-4A37-BBC5-133BE568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452" y="1129492"/>
              <a:ext cx="315766" cy="375173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1780F1F-BA92-4700-960E-671A923013E9}"/>
              </a:ext>
            </a:extLst>
          </p:cNvPr>
          <p:cNvGrpSpPr/>
          <p:nvPr/>
        </p:nvGrpSpPr>
        <p:grpSpPr>
          <a:xfrm>
            <a:off x="8525359" y="1294636"/>
            <a:ext cx="3300804" cy="4638109"/>
            <a:chOff x="8525359" y="1147802"/>
            <a:chExt cx="3300804" cy="46381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60F757-8ECF-13DD-719F-01D4C2953A18}"/>
                </a:ext>
              </a:extLst>
            </p:cNvPr>
            <p:cNvSpPr txBox="1"/>
            <p:nvPr/>
          </p:nvSpPr>
          <p:spPr>
            <a:xfrm>
              <a:off x="9419540" y="1147802"/>
              <a:ext cx="17267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tx2"/>
                  </a:solidFill>
                  <a:latin typeface="Noir Pro" panose="00000500000000000000" pitchFamily="50" charset="0"/>
                </a:rPr>
                <a:t>ПОТРЕБИТЕЛЯМ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730EC1-699D-10D3-3053-7FB3AEACBF74}"/>
                </a:ext>
              </a:extLst>
            </p:cNvPr>
            <p:cNvSpPr txBox="1"/>
            <p:nvPr/>
          </p:nvSpPr>
          <p:spPr>
            <a:xfrm>
              <a:off x="8525359" y="1707872"/>
              <a:ext cx="3300804" cy="40780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6000" indent="-216000">
                <a:spcAft>
                  <a:spcPts val="1200"/>
                </a:spcAft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solidFill>
                    <a:schemeClr val="tx2"/>
                  </a:solidFill>
                  <a:latin typeface="Noir Pro Light" panose="00000400000000000000" pitchFamily="50" charset="0"/>
                </a:rPr>
                <a:t>Снижение издержек на штрафных санкций</a:t>
              </a:r>
            </a:p>
            <a:p>
              <a:pPr marL="216000" indent="-216000">
                <a:spcAft>
                  <a:spcPts val="1200"/>
                </a:spcAft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solidFill>
                    <a:schemeClr val="tx2"/>
                  </a:solidFill>
                  <a:latin typeface="Noir Pro Light" panose="00000400000000000000" pitchFamily="50" charset="0"/>
                </a:rPr>
                <a:t>Экономия средств, ресурсов и времени за счет применения передовых геотехнологий в надзорных и других бизнес-процессах </a:t>
              </a:r>
            </a:p>
            <a:p>
              <a:pPr marL="216000" indent="-216000">
                <a:spcAft>
                  <a:spcPts val="1200"/>
                </a:spcAft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solidFill>
                    <a:schemeClr val="tx2"/>
                  </a:solidFill>
                  <a:latin typeface="Noir Pro Light" panose="00000400000000000000" pitchFamily="50" charset="0"/>
                </a:rPr>
                <a:t>Улучшение государственного и корпоративного надзора и учёта ресурсов и хозяйственной деятельности</a:t>
              </a:r>
            </a:p>
            <a:p>
              <a:pPr marL="216000" indent="-216000">
                <a:spcAft>
                  <a:spcPts val="1200"/>
                </a:spcAft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solidFill>
                    <a:schemeClr val="tx2"/>
                  </a:solidFill>
                  <a:latin typeface="Noir Pro Light" panose="00000400000000000000" pitchFamily="50" charset="0"/>
                </a:rPr>
                <a:t>Прозрачность деятельности для надзорных органов и широкой общественности (общественный контроль и открытость информации) </a:t>
              </a:r>
            </a:p>
            <a:p>
              <a:pPr marL="216000" indent="-216000">
                <a:spcAft>
                  <a:spcPts val="1200"/>
                </a:spcAft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solidFill>
                    <a:schemeClr val="tx2"/>
                  </a:solidFill>
                  <a:latin typeface="Noir Pro Light" panose="00000400000000000000" pitchFamily="50" charset="0"/>
                </a:rPr>
                <a:t>Улучшение функции комплаенса и контроля подрядчиков</a:t>
              </a:r>
            </a:p>
            <a:p>
              <a:pPr marL="216000" indent="-216000">
                <a:spcAft>
                  <a:spcPts val="1200"/>
                </a:spcAft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solidFill>
                    <a:schemeClr val="tx2"/>
                  </a:solidFill>
                  <a:latin typeface="Noir Pro Light" panose="00000400000000000000" pitchFamily="50" charset="0"/>
                </a:rPr>
                <a:t>Поддержание деловой репутации благонадёжной и открытой организации   </a:t>
              </a:r>
            </a:p>
            <a:p>
              <a:pPr marL="216000" indent="-216000">
                <a:spcAft>
                  <a:spcPts val="1200"/>
                </a:spcAft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ru-RU" sz="1050" b="0" i="0" dirty="0">
                  <a:solidFill>
                    <a:schemeClr val="tx2"/>
                  </a:solidFill>
                  <a:effectLst/>
                  <a:latin typeface="Noir Pro Light" panose="00000400000000000000" pitchFamily="50" charset="0"/>
                </a:rPr>
                <a:t>Уменьшение объема теневой экономики</a:t>
              </a:r>
            </a:p>
            <a:p>
              <a:pPr marL="216000" indent="-216000">
                <a:spcAft>
                  <a:spcPts val="1200"/>
                </a:spcAft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ru-RU" sz="1050" dirty="0">
                  <a:solidFill>
                    <a:schemeClr val="tx2"/>
                  </a:solidFill>
                  <a:latin typeface="Noir Pro Light" panose="00000400000000000000" pitchFamily="50" charset="0"/>
                </a:rPr>
                <a:t>Автоматизация и цифровизация экономики и отраслей</a:t>
              </a:r>
              <a:r>
                <a:rPr lang="ru-RU" sz="1050" b="0" i="0" dirty="0">
                  <a:solidFill>
                    <a:schemeClr val="tx2"/>
                  </a:solidFill>
                  <a:effectLst/>
                  <a:latin typeface="Noir Pro Light" panose="00000400000000000000" pitchFamily="50" charset="0"/>
                </a:rPr>
                <a:t> 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C13B913-AC39-4DB7-A405-23A397E6C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saturation sat="10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4652" y="1163711"/>
              <a:ext cx="273608" cy="273608"/>
            </a:xfrm>
            <a:prstGeom prst="rect">
              <a:avLst/>
            </a:prstGeom>
          </p:spPr>
        </p:pic>
      </p:grp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EFD0DBE1-3830-4ADB-8A47-299EAA0C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0466-06F8-4D25-AA37-9BBC9473C53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134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6D180BF-FFD4-48B6-A251-E87D3E966AC8}"/>
              </a:ext>
            </a:extLst>
          </p:cNvPr>
          <p:cNvGrpSpPr/>
          <p:nvPr/>
        </p:nvGrpSpPr>
        <p:grpSpPr>
          <a:xfrm>
            <a:off x="1029073" y="1358198"/>
            <a:ext cx="10744916" cy="1903075"/>
            <a:chOff x="1082698" y="975086"/>
            <a:chExt cx="10744916" cy="190307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2457099-C605-49F0-BB03-C2D26D8ED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83636" y="1105492"/>
              <a:ext cx="1590384" cy="39324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CF2104F-E367-4EE0-9F4E-86E5B5204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35066" y="975086"/>
              <a:ext cx="482914" cy="5602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E4BAE7-96FF-4064-959B-6E254385AAB9}"/>
                </a:ext>
              </a:extLst>
            </p:cNvPr>
            <p:cNvSpPr txBox="1"/>
            <p:nvPr/>
          </p:nvSpPr>
          <p:spPr>
            <a:xfrm>
              <a:off x="1082698" y="1816332"/>
              <a:ext cx="2435603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0000" indent="-180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Noir Pro" panose="00000500000000000000" pitchFamily="50" charset="0"/>
                </a:rPr>
                <a:t>Формирование продуктов</a:t>
              </a:r>
            </a:p>
            <a:p>
              <a:pPr marL="180000" indent="-180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Noir Pro" panose="00000500000000000000" pitchFamily="50" charset="0"/>
                </a:rPr>
                <a:t>Доработка сервисов</a:t>
              </a:r>
            </a:p>
            <a:p>
              <a:pPr marL="180000" indent="-180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Noir Pro" panose="00000500000000000000" pitchFamily="50" charset="0"/>
                </a:rPr>
                <a:t>Обучение и тренинги</a:t>
              </a:r>
            </a:p>
            <a:p>
              <a:pPr marL="180000" indent="-180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Noir Pro" panose="00000500000000000000" pitchFamily="50" charset="0"/>
                </a:rPr>
                <a:t>Консультации и поддержка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2BBD16-5FE9-4C6B-8BD0-D66966A053D7}"/>
                </a:ext>
              </a:extLst>
            </p:cNvPr>
            <p:cNvSpPr txBox="1"/>
            <p:nvPr/>
          </p:nvSpPr>
          <p:spPr>
            <a:xfrm>
              <a:off x="4897434" y="1816332"/>
              <a:ext cx="2397131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0000" indent="-180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Noir Pro" panose="00000500000000000000" pitchFamily="50" charset="0"/>
                </a:rPr>
                <a:t>Привлечение инвестиций</a:t>
              </a:r>
            </a:p>
            <a:p>
              <a:pPr marL="180000" indent="-180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Noir Pro" panose="00000500000000000000" pitchFamily="50" charset="0"/>
                </a:rPr>
                <a:t>Инфраструктура центра</a:t>
              </a:r>
            </a:p>
            <a:p>
              <a:pPr marL="180000" indent="-180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en-US" sz="1200" dirty="0">
                  <a:latin typeface="Noir Pro" panose="00000500000000000000" pitchFamily="50" charset="0"/>
                </a:rPr>
                <a:t>R&amp;D </a:t>
              </a:r>
              <a:r>
                <a:rPr lang="ru-RU" sz="1200" dirty="0">
                  <a:latin typeface="Noir Pro" panose="00000500000000000000" pitchFamily="50" charset="0"/>
                </a:rPr>
                <a:t>и привлечение кадров</a:t>
              </a:r>
            </a:p>
            <a:p>
              <a:pPr marL="180000" indent="-180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Noir Pro" panose="00000500000000000000" pitchFamily="50" charset="0"/>
                </a:rPr>
                <a:t>Развитие РГИС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8FACE4-E065-4843-994A-02D6DD611F10}"/>
                </a:ext>
              </a:extLst>
            </p:cNvPr>
            <p:cNvSpPr txBox="1"/>
            <p:nvPr/>
          </p:nvSpPr>
          <p:spPr>
            <a:xfrm>
              <a:off x="8673698" y="1816331"/>
              <a:ext cx="2668038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0000" indent="-180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Noir Pro" panose="00000500000000000000" pitchFamily="50" charset="0"/>
                </a:rPr>
                <a:t>Финансирование центра</a:t>
              </a:r>
            </a:p>
            <a:p>
              <a:pPr marL="180000" indent="-180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Noir Pro" panose="00000500000000000000" pitchFamily="50" charset="0"/>
                </a:rPr>
                <a:t>Требования к сервисам и РГИС</a:t>
              </a:r>
            </a:p>
            <a:p>
              <a:pPr marL="180000" indent="-180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Noir Pro" panose="00000500000000000000" pitchFamily="50" charset="0"/>
                </a:rPr>
                <a:t>Использование продуктов ДЗЗ</a:t>
              </a:r>
            </a:p>
            <a:p>
              <a:pPr marL="180000" indent="-180000"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ru-RU" sz="1200" dirty="0">
                  <a:latin typeface="Noir Pro" panose="00000500000000000000" pitchFamily="50" charset="0"/>
                </a:rPr>
                <a:t>Регламенты применения ДЗЗ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15A164-C944-4926-A797-FA249F8A7690}"/>
                </a:ext>
              </a:extLst>
            </p:cNvPr>
            <p:cNvSpPr txBox="1"/>
            <p:nvPr/>
          </p:nvSpPr>
          <p:spPr>
            <a:xfrm>
              <a:off x="9303796" y="1148226"/>
              <a:ext cx="2523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Noir Pro" panose="00000500000000000000" pitchFamily="50" charset="0"/>
                </a:rPr>
                <a:t>РЯЗАНСКАЯ ОБЛАСТЬ </a:t>
              </a:r>
            </a:p>
            <a:p>
              <a:r>
                <a:rPr lang="ru-RU" sz="1400" dirty="0">
                  <a:latin typeface="Noir Pro" panose="00000500000000000000" pitchFamily="50" charset="0"/>
                </a:rPr>
                <a:t>или ДРУГОЙ СУБЪЕКТ РФ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20AE742-8720-418F-8880-221367180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86211" y="975086"/>
              <a:ext cx="1947249" cy="659069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FE8D346-EDF1-4588-901A-6469D204283D}"/>
              </a:ext>
            </a:extLst>
          </p:cNvPr>
          <p:cNvGrpSpPr/>
          <p:nvPr/>
        </p:nvGrpSpPr>
        <p:grpSpPr>
          <a:xfrm>
            <a:off x="1698516" y="3461234"/>
            <a:ext cx="10218501" cy="843379"/>
            <a:chOff x="2008016" y="3681415"/>
            <a:chExt cx="10218501" cy="84337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41CE89-35F9-44DF-B90F-0D53EE19C14C}"/>
                </a:ext>
              </a:extLst>
            </p:cNvPr>
            <p:cNvSpPr txBox="1"/>
            <p:nvPr/>
          </p:nvSpPr>
          <p:spPr>
            <a:xfrm>
              <a:off x="2876538" y="3816908"/>
              <a:ext cx="93499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Noir Pro" panose="00000500000000000000" pitchFamily="50" charset="0"/>
                </a:rPr>
                <a:t>ЦЕНТР КОМПЕТЕНЦИЙ ПО ИСПОЛЬЗОВАНИЮ РЕЗУЛЬТАТОВ КОСМИЧЕСКОЙ ДЕЯТЕЛЬНОСТИ В АЭРОКОСМИЧЕСКОЙ ДОЛИНЕ</a:t>
              </a: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7DA028A-420A-479E-9496-E841AF95F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016" y="3681415"/>
              <a:ext cx="843379" cy="843379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1EBF9EE-BDE5-4836-B4C5-262238BA719E}"/>
              </a:ext>
            </a:extLst>
          </p:cNvPr>
          <p:cNvGrpSpPr/>
          <p:nvPr/>
        </p:nvGrpSpPr>
        <p:grpSpPr>
          <a:xfrm>
            <a:off x="1993296" y="4919847"/>
            <a:ext cx="10801709" cy="1200329"/>
            <a:chOff x="2295747" y="4900596"/>
            <a:chExt cx="10801709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2AED25-5C4C-47B1-AFD9-6A74CD702D49}"/>
                </a:ext>
              </a:extLst>
            </p:cNvPr>
            <p:cNvSpPr txBox="1"/>
            <p:nvPr/>
          </p:nvSpPr>
          <p:spPr>
            <a:xfrm>
              <a:off x="2869489" y="4900596"/>
              <a:ext cx="102279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ru-RU" sz="1400" dirty="0">
                  <a:latin typeface="Noir Pro" panose="00000500000000000000" pitchFamily="50" charset="0"/>
                </a:rPr>
                <a:t>Нормативное обеспечение использования снимков и продуктов ДЗЗ в работе органов власти</a:t>
              </a:r>
            </a:p>
            <a:p>
              <a:pPr>
                <a:spcAft>
                  <a:spcPts val="1800"/>
                </a:spcAft>
              </a:pPr>
              <a:r>
                <a:rPr lang="ru-RU" sz="1400" dirty="0">
                  <a:latin typeface="Noir Pro" panose="00000500000000000000" pitchFamily="50" charset="0"/>
                </a:rPr>
                <a:t>Инструкции и регламенты применения продуктов и сервисов сотрудниками региональных ведомств</a:t>
              </a:r>
            </a:p>
            <a:p>
              <a:pPr>
                <a:spcAft>
                  <a:spcPts val="1800"/>
                </a:spcAft>
              </a:pPr>
              <a:r>
                <a:rPr lang="ru-RU" sz="1400" dirty="0">
                  <a:latin typeface="Noir Pro" panose="00000500000000000000" pitchFamily="50" charset="0"/>
                </a:rPr>
                <a:t>Методология получения социально-экономических эффектов </a:t>
              </a:r>
              <a:r>
                <a:rPr lang="ru-RU" sz="1400" dirty="0">
                  <a:solidFill>
                    <a:srgbClr val="C00000"/>
                  </a:solidFill>
                  <a:latin typeface="Noir Pro" panose="00000500000000000000" pitchFamily="50" charset="0"/>
                </a:rPr>
                <a:t>«от снимка до штрафа»</a:t>
              </a: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24A053A-40AF-4F63-AB49-1E578E98F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503" y="4900596"/>
              <a:ext cx="248270" cy="24827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4BC3D5E-8AF5-420F-9F6E-FC66829AD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747" y="5316879"/>
              <a:ext cx="289164" cy="289164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ECA54-C29B-4A5A-9A59-8E703608A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865" y="5775328"/>
              <a:ext cx="252000" cy="252000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F8E8A8D-88C2-4D06-B84B-77981A67F9E4}"/>
              </a:ext>
            </a:extLst>
          </p:cNvPr>
          <p:cNvGrpSpPr/>
          <p:nvPr/>
        </p:nvGrpSpPr>
        <p:grpSpPr>
          <a:xfrm>
            <a:off x="4164496" y="4453478"/>
            <a:ext cx="3791985" cy="407503"/>
            <a:chOff x="4164496" y="4343400"/>
            <a:chExt cx="3791985" cy="407503"/>
          </a:xfrm>
        </p:grpSpPr>
        <p:sp>
          <p:nvSpPr>
            <p:cNvPr id="31" name="Стрелка: вниз 30">
              <a:extLst>
                <a:ext uri="{FF2B5EF4-FFF2-40B4-BE49-F238E27FC236}">
                  <a16:creationId xmlns:a16="http://schemas.microsoft.com/office/drawing/2014/main" id="{D8F526E1-9C9A-48D0-A09D-CF3394446A4A}"/>
                </a:ext>
              </a:extLst>
            </p:cNvPr>
            <p:cNvSpPr/>
            <p:nvPr/>
          </p:nvSpPr>
          <p:spPr>
            <a:xfrm>
              <a:off x="4164496" y="4343400"/>
              <a:ext cx="377687" cy="407503"/>
            </a:xfrm>
            <a:prstGeom prst="downArrow">
              <a:avLst/>
            </a:prstGeom>
            <a:solidFill>
              <a:srgbClr val="FE00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Стрелка: вниз 31">
              <a:extLst>
                <a:ext uri="{FF2B5EF4-FFF2-40B4-BE49-F238E27FC236}">
                  <a16:creationId xmlns:a16="http://schemas.microsoft.com/office/drawing/2014/main" id="{A8476F53-382B-4CAA-921F-1621003F61F0}"/>
                </a:ext>
              </a:extLst>
            </p:cNvPr>
            <p:cNvSpPr/>
            <p:nvPr/>
          </p:nvSpPr>
          <p:spPr>
            <a:xfrm>
              <a:off x="5871645" y="4343400"/>
              <a:ext cx="377687" cy="407503"/>
            </a:xfrm>
            <a:prstGeom prst="downArrow">
              <a:avLst/>
            </a:prstGeom>
            <a:solidFill>
              <a:srgbClr val="FE00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Стрелка: вниз 32">
              <a:extLst>
                <a:ext uri="{FF2B5EF4-FFF2-40B4-BE49-F238E27FC236}">
                  <a16:creationId xmlns:a16="http://schemas.microsoft.com/office/drawing/2014/main" id="{B1E10311-F928-41A7-A8BD-4C9201069934}"/>
                </a:ext>
              </a:extLst>
            </p:cNvPr>
            <p:cNvSpPr/>
            <p:nvPr/>
          </p:nvSpPr>
          <p:spPr>
            <a:xfrm>
              <a:off x="7578794" y="4343400"/>
              <a:ext cx="377687" cy="407503"/>
            </a:xfrm>
            <a:prstGeom prst="downArrow">
              <a:avLst/>
            </a:prstGeom>
            <a:solidFill>
              <a:srgbClr val="FE00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A2D51D-25F4-464F-4E95-CDFD99B3701E}"/>
              </a:ext>
            </a:extLst>
          </p:cNvPr>
          <p:cNvSpPr txBox="1"/>
          <p:nvPr/>
        </p:nvSpPr>
        <p:spPr>
          <a:xfrm>
            <a:off x="2920395" y="212034"/>
            <a:ext cx="876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09">
              <a:defRPr/>
            </a:pPr>
            <a:r>
              <a:rPr lang="ru-RU" sz="2800" dirty="0">
                <a:solidFill>
                  <a:srgbClr val="050929"/>
                </a:solidFill>
                <a:latin typeface="Noir Pro" panose="00000500000000000000" pitchFamily="50" charset="0"/>
              </a:rPr>
              <a:t>Отработка методологии применения </a:t>
            </a:r>
            <a:r>
              <a:rPr lang="ru-RU" sz="2800" dirty="0" err="1">
                <a:solidFill>
                  <a:srgbClr val="050929"/>
                </a:solidFill>
                <a:latin typeface="Noir Pro" panose="00000500000000000000" pitchFamily="50" charset="0"/>
              </a:rPr>
              <a:t>геотехнологий</a:t>
            </a:r>
            <a:r>
              <a:rPr lang="ru-RU" sz="2800" dirty="0">
                <a:solidFill>
                  <a:srgbClr val="050929"/>
                </a:solidFill>
                <a:latin typeface="Noir Pro" panose="00000500000000000000" pitchFamily="50" charset="0"/>
              </a:rPr>
              <a:t> для КНД</a:t>
            </a:r>
            <a:endParaRPr lang="ru-RU" dirty="0">
              <a:solidFill>
                <a:srgbClr val="050929"/>
              </a:solidFill>
              <a:latin typeface="Noir Pro" panose="00000500000000000000" pitchFamily="50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5EE919F-7F97-491C-9952-9418A389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0466-06F8-4D25-AA37-9BBC9473C53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796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46D105-D9DE-41CE-88BF-51915263B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2" t="43147" r="13482" b="948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EBB34E3-A457-49F4-8DDD-2A2BD7C8D945}"/>
              </a:ext>
            </a:extLst>
          </p:cNvPr>
          <p:cNvSpPr/>
          <p:nvPr/>
        </p:nvSpPr>
        <p:spPr>
          <a:xfrm>
            <a:off x="-13072" y="-2"/>
            <a:ext cx="12205072" cy="6858002"/>
          </a:xfrm>
          <a:prstGeom prst="rect">
            <a:avLst/>
          </a:prstGeom>
          <a:gradFill flip="none" rotWithShape="1">
            <a:gsLst>
              <a:gs pos="35000">
                <a:schemeClr val="tx2">
                  <a:lumMod val="16000"/>
                  <a:alpha val="72000"/>
                </a:schemeClr>
              </a:gs>
              <a:gs pos="69000">
                <a:srgbClr val="002060">
                  <a:alpha val="51000"/>
                </a:srgbClr>
              </a:gs>
              <a:gs pos="92000">
                <a:schemeClr val="tx2">
                  <a:alpha val="88000"/>
                  <a:lumMod val="3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2E31D-3802-4E13-88E8-E52BE62F7BC2}"/>
              </a:ext>
            </a:extLst>
          </p:cNvPr>
          <p:cNvSpPr txBox="1"/>
          <p:nvPr/>
        </p:nvSpPr>
        <p:spPr>
          <a:xfrm>
            <a:off x="1046816" y="1229412"/>
            <a:ext cx="96632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Noir Pro" panose="00000500000000000000" pitchFamily="50" charset="0"/>
              </a:rPr>
              <a:t>СОГЛАШЕНИЕ О СТРАТЕГИЧЕСКОМ ПАРТНЁРСТВЕ </a:t>
            </a:r>
            <a:endParaRPr lang="en-US" sz="2800" dirty="0">
              <a:solidFill>
                <a:schemeClr val="bg1"/>
              </a:solidFill>
              <a:latin typeface="Noir Pro" panose="00000500000000000000" pitchFamily="50" charset="0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Noir Pro" panose="00000500000000000000" pitchFamily="50" charset="0"/>
              </a:rPr>
              <a:t>заключено 26 сентября 2023 г. между АО «Терра Тех» (входит в Госкорпорацию Роскосмос») и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Noir Pro" panose="00000500000000000000" pitchFamily="50" charset="0"/>
              </a:rPr>
              <a:t>ООО «</a:t>
            </a:r>
            <a:r>
              <a:rPr lang="ru-RU" sz="1400" dirty="0" err="1">
                <a:solidFill>
                  <a:schemeClr val="bg1"/>
                </a:solidFill>
                <a:latin typeface="Noir Pro" panose="00000500000000000000" pitchFamily="50" charset="0"/>
              </a:rPr>
              <a:t>Стилсофт</a:t>
            </a:r>
            <a:r>
              <a:rPr lang="ru-RU" sz="1400" dirty="0">
                <a:solidFill>
                  <a:schemeClr val="bg1"/>
                </a:solidFill>
                <a:latin typeface="Noir Pro" panose="00000500000000000000" pitchFamily="50" charset="0"/>
              </a:rPr>
              <a:t>» в области развития частного </a:t>
            </a:r>
            <a:r>
              <a:rPr lang="ru-RU" sz="1400" dirty="0" err="1">
                <a:solidFill>
                  <a:schemeClr val="bg1"/>
                </a:solidFill>
                <a:latin typeface="Noir Pro" panose="00000500000000000000" pitchFamily="50" charset="0"/>
              </a:rPr>
              <a:t>спутникостроения</a:t>
            </a:r>
            <a:r>
              <a:rPr lang="ru-RU" sz="1400" dirty="0">
                <a:solidFill>
                  <a:schemeClr val="bg1"/>
                </a:solidFill>
                <a:latin typeface="Noir Pro" panose="00000500000000000000" pitchFamily="50" charset="0"/>
              </a:rPr>
              <a:t> и разработки геоинформационных сервисов на основе данных космической съемки</a:t>
            </a:r>
          </a:p>
        </p:txBody>
      </p:sp>
      <p:sp>
        <p:nvSpPr>
          <p:cNvPr id="26" name="Дуга 25">
            <a:extLst>
              <a:ext uri="{FF2B5EF4-FFF2-40B4-BE49-F238E27FC236}">
                <a16:creationId xmlns:a16="http://schemas.microsoft.com/office/drawing/2014/main" id="{27AC0B76-4A5D-4661-B0D0-047123964761}"/>
              </a:ext>
            </a:extLst>
          </p:cNvPr>
          <p:cNvSpPr/>
          <p:nvPr/>
        </p:nvSpPr>
        <p:spPr>
          <a:xfrm rot="18907318">
            <a:off x="-1259140" y="4614505"/>
            <a:ext cx="15094195" cy="15263759"/>
          </a:xfrm>
          <a:prstGeom prst="arc">
            <a:avLst>
              <a:gd name="adj1" fmla="val 16162050"/>
              <a:gd name="adj2" fmla="val 21430"/>
            </a:avLst>
          </a:prstGeom>
          <a:ln>
            <a:gradFill>
              <a:gsLst>
                <a:gs pos="0">
                  <a:schemeClr val="accent5">
                    <a:lumMod val="75000"/>
                  </a:schemeClr>
                </a:gs>
                <a:gs pos="3000">
                  <a:srgbClr val="002060"/>
                </a:gs>
                <a:gs pos="21000">
                  <a:srgbClr val="00B0F0"/>
                </a:gs>
                <a:gs pos="69000">
                  <a:srgbClr val="002060"/>
                </a:gs>
                <a:gs pos="92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7651983-8F14-4023-A964-E17F30A3DA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04775">
            <a:off x="6610216" y="4513244"/>
            <a:ext cx="403201" cy="2923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97A22E5-FCB3-4E9A-A86F-1CE9EEC3265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19430" y="531047"/>
            <a:ext cx="1731703" cy="4136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7D729E-554A-47F8-89D5-9A834A8BEF2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16" y="384210"/>
            <a:ext cx="1599999" cy="759364"/>
          </a:xfrm>
          <a:prstGeom prst="rect">
            <a:avLst/>
          </a:prstGeom>
        </p:spPr>
      </p:pic>
      <p:pic>
        <p:nvPicPr>
          <p:cNvPr id="1026" name="Picture 2" descr="Первое государственно-частное партнерство в космосе: «Терра Тех» и «Стилсофт» обеспечат потребителей качественными геосервисами">
            <a:extLst>
              <a:ext uri="{FF2B5EF4-FFF2-40B4-BE49-F238E27FC236}">
                <a16:creationId xmlns:a16="http://schemas.microsoft.com/office/drawing/2014/main" id="{C5E0B9A9-39F2-4047-1C21-64D2563CF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03" y="2630928"/>
            <a:ext cx="6358194" cy="367407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81E51A-B91A-476A-9272-71C7F8E60C8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74992" y="279099"/>
            <a:ext cx="712965" cy="79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33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361D35-543D-49FA-9756-921E3F0682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7838" r="133" b="8538"/>
          <a:stretch/>
        </p:blipFill>
        <p:spPr>
          <a:xfrm rot="10800000">
            <a:off x="-6" y="-5"/>
            <a:ext cx="12192004" cy="68580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EC805E-9E4D-4C14-8F82-83E000021770}"/>
              </a:ext>
            </a:extLst>
          </p:cNvPr>
          <p:cNvSpPr/>
          <p:nvPr/>
        </p:nvSpPr>
        <p:spPr>
          <a:xfrm>
            <a:off x="-4" y="-2"/>
            <a:ext cx="12192003" cy="6858002"/>
          </a:xfrm>
          <a:prstGeom prst="rect">
            <a:avLst/>
          </a:prstGeom>
          <a:gradFill flip="none" rotWithShape="1">
            <a:gsLst>
              <a:gs pos="35000">
                <a:schemeClr val="tx2">
                  <a:lumMod val="50000"/>
                  <a:alpha val="59000"/>
                </a:schemeClr>
              </a:gs>
              <a:gs pos="69000">
                <a:srgbClr val="002060">
                  <a:alpha val="34000"/>
                </a:srgbClr>
              </a:gs>
              <a:gs pos="92000">
                <a:schemeClr val="tx2">
                  <a:lumMod val="50000"/>
                  <a:alpha val="74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50903A5-8B48-4E3A-A0C0-FABE21832FF4}"/>
              </a:ext>
            </a:extLst>
          </p:cNvPr>
          <p:cNvSpPr/>
          <p:nvPr/>
        </p:nvSpPr>
        <p:spPr>
          <a:xfrm>
            <a:off x="2171051" y="2351785"/>
            <a:ext cx="7849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115230, г. Москва, Каширское шоссе, дом 3, корпус 2, строение 4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+7 (495) 745-59-57, +7 (977) 359-71-39  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info@terratech.ru</a:t>
            </a:r>
          </a:p>
        </p:txBody>
      </p:sp>
      <p:sp>
        <p:nvSpPr>
          <p:cNvPr id="9" name="Дуга 8">
            <a:extLst>
              <a:ext uri="{FF2B5EF4-FFF2-40B4-BE49-F238E27FC236}">
                <a16:creationId xmlns:a16="http://schemas.microsoft.com/office/drawing/2014/main" id="{963ABA37-8118-4DE0-819F-9CEFB658EA5E}"/>
              </a:ext>
            </a:extLst>
          </p:cNvPr>
          <p:cNvSpPr/>
          <p:nvPr/>
        </p:nvSpPr>
        <p:spPr>
          <a:xfrm rot="20888217">
            <a:off x="-6383249" y="2451752"/>
            <a:ext cx="13434345" cy="11562183"/>
          </a:xfrm>
          <a:prstGeom prst="arc">
            <a:avLst>
              <a:gd name="adj1" fmla="val 16732246"/>
              <a:gd name="adj2" fmla="val 30292"/>
            </a:avLst>
          </a:prstGeom>
          <a:ln>
            <a:gradFill>
              <a:gsLst>
                <a:gs pos="89000">
                  <a:srgbClr val="3C578B"/>
                </a:gs>
                <a:gs pos="0">
                  <a:schemeClr val="accent5">
                    <a:lumMod val="75000"/>
                  </a:schemeClr>
                </a:gs>
                <a:gs pos="3000">
                  <a:srgbClr val="002060"/>
                </a:gs>
                <a:gs pos="21000">
                  <a:srgbClr val="00B0F0"/>
                </a:gs>
                <a:gs pos="69000">
                  <a:srgbClr val="00206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D08727-C953-4CAE-AA79-D9CE0D0C2E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56736">
            <a:off x="1626067" y="2304266"/>
            <a:ext cx="532013" cy="3857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FFB38C-C8E5-4FE4-9FDF-1E96E1757CAC}"/>
              </a:ext>
            </a:extLst>
          </p:cNvPr>
          <p:cNvSpPr txBox="1"/>
          <p:nvPr/>
        </p:nvSpPr>
        <p:spPr>
          <a:xfrm>
            <a:off x="2676288" y="1310565"/>
            <a:ext cx="6839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СПАСИБО!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E0AC8A-3891-4E22-A718-12468D06F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762332"/>
            <a:ext cx="12192000" cy="246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45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94E349-8229-49A2-B35E-1CF41D1BC516}"/>
              </a:ext>
            </a:extLst>
          </p:cNvPr>
          <p:cNvSpPr txBox="1"/>
          <p:nvPr/>
        </p:nvSpPr>
        <p:spPr>
          <a:xfrm>
            <a:off x="4177554" y="212400"/>
            <a:ext cx="748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050929"/>
                </a:solidFill>
                <a:latin typeface="Noir Pro" panose="00000500000000000000" pitchFamily="50" charset="0"/>
              </a:rPr>
              <a:t>Глобальные тренды индустрии ДЗЗ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50929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1872D-410E-4991-B337-1D5E2D63C83E}"/>
              </a:ext>
            </a:extLst>
          </p:cNvPr>
          <p:cNvSpPr txBox="1"/>
          <p:nvPr/>
        </p:nvSpPr>
        <p:spPr>
          <a:xfrm>
            <a:off x="558695" y="2055912"/>
            <a:ext cx="5537305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ru-RU" dirty="0">
                <a:effectLst/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ИДЕОЛОГИЧЕСКИЕ:</a:t>
            </a:r>
          </a:p>
          <a:p>
            <a:pPr marL="285750" indent="-285750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Резкий рост внимания к технологиям ДЗЗ ввиду геополитической обстановки </a:t>
            </a:r>
          </a:p>
          <a:p>
            <a:pPr marL="285750" indent="-285750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национальных группировок, в том числе странами без серьезного космического </a:t>
            </a:r>
            <a:r>
              <a:rPr lang="ru-RU" sz="1600" dirty="0" err="1">
                <a:effectLst/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бэкграунда</a:t>
            </a:r>
            <a:r>
              <a:rPr lang="ru-RU" sz="1600" dirty="0">
                <a:effectLst/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(«каждой стране – по </a:t>
            </a:r>
            <a:r>
              <a:rPr lang="ru-RU" sz="1600" dirty="0" err="1">
                <a:effectLst/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кубсату</a:t>
            </a:r>
            <a:r>
              <a:rPr lang="ru-RU" sz="1600" dirty="0">
                <a:effectLst/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!»)</a:t>
            </a:r>
          </a:p>
          <a:p>
            <a:pPr marL="285750" indent="-285750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effectLst/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политик доступа к данным (открытые данные открыты не для всех)</a:t>
            </a:r>
          </a:p>
          <a:p>
            <a:pPr marL="285750" indent="-285750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ДЗЗ становится одним из ключевых направлений в сфере технологического суверенитета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E0976-F0CE-4479-B2D0-C20D90507357}"/>
              </a:ext>
            </a:extLst>
          </p:cNvPr>
          <p:cNvSpPr txBox="1"/>
          <p:nvPr/>
        </p:nvSpPr>
        <p:spPr>
          <a:xfrm>
            <a:off x="6496050" y="2055912"/>
            <a:ext cx="5537305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ru-RU" dirty="0"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ТЕХНОЛОГИЧЕСКИЕ</a:t>
            </a:r>
            <a:r>
              <a:rPr lang="ru-RU" dirty="0">
                <a:effectLst/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1600" dirty="0" err="1"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многоспутниковых</a:t>
            </a:r>
            <a:r>
              <a:rPr lang="ru-RU" sz="1600" dirty="0"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группировок становится нормой</a:t>
            </a:r>
          </a:p>
          <a:p>
            <a:pPr marL="285750" indent="-285750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производительности спутниковых систем, повышение разрешения, периодичности, увеличение объема данных, скоростей их обработки и доведения (рынок готовят к коммерческим данным 0,1 м)</a:t>
            </a:r>
          </a:p>
          <a:p>
            <a:pPr marL="285750" indent="-285750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Noir Pro" panose="00000500000000000000" pitchFamily="50" charset="0"/>
                <a:ea typeface="Calibri" panose="020F0502020204030204" pitchFamily="34" charset="0"/>
              </a:rPr>
              <a:t>Переход к построению платформенных решений, содержащих наборы комплексных услуг и алгоритмов </a:t>
            </a:r>
            <a:r>
              <a:rPr lang="ru-RU" sz="1600" dirty="0" err="1">
                <a:latin typeface="Noir Pro" panose="00000500000000000000" pitchFamily="50" charset="0"/>
                <a:ea typeface="Calibri" panose="020F0502020204030204" pitchFamily="34" charset="0"/>
              </a:rPr>
              <a:t>нейросетевой</a:t>
            </a:r>
            <a:r>
              <a:rPr lang="ru-RU" sz="1600" dirty="0">
                <a:latin typeface="Noir Pro" panose="00000500000000000000" pitchFamily="50" charset="0"/>
                <a:ea typeface="Calibri" panose="020F0502020204030204" pitchFamily="34" charset="0"/>
              </a:rPr>
              <a:t> обработки</a:t>
            </a:r>
            <a:endParaRPr lang="ru-RU" sz="1600" dirty="0">
              <a:effectLst/>
              <a:latin typeface="Noir Pro" panose="00000500000000000000" pitchFamily="50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Комплексирование различных сенсоров и данных в аналитических продуктах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687CBF-C1FF-4287-A63B-5AB39ED85C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599" y="1534051"/>
            <a:ext cx="390000" cy="39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5CF7AE-F552-499D-869E-B741123F60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9" y="1534051"/>
            <a:ext cx="390000" cy="390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774E840-0720-4EE8-B84B-47897D26A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0466-06F8-4D25-AA37-9BBC9473C53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93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C35FC33-E5E0-4E7A-9EFA-D1BDABA56397}"/>
              </a:ext>
            </a:extLst>
          </p:cNvPr>
          <p:cNvSpPr/>
          <p:nvPr/>
        </p:nvSpPr>
        <p:spPr>
          <a:xfrm>
            <a:off x="600077" y="1074703"/>
            <a:ext cx="5339400" cy="239264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198EAC3-026E-4F10-AABC-37C6D0FAD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D229-ECA4-4E2F-9C41-AE6F04BEC5EE}" type="slidenum">
              <a:rPr lang="ru-RU" smtClean="0"/>
              <a:pPr/>
              <a:t>3</a:t>
            </a:fld>
            <a:endParaRPr lang="ru-RU"/>
          </a:p>
        </p:txBody>
      </p:sp>
      <p:graphicFrame>
        <p:nvGraphicFramePr>
          <p:cNvPr id="44" name="Диаграмма 43">
            <a:extLst>
              <a:ext uri="{FF2B5EF4-FFF2-40B4-BE49-F238E27FC236}">
                <a16:creationId xmlns:a16="http://schemas.microsoft.com/office/drawing/2014/main" id="{1B7405BE-2163-4634-9692-7CDC66BB0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854919"/>
              </p:ext>
            </p:extLst>
          </p:nvPr>
        </p:nvGraphicFramePr>
        <p:xfrm>
          <a:off x="679665" y="1126189"/>
          <a:ext cx="4871474" cy="2341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1C567B2B-1DEB-4BFC-8D2D-65006FB404C5}"/>
              </a:ext>
            </a:extLst>
          </p:cNvPr>
          <p:cNvSpPr txBox="1"/>
          <p:nvPr/>
        </p:nvSpPr>
        <p:spPr>
          <a:xfrm>
            <a:off x="1075039" y="212031"/>
            <a:ext cx="10611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ru-RU" sz="3200" dirty="0">
                <a:solidFill>
                  <a:prstClr val="black"/>
                </a:solidFill>
                <a:latin typeface="Noir Pro" panose="00000500000000000000" pitchFamily="50" charset="0"/>
                <a:ea typeface="Roboto" panose="02000000000000000000" pitchFamily="2" charset="0"/>
              </a:rPr>
              <a:t>Динамика мирового рынка ДЗЗ</a:t>
            </a:r>
            <a:endParaRPr lang="ru-RU" sz="2000" dirty="0">
              <a:solidFill>
                <a:prstClr val="black"/>
              </a:solidFill>
              <a:latin typeface="Noir Pro" panose="00000500000000000000" pitchFamily="50" charset="0"/>
              <a:ea typeface="Roboto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14A4045-B2AA-46B2-8BA8-82E607FA980C}"/>
              </a:ext>
            </a:extLst>
          </p:cNvPr>
          <p:cNvSpPr txBox="1"/>
          <p:nvPr/>
        </p:nvSpPr>
        <p:spPr>
          <a:xfrm>
            <a:off x="556383" y="6456803"/>
            <a:ext cx="2794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Noir Pro Light" panose="00000400000000000000" pitchFamily="50" charset="0"/>
                <a:ea typeface="Open Sans"/>
                <a:cs typeface="Open Sans"/>
              </a:rPr>
              <a:t>*По данным: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Noir Pro Light" panose="00000400000000000000" pitchFamily="50" charset="0"/>
              </a:rPr>
              <a:t>Euroconsult 202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Noir Pro Light" panose="00000400000000000000" pitchFamily="50" charset="0"/>
              </a:rPr>
              <a:t>2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D8D86B2-3F4B-4282-90B3-6142028FF625}"/>
              </a:ext>
            </a:extLst>
          </p:cNvPr>
          <p:cNvGrpSpPr/>
          <p:nvPr/>
        </p:nvGrpSpPr>
        <p:grpSpPr>
          <a:xfrm>
            <a:off x="6165828" y="4197034"/>
            <a:ext cx="5800012" cy="1720119"/>
            <a:chOff x="5972513" y="1148922"/>
            <a:chExt cx="5800012" cy="172011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1E72CAE-CB2E-4C3F-A6B3-EEB3172B45FE}"/>
                </a:ext>
              </a:extLst>
            </p:cNvPr>
            <p:cNvSpPr txBox="1"/>
            <p:nvPr/>
          </p:nvSpPr>
          <p:spPr>
            <a:xfrm>
              <a:off x="8799122" y="1569519"/>
              <a:ext cx="297340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latin typeface="Noir Pro" panose="00000500000000000000" pitchFamily="50" charset="0"/>
                </a:rPr>
                <a:t>МИНИСТЕРСТВА НАЦИОНАЛЬНОЙ ОБОРОНЫ</a:t>
              </a: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8766F35E-8408-4DCA-BD73-5A8FFC53F362}"/>
                </a:ext>
              </a:extLst>
            </p:cNvPr>
            <p:cNvGrpSpPr/>
            <p:nvPr/>
          </p:nvGrpSpPr>
          <p:grpSpPr>
            <a:xfrm>
              <a:off x="5972513" y="1415394"/>
              <a:ext cx="3012292" cy="1107996"/>
              <a:chOff x="2852259" y="5031661"/>
              <a:chExt cx="3012292" cy="1107996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922E7AC-B2F5-4AAD-ACAF-721CB06B2CAA}"/>
                  </a:ext>
                </a:extLst>
              </p:cNvPr>
              <p:cNvSpPr txBox="1"/>
              <p:nvPr/>
            </p:nvSpPr>
            <p:spPr>
              <a:xfrm>
                <a:off x="2852259" y="5031661"/>
                <a:ext cx="1568917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6600" dirty="0">
                    <a:gradFill>
                      <a:gsLst>
                        <a:gs pos="34418">
                          <a:srgbClr val="FF0000"/>
                        </a:gs>
                        <a:gs pos="77000">
                          <a:srgbClr val="C00000"/>
                        </a:gs>
                        <a:gs pos="98723">
                          <a:srgbClr val="002060"/>
                        </a:gs>
                      </a:gsLst>
                      <a:lin ang="2700000" scaled="0"/>
                    </a:gradFill>
                    <a:latin typeface="Noir Pro Bold" panose="00000800000000000000" pitchFamily="50" charset="0"/>
                  </a:rPr>
                  <a:t>1.2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4ED3A45-6353-4547-A9B5-EB01ECEA2D48}"/>
                  </a:ext>
                </a:extLst>
              </p:cNvPr>
              <p:cNvSpPr txBox="1"/>
              <p:nvPr/>
            </p:nvSpPr>
            <p:spPr>
              <a:xfrm>
                <a:off x="4376656" y="5138161"/>
                <a:ext cx="14878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>
                    <a:solidFill>
                      <a:srgbClr val="C00000"/>
                    </a:solidFill>
                    <a:latin typeface="Noir Pro Semi Bold" panose="00000700000000000000" pitchFamily="50" charset="0"/>
                  </a:rPr>
                  <a:t>млрд долл.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96CDB1-A05E-4A26-99E3-D749B5E4503C}"/>
                </a:ext>
              </a:extLst>
            </p:cNvPr>
            <p:cNvSpPr txBox="1"/>
            <p:nvPr/>
          </p:nvSpPr>
          <p:spPr>
            <a:xfrm>
              <a:off x="6099745" y="1148922"/>
              <a:ext cx="4262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Noir Pro Light" panose="00000400000000000000" pitchFamily="50" charset="0"/>
                </a:rPr>
                <a:t>самый большой* сегмент рынка: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EACF6F-598E-4933-BDE3-023C04FF41E7}"/>
                </a:ext>
              </a:extLst>
            </p:cNvPr>
            <p:cNvSpPr txBox="1"/>
            <p:nvPr/>
          </p:nvSpPr>
          <p:spPr>
            <a:xfrm>
              <a:off x="6099745" y="2345821"/>
              <a:ext cx="10905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solidFill>
                    <a:srgbClr val="002060"/>
                  </a:solidFill>
                  <a:latin typeface="Noir Pro Bold" panose="00000800000000000000" pitchFamily="50" charset="0"/>
                </a:rPr>
                <a:t>68%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7073F08-8E06-43D5-8F50-F1C477306047}"/>
                </a:ext>
              </a:extLst>
            </p:cNvPr>
            <p:cNvSpPr txBox="1"/>
            <p:nvPr/>
          </p:nvSpPr>
          <p:spPr>
            <a:xfrm>
              <a:off x="7069192" y="2371954"/>
              <a:ext cx="1568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latin typeface="Noir Pro" panose="00000500000000000000" pitchFamily="50" charset="0"/>
                </a:rPr>
                <a:t>от общего объема рынка данных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C56C7A4-73FC-4251-9EA5-401F08F56D2A}"/>
              </a:ext>
            </a:extLst>
          </p:cNvPr>
          <p:cNvGrpSpPr/>
          <p:nvPr/>
        </p:nvGrpSpPr>
        <p:grpSpPr>
          <a:xfrm>
            <a:off x="594036" y="3658015"/>
            <a:ext cx="5307358" cy="2785340"/>
            <a:chOff x="6002760" y="2930499"/>
            <a:chExt cx="5838980" cy="3064339"/>
          </a:xfrm>
        </p:grpSpPr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AE64B3EB-B269-4E71-BA7B-79B3188A6416}"/>
                </a:ext>
              </a:extLst>
            </p:cNvPr>
            <p:cNvGrpSpPr/>
            <p:nvPr/>
          </p:nvGrpSpPr>
          <p:grpSpPr>
            <a:xfrm>
              <a:off x="6100177" y="3523510"/>
              <a:ext cx="5271407" cy="2385783"/>
              <a:chOff x="907970" y="3011082"/>
              <a:chExt cx="6492932" cy="2938635"/>
            </a:xfrm>
          </p:grpSpPr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D188DE5F-439A-4B05-A830-E2B856A77E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33"/>
              <a:stretch/>
            </p:blipFill>
            <p:spPr>
              <a:xfrm>
                <a:off x="907970" y="3011082"/>
                <a:ext cx="6492932" cy="2938635"/>
              </a:xfrm>
              <a:prstGeom prst="rect">
                <a:avLst/>
              </a:prstGeom>
            </p:spPr>
          </p:pic>
          <p:sp>
            <p:nvSpPr>
              <p:cNvPr id="60" name="Прямоугольник 59">
                <a:extLst>
                  <a:ext uri="{FF2B5EF4-FFF2-40B4-BE49-F238E27FC236}">
                    <a16:creationId xmlns:a16="http://schemas.microsoft.com/office/drawing/2014/main" id="{AA929CEF-A571-48D9-B7C0-F774F4CD90F9}"/>
                  </a:ext>
                </a:extLst>
              </p:cNvPr>
              <p:cNvSpPr/>
              <p:nvPr/>
            </p:nvSpPr>
            <p:spPr>
              <a:xfrm>
                <a:off x="1276350" y="3086100"/>
                <a:ext cx="657225" cy="20955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ru-RU" sz="1600">
                  <a:solidFill>
                    <a:prstClr val="white"/>
                  </a:solidFill>
                  <a:latin typeface="Noir Pro" panose="00000500000000000000" pitchFamily="50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2442CA8-7014-4D24-A25F-015499D3915E}"/>
                  </a:ext>
                </a:extLst>
              </p:cNvPr>
              <p:cNvSpPr txBox="1"/>
              <p:nvPr/>
            </p:nvSpPr>
            <p:spPr>
              <a:xfrm>
                <a:off x="1929466" y="4258220"/>
                <a:ext cx="2545066" cy="7090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ctr" defTabSz="914377">
                  <a:spcAft>
                    <a:spcPts val="600"/>
                  </a:spcAft>
                  <a:defRPr/>
                </a:pPr>
                <a:r>
                  <a:rPr lang="ru-RU" sz="1100" b="1" dirty="0">
                    <a:solidFill>
                      <a:srgbClr val="29292F"/>
                    </a:solidFill>
                    <a:latin typeface="Noir Pro" panose="00000500000000000000" pitchFamily="50" charset="0"/>
                  </a:rPr>
                  <a:t>4 600 спутников запущено</a:t>
                </a:r>
              </a:p>
              <a:p>
                <a:pPr algn="ctr" defTabSz="914377">
                  <a:spcAft>
                    <a:spcPts val="600"/>
                  </a:spcAft>
                  <a:defRPr/>
                </a:pPr>
                <a:r>
                  <a:rPr lang="ru-RU" sz="1000" dirty="0">
                    <a:solidFill>
                      <a:srgbClr val="29292F"/>
                    </a:solidFill>
                    <a:latin typeface="Noir Pro" panose="00000500000000000000" pitchFamily="50" charset="0"/>
                  </a:rPr>
                  <a:t>23% </a:t>
                </a:r>
                <a:r>
                  <a:rPr lang="en-US" sz="1000" dirty="0">
                    <a:solidFill>
                      <a:srgbClr val="29292F"/>
                    </a:solidFill>
                    <a:latin typeface="Noir Pro" panose="00000500000000000000" pitchFamily="50" charset="0"/>
                  </a:rPr>
                  <a:t>CAGR </a:t>
                </a:r>
                <a:r>
                  <a:rPr lang="ru-RU" sz="1000" dirty="0">
                    <a:solidFill>
                      <a:srgbClr val="29292F"/>
                    </a:solidFill>
                    <a:latin typeface="Noir Pro" panose="00000500000000000000" pitchFamily="50" charset="0"/>
                  </a:rPr>
                  <a:t>на 10 лет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78D0352-938E-485F-B85F-A58CD34B39B0}"/>
                  </a:ext>
                </a:extLst>
              </p:cNvPr>
              <p:cNvSpPr txBox="1"/>
              <p:nvPr/>
            </p:nvSpPr>
            <p:spPr>
              <a:xfrm>
                <a:off x="4678171" y="3086101"/>
                <a:ext cx="2714625" cy="7820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377">
                  <a:spcAft>
                    <a:spcPts val="600"/>
                  </a:spcAft>
                  <a:defRPr/>
                </a:pPr>
                <a:r>
                  <a:rPr lang="ru-RU" sz="1100" b="1" dirty="0">
                    <a:solidFill>
                      <a:srgbClr val="29292F"/>
                    </a:solidFill>
                    <a:latin typeface="Noir Pro" panose="00000500000000000000" pitchFamily="50" charset="0"/>
                  </a:rPr>
                  <a:t>8 500 спутников планируется</a:t>
                </a:r>
                <a:endParaRPr lang="en-US" sz="1100" b="1" dirty="0">
                  <a:solidFill>
                    <a:srgbClr val="29292F"/>
                  </a:solidFill>
                  <a:latin typeface="Noir Pro" panose="00000500000000000000" pitchFamily="50" charset="0"/>
                </a:endParaRPr>
              </a:p>
              <a:p>
                <a:pPr algn="ctr" defTabSz="914377">
                  <a:spcAft>
                    <a:spcPts val="600"/>
                  </a:spcAft>
                  <a:defRPr/>
                </a:pPr>
                <a:r>
                  <a:rPr lang="ru-RU" sz="1000" dirty="0">
                    <a:solidFill>
                      <a:srgbClr val="29292F"/>
                    </a:solidFill>
                    <a:latin typeface="Noir Pro" panose="00000500000000000000" pitchFamily="50" charset="0"/>
                  </a:rPr>
                  <a:t>12% </a:t>
                </a:r>
                <a:r>
                  <a:rPr lang="en-US" sz="1000" dirty="0">
                    <a:solidFill>
                      <a:srgbClr val="29292F"/>
                    </a:solidFill>
                    <a:latin typeface="Noir Pro" panose="00000500000000000000" pitchFamily="50" charset="0"/>
                  </a:rPr>
                  <a:t>CAGR </a:t>
                </a:r>
                <a:r>
                  <a:rPr lang="ru-RU" sz="1000" dirty="0">
                    <a:solidFill>
                      <a:srgbClr val="29292F"/>
                    </a:solidFill>
                    <a:latin typeface="Noir Pro" panose="00000500000000000000" pitchFamily="50" charset="0"/>
                  </a:rPr>
                  <a:t>на 5 лет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C9D1418-9EF5-45AB-8953-0C47EEBC8CA1}"/>
                  </a:ext>
                </a:extLst>
              </p:cNvPr>
              <p:cNvSpPr txBox="1"/>
              <p:nvPr/>
            </p:nvSpPr>
            <p:spPr>
              <a:xfrm>
                <a:off x="5045854" y="4573638"/>
                <a:ext cx="1835412" cy="408891"/>
              </a:xfrm>
              <a:prstGeom prst="rect">
                <a:avLst/>
              </a:prstGeom>
              <a:solidFill>
                <a:srgbClr val="F15E6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377">
                  <a:spcAft>
                    <a:spcPts val="600"/>
                  </a:spcAft>
                  <a:defRPr/>
                </a:pPr>
                <a:r>
                  <a:rPr lang="ru-RU" sz="1200" dirty="0">
                    <a:solidFill>
                      <a:prstClr val="white"/>
                    </a:solidFill>
                    <a:latin typeface="Noir Pro" panose="00000500000000000000" pitchFamily="50" charset="0"/>
                  </a:rPr>
                  <a:t>Орбитальные группировки</a:t>
                </a:r>
                <a:endParaRPr lang="ru-RU" sz="1050" dirty="0">
                  <a:solidFill>
                    <a:prstClr val="white"/>
                  </a:solidFill>
                  <a:latin typeface="Noir Pro" panose="00000500000000000000" pitchFamily="50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6C7696F-84EE-45A9-AF4E-2CE9A95EDED4}"/>
                  </a:ext>
                </a:extLst>
              </p:cNvPr>
              <p:cNvSpPr txBox="1"/>
              <p:nvPr/>
            </p:nvSpPr>
            <p:spPr>
              <a:xfrm>
                <a:off x="4755503" y="5644605"/>
                <a:ext cx="1936106" cy="208535"/>
              </a:xfrm>
              <a:prstGeom prst="rect">
                <a:avLst/>
              </a:prstGeom>
              <a:solidFill>
                <a:srgbClr val="45527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377">
                  <a:spcAft>
                    <a:spcPts val="600"/>
                  </a:spcAft>
                  <a:defRPr/>
                </a:pPr>
                <a:r>
                  <a:rPr lang="ru-RU" sz="1000" dirty="0">
                    <a:solidFill>
                      <a:prstClr val="white"/>
                    </a:solidFill>
                    <a:latin typeface="Noir Pro Light" panose="00000400000000000000" pitchFamily="50" charset="0"/>
                  </a:rPr>
                  <a:t>Единичные спутники</a:t>
                </a:r>
                <a:endParaRPr lang="ru-RU" sz="800" dirty="0">
                  <a:solidFill>
                    <a:prstClr val="white"/>
                  </a:solidFill>
                  <a:latin typeface="Noir Pro Light" panose="00000400000000000000" pitchFamily="50" charset="0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9FE9843-95FA-4E7D-A9FA-80C2BB7B1651}"/>
                </a:ext>
              </a:extLst>
            </p:cNvPr>
            <p:cNvSpPr txBox="1"/>
            <p:nvPr/>
          </p:nvSpPr>
          <p:spPr>
            <a:xfrm>
              <a:off x="8682240" y="3792432"/>
              <a:ext cx="707902" cy="276999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Noir Pro Bold" panose="00000800000000000000" pitchFamily="50" charset="0"/>
                </a:rPr>
                <a:t>2022</a:t>
              </a:r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E3BBC96D-EF6C-4BFA-B5F0-3C976F62A7A7}"/>
                </a:ext>
              </a:extLst>
            </p:cNvPr>
            <p:cNvSpPr/>
            <p:nvPr/>
          </p:nvSpPr>
          <p:spPr>
            <a:xfrm>
              <a:off x="6002760" y="2930499"/>
              <a:ext cx="5838980" cy="3064339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7367BC38-4F5B-4A2C-830D-96FF1011B413}"/>
                </a:ext>
              </a:extLst>
            </p:cNvPr>
            <p:cNvGrpSpPr/>
            <p:nvPr/>
          </p:nvGrpSpPr>
          <p:grpSpPr>
            <a:xfrm>
              <a:off x="6149878" y="3067198"/>
              <a:ext cx="4712629" cy="575629"/>
              <a:chOff x="305949" y="1938016"/>
              <a:chExt cx="5804669" cy="709018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85E5E57-7D0D-48A3-98B0-7708A1E3A09D}"/>
                  </a:ext>
                </a:extLst>
              </p:cNvPr>
              <p:cNvSpPr txBox="1"/>
              <p:nvPr/>
            </p:nvSpPr>
            <p:spPr>
              <a:xfrm>
                <a:off x="305949" y="2000687"/>
                <a:ext cx="1208573" cy="4088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377">
                  <a:defRPr/>
                </a:pPr>
                <a:r>
                  <a:rPr lang="ru-RU" sz="2400" dirty="0">
                    <a:solidFill>
                      <a:srgbClr val="F15E61"/>
                    </a:solidFill>
                    <a:latin typeface="Noir Pro Bold" panose="00000800000000000000" pitchFamily="50" charset="0"/>
                  </a:rPr>
                  <a:t>8 500  </a:t>
                </a:r>
              </a:p>
            </p:txBody>
          </p: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id="{F6D50DA2-BEBF-42C3-9881-56BA7A9D6DFE}"/>
                  </a:ext>
                </a:extLst>
              </p:cNvPr>
              <p:cNvSpPr/>
              <p:nvPr/>
            </p:nvSpPr>
            <p:spPr>
              <a:xfrm>
                <a:off x="305949" y="2335490"/>
                <a:ext cx="1016625" cy="307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>
                  <a:defRPr/>
                </a:pPr>
                <a:r>
                  <a:rPr lang="ru-RU" sz="1200" dirty="0">
                    <a:solidFill>
                      <a:srgbClr val="29292F"/>
                    </a:solidFill>
                    <a:latin typeface="Noir Pro Light" panose="00000400000000000000" pitchFamily="50" charset="0"/>
                  </a:rPr>
                  <a:t>спутников</a:t>
                </a:r>
              </a:p>
            </p:txBody>
          </p:sp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id="{2A2AE577-B6CE-4C5F-9920-2FD01BAE9945}"/>
                  </a:ext>
                </a:extLst>
              </p:cNvPr>
              <p:cNvSpPr/>
              <p:nvPr/>
            </p:nvSpPr>
            <p:spPr>
              <a:xfrm>
                <a:off x="1611576" y="1938016"/>
                <a:ext cx="4499042" cy="709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77">
                  <a:defRPr/>
                </a:pPr>
                <a:r>
                  <a:rPr lang="ru-RU" sz="1400" dirty="0">
                    <a:solidFill>
                      <a:srgbClr val="29292F"/>
                    </a:solidFill>
                    <a:latin typeface="Noir Pro" panose="00000500000000000000" pitchFamily="50" charset="0"/>
                    <a:ea typeface="Roboto" panose="02000000000000000000" pitchFamily="2" charset="0"/>
                  </a:rPr>
                  <a:t>планируется к запуску</a:t>
                </a:r>
                <a:r>
                  <a:rPr lang="en-US" sz="1400" dirty="0">
                    <a:solidFill>
                      <a:srgbClr val="29292F"/>
                    </a:solidFill>
                    <a:latin typeface="Noir Pro" panose="00000500000000000000" pitchFamily="50" charset="0"/>
                    <a:ea typeface="Roboto" panose="02000000000000000000" pitchFamily="2" charset="0"/>
                  </a:rPr>
                  <a:t> </a:t>
                </a:r>
                <a:r>
                  <a:rPr lang="ru-RU" sz="1400" dirty="0">
                    <a:solidFill>
                      <a:srgbClr val="29292F"/>
                    </a:solidFill>
                    <a:latin typeface="Noir Pro" panose="00000500000000000000" pitchFamily="50" charset="0"/>
                    <a:ea typeface="Roboto" panose="02000000000000000000" pitchFamily="2" charset="0"/>
                  </a:rPr>
                  <a:t>до 2028</a:t>
                </a:r>
              </a:p>
              <a:p>
                <a:pPr defTabSz="914377">
                  <a:defRPr/>
                </a:pPr>
                <a:r>
                  <a:rPr lang="ru-RU" sz="1400" dirty="0">
                    <a:solidFill>
                      <a:srgbClr val="29292F"/>
                    </a:solidFill>
                    <a:latin typeface="Noir Pro" panose="00000500000000000000" pitchFamily="50" charset="0"/>
                    <a:ea typeface="Roboto" panose="02000000000000000000" pitchFamily="2" charset="0"/>
                  </a:rPr>
                  <a:t>(массой до 500 кг)</a:t>
                </a:r>
              </a:p>
            </p:txBody>
          </p:sp>
        </p:grpSp>
      </p:grpSp>
      <p:graphicFrame>
        <p:nvGraphicFramePr>
          <p:cNvPr id="32" name="Диаграмма 31">
            <a:extLst>
              <a:ext uri="{FF2B5EF4-FFF2-40B4-BE49-F238E27FC236}">
                <a16:creationId xmlns:a16="http://schemas.microsoft.com/office/drawing/2014/main" id="{D5D0FB10-050C-4858-B5A7-1CCFDA317C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6580244"/>
              </p:ext>
            </p:extLst>
          </p:nvPr>
        </p:nvGraphicFramePr>
        <p:xfrm>
          <a:off x="6516164" y="1126189"/>
          <a:ext cx="4871474" cy="2302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5B438C5-C032-4A59-81F9-28499DBE969E}"/>
              </a:ext>
            </a:extLst>
          </p:cNvPr>
          <p:cNvSpPr/>
          <p:nvPr/>
        </p:nvSpPr>
        <p:spPr>
          <a:xfrm>
            <a:off x="6252524" y="1074703"/>
            <a:ext cx="5433745" cy="239264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C6CDC9-DE0F-4676-9138-81ECC2A6F1A1}"/>
              </a:ext>
            </a:extLst>
          </p:cNvPr>
          <p:cNvSpPr txBox="1"/>
          <p:nvPr/>
        </p:nvSpPr>
        <p:spPr>
          <a:xfrm>
            <a:off x="6165828" y="6452680"/>
            <a:ext cx="3554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Noir Pro Light" panose="00000400000000000000" pitchFamily="50" charset="0"/>
                <a:ea typeface="Open Sans"/>
                <a:cs typeface="Open Sans"/>
              </a:rPr>
              <a:t>** Экспертная оценка АО «Терра Тех»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Noir Pro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597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C975158-4DD0-4C57-BEB8-8B37A4F5A587}"/>
              </a:ext>
            </a:extLst>
          </p:cNvPr>
          <p:cNvSpPr/>
          <p:nvPr/>
        </p:nvSpPr>
        <p:spPr>
          <a:xfrm>
            <a:off x="0" y="5128160"/>
            <a:ext cx="12192000" cy="1066262"/>
          </a:xfrm>
          <a:prstGeom prst="rect">
            <a:avLst/>
          </a:prstGeom>
          <a:solidFill>
            <a:srgbClr val="050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F1EAF7B-C56F-A64A-CE8D-BF122F0C6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761100"/>
              </p:ext>
            </p:extLst>
          </p:nvPr>
        </p:nvGraphicFramePr>
        <p:xfrm>
          <a:off x="458428" y="934945"/>
          <a:ext cx="11275143" cy="38638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79190">
                  <a:extLst>
                    <a:ext uri="{9D8B030D-6E8A-4147-A177-3AD203B41FA5}">
                      <a16:colId xmlns:a16="http://schemas.microsoft.com/office/drawing/2014/main" val="2354291872"/>
                    </a:ext>
                  </a:extLst>
                </a:gridCol>
                <a:gridCol w="1718264">
                  <a:extLst>
                    <a:ext uri="{9D8B030D-6E8A-4147-A177-3AD203B41FA5}">
                      <a16:colId xmlns:a16="http://schemas.microsoft.com/office/drawing/2014/main" val="988747855"/>
                    </a:ext>
                  </a:extLst>
                </a:gridCol>
                <a:gridCol w="1718264">
                  <a:extLst>
                    <a:ext uri="{9D8B030D-6E8A-4147-A177-3AD203B41FA5}">
                      <a16:colId xmlns:a16="http://schemas.microsoft.com/office/drawing/2014/main" val="1875944076"/>
                    </a:ext>
                  </a:extLst>
                </a:gridCol>
                <a:gridCol w="1718264">
                  <a:extLst>
                    <a:ext uri="{9D8B030D-6E8A-4147-A177-3AD203B41FA5}">
                      <a16:colId xmlns:a16="http://schemas.microsoft.com/office/drawing/2014/main" val="1487260582"/>
                    </a:ext>
                  </a:extLst>
                </a:gridCol>
                <a:gridCol w="1718264">
                  <a:extLst>
                    <a:ext uri="{9D8B030D-6E8A-4147-A177-3AD203B41FA5}">
                      <a16:colId xmlns:a16="http://schemas.microsoft.com/office/drawing/2014/main" val="579362763"/>
                    </a:ext>
                  </a:extLst>
                </a:gridCol>
                <a:gridCol w="2522897">
                  <a:extLst>
                    <a:ext uri="{9D8B030D-6E8A-4147-A177-3AD203B41FA5}">
                      <a16:colId xmlns:a16="http://schemas.microsoft.com/office/drawing/2014/main" val="716332369"/>
                    </a:ext>
                  </a:extLst>
                </a:gridCol>
              </a:tblGrid>
              <a:tr h="12121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latin typeface="Noir Pro" panose="00000500000000000000" pitchFamily="50" charset="0"/>
                        </a:rPr>
                        <a:t>ФОИВ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Noir Pro" panose="00000500000000000000" pitchFamily="50" charset="0"/>
                        </a:rPr>
                        <a:t>Росреестр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Noir Pro" panose="00000500000000000000" pitchFamily="50" charset="0"/>
                        </a:rPr>
                        <a:t>Рослесхоз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Noir Pro" panose="00000500000000000000" pitchFamily="50" charset="0"/>
                        </a:rPr>
                        <a:t>Роснедра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Noir Pro" panose="00000500000000000000" pitchFamily="50" charset="0"/>
                        </a:rPr>
                        <a:t>Росатом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Noir Pro" panose="00000500000000000000" pitchFamily="50" charset="0"/>
                        </a:rPr>
                        <a:t>Роскосмос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09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43311"/>
                  </a:ext>
                </a:extLst>
              </a:tr>
              <a:tr h="19388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Noir Pro" panose="00000500000000000000" pitchFamily="50" charset="0"/>
                        </a:rPr>
                        <a:t>Тип коммерциализации</a:t>
                      </a:r>
                    </a:p>
                    <a:p>
                      <a:pPr algn="ctr"/>
                      <a:endParaRPr lang="ru-RU" sz="1400" dirty="0">
                        <a:latin typeface="Noir Pro" panose="000005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144000" indent="-14400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Noir Pro" panose="00000500000000000000" pitchFamily="50" charset="0"/>
                        </a:rPr>
                        <a:t>Продажа данных кадастра</a:t>
                      </a:r>
                    </a:p>
                    <a:p>
                      <a:pPr marL="144000" indent="-14400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latin typeface="Noir Pro" panose="00000500000000000000" pitchFamily="50" charset="0"/>
                        </a:rPr>
                        <a:t>Выписки </a:t>
                      </a:r>
                    </a:p>
                  </a:txBody>
                  <a:tcPr marL="180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Noir Pro" panose="00000500000000000000" pitchFamily="50" charset="0"/>
                        </a:rPr>
                        <a:t>Продажа данных отводов </a:t>
                      </a:r>
                    </a:p>
                    <a:p>
                      <a:pPr algn="l"/>
                      <a:endParaRPr lang="ru-RU" sz="1400" dirty="0">
                        <a:latin typeface="Noir Pro" panose="00000500000000000000" pitchFamily="50" charset="0"/>
                      </a:endParaRPr>
                    </a:p>
                  </a:txBody>
                  <a:tcPr marL="180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Noir Pro" panose="00000500000000000000" pitchFamily="50" charset="0"/>
                        </a:rPr>
                        <a:t>Продажа данных лицензионного фонда</a:t>
                      </a:r>
                    </a:p>
                  </a:txBody>
                  <a:tcPr marL="180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dirty="0">
                        <a:latin typeface="Noir Pro" panose="00000500000000000000" pitchFamily="50" charset="0"/>
                      </a:endParaRPr>
                    </a:p>
                    <a:p>
                      <a:pPr algn="l"/>
                      <a:r>
                        <a:rPr lang="ru-RU" sz="1400" dirty="0">
                          <a:latin typeface="Noir Pro" panose="00000500000000000000" pitchFamily="50" charset="0"/>
                        </a:rPr>
                        <a:t>Продажа электроэнергии (платность</a:t>
                      </a:r>
                      <a:r>
                        <a:rPr lang="ru-RU" sz="1400" baseline="0" dirty="0">
                          <a:latin typeface="Noir Pro" panose="00000500000000000000" pitchFamily="50" charset="0"/>
                        </a:rPr>
                        <a:t> нормативно закреплена)</a:t>
                      </a:r>
                    </a:p>
                    <a:p>
                      <a:pPr algn="l"/>
                      <a:endParaRPr lang="ru-RU" sz="1400" dirty="0">
                        <a:latin typeface="Noir Pro" panose="00000500000000000000" pitchFamily="50" charset="0"/>
                      </a:endParaRPr>
                    </a:p>
                    <a:p>
                      <a:pPr algn="l"/>
                      <a:r>
                        <a:rPr lang="ru-RU" sz="1400" dirty="0">
                          <a:latin typeface="Noir Pro" panose="00000500000000000000" pitchFamily="50" charset="0"/>
                        </a:rPr>
                        <a:t>Инфраструктура</a:t>
                      </a:r>
                      <a:r>
                        <a:rPr lang="ru-RU" sz="1400" baseline="0" dirty="0">
                          <a:latin typeface="Noir Pro" panose="00000500000000000000" pitchFamily="50" charset="0"/>
                        </a:rPr>
                        <a:t> атомной отрасли финансируется  государством</a:t>
                      </a:r>
                      <a:endParaRPr lang="ru-RU" sz="1400" dirty="0">
                        <a:latin typeface="Noir Pro" panose="00000500000000000000" pitchFamily="50" charset="0"/>
                      </a:endParaRPr>
                    </a:p>
                  </a:txBody>
                  <a:tcPr marL="1800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Noir Pro" panose="00000500000000000000" pitchFamily="50" charset="0"/>
                        </a:rPr>
                        <a:t>Бесплатное предоставление</a:t>
                      </a:r>
                      <a:r>
                        <a:rPr lang="ru-RU" sz="1400" baseline="0" dirty="0">
                          <a:solidFill>
                            <a:schemeClr val="bg1"/>
                          </a:solidFill>
                          <a:latin typeface="Noir Pro" panose="00000500000000000000" pitchFamily="50" charset="0"/>
                        </a:rPr>
                        <a:t> данных (платность нормативно не закреплена) </a:t>
                      </a:r>
                      <a:endParaRPr lang="ru-RU" sz="1400" dirty="0">
                        <a:solidFill>
                          <a:schemeClr val="bg1"/>
                        </a:solidFill>
                        <a:latin typeface="Noir Pro" panose="00000500000000000000" pitchFamily="50" charset="0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Noir Pro" panose="00000500000000000000" pitchFamily="50" charset="0"/>
                      </a:endParaRPr>
                    </a:p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  <a:latin typeface="Noir Pro" panose="00000500000000000000" pitchFamily="50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Noir Pro" panose="00000500000000000000" pitchFamily="50" charset="0"/>
                        </a:rPr>
                        <a:t>Инфраструктура</a:t>
                      </a:r>
                      <a:r>
                        <a:rPr lang="ru-RU" sz="1400" baseline="0" dirty="0">
                          <a:solidFill>
                            <a:schemeClr val="bg1"/>
                          </a:solidFill>
                          <a:latin typeface="Noir Pro" panose="00000500000000000000" pitchFamily="50" charset="0"/>
                        </a:rPr>
                        <a:t> космической отрасли финансируется  государством</a:t>
                      </a:r>
                      <a:endParaRPr lang="ru-RU" sz="1400" dirty="0">
                        <a:solidFill>
                          <a:schemeClr val="bg1"/>
                        </a:solidFill>
                        <a:latin typeface="Noir Pro" panose="00000500000000000000" pitchFamily="50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236910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82CF2EF-3823-F4D8-4CEB-ED8AB98B2C81}"/>
              </a:ext>
            </a:extLst>
          </p:cNvPr>
          <p:cNvSpPr txBox="1">
            <a:spLocks/>
          </p:cNvSpPr>
          <p:nvPr/>
        </p:nvSpPr>
        <p:spPr>
          <a:xfrm>
            <a:off x="838200" y="49985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bg1"/>
                </a:solidFill>
                <a:latin typeface="Noir Pro" panose="00000500000000000000" pitchFamily="50" charset="0"/>
              </a:rPr>
              <a:t>Космические данные – ценная информация, которая должна оплачиваться!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D8630-5825-4FD4-930B-87576F0568E6}"/>
              </a:ext>
            </a:extLst>
          </p:cNvPr>
          <p:cNvSpPr txBox="1"/>
          <p:nvPr/>
        </p:nvSpPr>
        <p:spPr>
          <a:xfrm>
            <a:off x="3995225" y="212034"/>
            <a:ext cx="769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09">
              <a:defRPr/>
            </a:pPr>
            <a:r>
              <a:rPr lang="ru-RU" sz="2800" dirty="0">
                <a:solidFill>
                  <a:srgbClr val="050929"/>
                </a:solidFill>
                <a:latin typeface="Noir Pro" panose="00000500000000000000" pitchFamily="50" charset="0"/>
              </a:rPr>
              <a:t>Коммерциализация данных </a:t>
            </a:r>
            <a:r>
              <a:rPr lang="ru-RU" sz="2800" dirty="0" err="1">
                <a:solidFill>
                  <a:srgbClr val="050929"/>
                </a:solidFill>
                <a:latin typeface="Noir Pro" panose="00000500000000000000" pitchFamily="50" charset="0"/>
              </a:rPr>
              <a:t>ФОИВов</a:t>
            </a:r>
            <a:endParaRPr lang="ru-RU" dirty="0">
              <a:solidFill>
                <a:srgbClr val="050929"/>
              </a:solidFill>
              <a:latin typeface="Noir Pro" panose="00000500000000000000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12F3EF7-E9F1-4E64-8B17-E775A58D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0466-06F8-4D25-AA37-9BBC9473C53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30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56B0A5-A879-4783-9A54-064A373B2734}"/>
              </a:ext>
            </a:extLst>
          </p:cNvPr>
          <p:cNvSpPr txBox="1"/>
          <p:nvPr/>
        </p:nvSpPr>
        <p:spPr>
          <a:xfrm>
            <a:off x="498483" y="1362037"/>
            <a:ext cx="11336652" cy="3776034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 marL="324000" indent="-32400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Noir Pro" panose="00000500000000000000" pitchFamily="50" charset="0"/>
              </a:rPr>
              <a:t>Государственная группировка КА ДЗЗ частично закрывает потребности государственных и коммерческих потребителей продуктов и услуг ДЗЗ</a:t>
            </a:r>
          </a:p>
          <a:p>
            <a:pPr marL="324000" indent="-32400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Noir Pro" panose="00000500000000000000" pitchFamily="50" charset="0"/>
              </a:rPr>
              <a:t>Основные потребители данных ДЗЗ (ОИВ) получают их безвозмездно от Роскосмоса без ограничений количества обращений (в денежном выражении не менее 20-25 млрд руб. ежегодно)</a:t>
            </a:r>
          </a:p>
          <a:p>
            <a:pPr marL="324000" indent="-32400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Noir Pro" panose="00000500000000000000" pitchFamily="50" charset="0"/>
              </a:rPr>
              <a:t>Отсутствует практика долгосрочных (форвардных) контрактов с гарантированным выкупом данных и продуктов (норма в развитых странах)</a:t>
            </a:r>
          </a:p>
          <a:p>
            <a:pPr marL="324000" indent="-32400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ru-RU" sz="1600" dirty="0">
              <a:latin typeface="Noir Pro" panose="00000500000000000000" pitchFamily="50" charset="0"/>
            </a:endParaRPr>
          </a:p>
          <a:p>
            <a:pPr marL="324000" indent="-32400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Noir Pro" panose="00000500000000000000" pitchFamily="50" charset="0"/>
              </a:rPr>
              <a:t>Больший акцент на использовании данных, чем аналитических сервисов</a:t>
            </a:r>
          </a:p>
          <a:p>
            <a:pPr marL="324000" indent="-32400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Noir Pro" panose="00000500000000000000" pitchFamily="50" charset="0"/>
              </a:rPr>
              <a:t>Крупнейшие потребители (</a:t>
            </a:r>
            <a:r>
              <a:rPr lang="ru-RU" sz="1600" dirty="0" err="1">
                <a:latin typeface="Noir Pro" panose="00000500000000000000" pitchFamily="50" charset="0"/>
              </a:rPr>
              <a:t>ФОИВы</a:t>
            </a:r>
            <a:r>
              <a:rPr lang="ru-RU" sz="1600" dirty="0">
                <a:latin typeface="Noir Pro" panose="00000500000000000000" pitchFamily="50" charset="0"/>
              </a:rPr>
              <a:t> и др.) создают собственные центры компетенций по ДЗЗ, а не покупают услуги аналитики на рынке </a:t>
            </a:r>
          </a:p>
          <a:p>
            <a:pPr marL="324000" indent="-32400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Noir Pro" panose="00000500000000000000" pitchFamily="50" charset="0"/>
              </a:rPr>
              <a:t>Нормативно-правовое регулирование требует совершенствования</a:t>
            </a:r>
          </a:p>
          <a:p>
            <a:pPr marL="324000" indent="-32400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Noir Pro" panose="00000500000000000000" pitchFamily="50" charset="0"/>
              </a:rPr>
              <a:t>Основная модель заработка игроков рынка: дистрибуция зарубежных данных СВР </a:t>
            </a:r>
          </a:p>
          <a:p>
            <a:pPr marL="324000" indent="-324000">
              <a:spcAft>
                <a:spcPts val="1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ru-RU" sz="1600" dirty="0">
              <a:latin typeface="Noir Pro" panose="000005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79CE19-0B66-486F-8422-D9908169B8A5}"/>
              </a:ext>
            </a:extLst>
          </p:cNvPr>
          <p:cNvSpPr txBox="1"/>
          <p:nvPr/>
        </p:nvSpPr>
        <p:spPr>
          <a:xfrm>
            <a:off x="3095501" y="212034"/>
            <a:ext cx="8590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09">
              <a:defRPr/>
            </a:pPr>
            <a:r>
              <a:rPr lang="ru-RU" sz="2800" dirty="0">
                <a:latin typeface="Noir Pro" panose="00000500000000000000" pitchFamily="50" charset="0"/>
              </a:rPr>
              <a:t>Особенности рынка ДЗЗ в России</a:t>
            </a:r>
            <a:endParaRPr lang="ru-RU" dirty="0">
              <a:latin typeface="Noir Pro" panose="00000500000000000000" pitchFamily="50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146A068-A565-B6D8-42D3-65F975FC51C7}"/>
              </a:ext>
            </a:extLst>
          </p:cNvPr>
          <p:cNvSpPr/>
          <p:nvPr/>
        </p:nvSpPr>
        <p:spPr>
          <a:xfrm>
            <a:off x="0" y="5310260"/>
            <a:ext cx="12192000" cy="1138165"/>
          </a:xfrm>
          <a:prstGeom prst="rect">
            <a:avLst/>
          </a:prstGeom>
          <a:solidFill>
            <a:srgbClr val="050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80D5EC9-E7FB-43EA-BBB6-E6517232221A}"/>
              </a:ext>
            </a:extLst>
          </p:cNvPr>
          <p:cNvGrpSpPr/>
          <p:nvPr/>
        </p:nvGrpSpPr>
        <p:grpSpPr>
          <a:xfrm>
            <a:off x="3178067" y="5310260"/>
            <a:ext cx="1568917" cy="1040666"/>
            <a:chOff x="2852260" y="5283657"/>
            <a:chExt cx="1568917" cy="104066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D4891F-EF12-37B2-A63F-A28D2D860A95}"/>
                </a:ext>
              </a:extLst>
            </p:cNvPr>
            <p:cNvSpPr txBox="1"/>
            <p:nvPr/>
          </p:nvSpPr>
          <p:spPr>
            <a:xfrm>
              <a:off x="2852260" y="5283657"/>
              <a:ext cx="15689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>
                  <a:solidFill>
                    <a:srgbClr val="F44336"/>
                  </a:solidFill>
                  <a:latin typeface="Noir Pro Bold" panose="00000800000000000000" pitchFamily="50" charset="0"/>
                </a:rPr>
                <a:t>1-2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90C030-E876-4259-1F04-5F241FB2B00B}"/>
                </a:ext>
              </a:extLst>
            </p:cNvPr>
            <p:cNvSpPr txBox="1"/>
            <p:nvPr/>
          </p:nvSpPr>
          <p:spPr>
            <a:xfrm>
              <a:off x="2852260" y="5954991"/>
              <a:ext cx="1568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F44336"/>
                  </a:solidFill>
                  <a:latin typeface="Noir Pro Semi Bold" panose="00000700000000000000" pitchFamily="50" charset="0"/>
                </a:rPr>
                <a:t>млрд руб.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C840EAA-571C-EC4E-9B42-70AA208A3793}"/>
              </a:ext>
            </a:extLst>
          </p:cNvPr>
          <p:cNvSpPr txBox="1"/>
          <p:nvPr/>
        </p:nvSpPr>
        <p:spPr>
          <a:xfrm>
            <a:off x="4746984" y="5490497"/>
            <a:ext cx="62007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Noir Pro" panose="00000500000000000000" pitchFamily="50" charset="0"/>
              </a:rPr>
              <a:t>фактический объем коммерческого рынка данных ДЗЗ в РФ 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147D06A0-E29F-433F-89FE-0F3A2B8C4D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CE8689-41F2-40C4-B0E9-421A19C75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0466-06F8-4D25-AA37-9BBC9473C532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905697-A8D0-4BFA-8D08-6F14878301E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2238" y="5478537"/>
            <a:ext cx="763263" cy="76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71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3B4E9E-8BD0-4D5D-A398-C1F1440B028E}"/>
              </a:ext>
            </a:extLst>
          </p:cNvPr>
          <p:cNvSpPr txBox="1"/>
          <p:nvPr/>
        </p:nvSpPr>
        <p:spPr>
          <a:xfrm>
            <a:off x="3095501" y="212034"/>
            <a:ext cx="8590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09">
              <a:defRPr/>
            </a:pPr>
            <a:r>
              <a:rPr lang="ru-RU" sz="2800" dirty="0">
                <a:solidFill>
                  <a:srgbClr val="050929"/>
                </a:solidFill>
                <a:latin typeface="Noir Pro" panose="00000500000000000000" pitchFamily="50" charset="0"/>
              </a:rPr>
              <a:t>Изменение нормативно-правового поля</a:t>
            </a:r>
            <a:endParaRPr lang="ru-RU" dirty="0">
              <a:solidFill>
                <a:srgbClr val="050929"/>
              </a:solidFill>
              <a:latin typeface="Noir Pro" panose="00000500000000000000" pitchFamily="50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55DB823-5C0A-49D0-BADE-E91607374D2F}"/>
              </a:ext>
            </a:extLst>
          </p:cNvPr>
          <p:cNvGrpSpPr/>
          <p:nvPr/>
        </p:nvGrpSpPr>
        <p:grpSpPr>
          <a:xfrm>
            <a:off x="504405" y="5905637"/>
            <a:ext cx="5683955" cy="416737"/>
            <a:chOff x="988647" y="4779348"/>
            <a:chExt cx="10934452" cy="80169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8E884DD-293F-4C3A-8A19-1FD39CBCE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0055" y="4851736"/>
              <a:ext cx="943044" cy="46268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032E1F3-EB27-49F4-82DE-1525842A5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6538" y="4980527"/>
              <a:ext cx="1376097" cy="39505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7A69136-CE38-48B3-A73E-1E73D7F8B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7457" y="4779348"/>
              <a:ext cx="1349009" cy="755445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34C20EA-F5E3-49DC-BB74-794BF15C7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7529" y="4847332"/>
              <a:ext cx="1102567" cy="73370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2153361-2CFE-45E8-B43D-DCBD8E8F5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1937" y="4859999"/>
              <a:ext cx="721043" cy="72104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41E2DA0-EDFE-465E-8108-0D9C13797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6800" y="4883131"/>
              <a:ext cx="430504" cy="592788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A69AA29-495A-4EB1-A73C-71087DF58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680" y="4850461"/>
              <a:ext cx="661966" cy="661966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6BF3615-51FC-4E84-ACB8-4967FB37D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647" y="4984633"/>
              <a:ext cx="1163360" cy="38978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6444F9D-AACA-4266-B98E-F2427F20F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2685" y="4984633"/>
              <a:ext cx="956174" cy="502762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04485A3-4F49-4ED1-9422-3D4EE1164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3170" y="4937234"/>
              <a:ext cx="627573" cy="597559"/>
            </a:xfrm>
            <a:prstGeom prst="rect">
              <a:avLst/>
            </a:prstGeom>
          </p:spPr>
        </p:pic>
      </p:grp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A3328F20-153D-EC83-C7CE-9203585FAF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4525719"/>
              </p:ext>
            </p:extLst>
          </p:nvPr>
        </p:nvGraphicFramePr>
        <p:xfrm>
          <a:off x="6472518" y="1524089"/>
          <a:ext cx="5099755" cy="4381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5A2DE923-A1F5-482A-9C62-04EE2C1AFA8C}"/>
              </a:ext>
            </a:extLst>
          </p:cNvPr>
          <p:cNvSpPr txBox="1"/>
          <p:nvPr/>
        </p:nvSpPr>
        <p:spPr>
          <a:xfrm>
            <a:off x="6638323" y="5927198"/>
            <a:ext cx="493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Noir Pro Light" panose="00000400000000000000" pitchFamily="50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 Источник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Noir Pro Light" panose="00000400000000000000" pitchFamily="50" charset="0"/>
              </a:rPr>
              <a:t>: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Noir Pro Light" panose="00000400000000000000" pitchFamily="50" charset="0"/>
              </a:rPr>
              <a:t>https://www.vedomosti.ru/technology/articles/2023/10/10/999695-roskosmos-hochet-prodavat-sputnikovie-snimki?from=newsline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Noir Pro Light" panose="00000400000000000000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DFFD77-BCCA-AC10-D411-D20C663A8D69}"/>
              </a:ext>
            </a:extLst>
          </p:cNvPr>
          <p:cNvSpPr txBox="1"/>
          <p:nvPr/>
        </p:nvSpPr>
        <p:spPr>
          <a:xfrm>
            <a:off x="4121224" y="1002720"/>
            <a:ext cx="7485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0" dirty="0">
                <a:solidFill>
                  <a:srgbClr val="C00000"/>
                </a:solidFill>
                <a:effectLst/>
                <a:latin typeface="Noir Pro" panose="00000500000000000000" pitchFamily="50" charset="0"/>
              </a:rPr>
              <a:t>89 </a:t>
            </a:r>
            <a:r>
              <a:rPr lang="ru-RU" b="0" dirty="0">
                <a:solidFill>
                  <a:srgbClr val="C00000"/>
                </a:solidFill>
                <a:effectLst/>
                <a:latin typeface="Noir Pro" panose="00000500000000000000" pitchFamily="50" charset="0"/>
              </a:rPr>
              <a:t>млрд руб. </a:t>
            </a:r>
            <a:r>
              <a:rPr lang="ru-RU" b="0" dirty="0">
                <a:solidFill>
                  <a:srgbClr val="000000"/>
                </a:solidFill>
                <a:effectLst/>
                <a:latin typeface="Noir Pro" panose="00000500000000000000" pitchFamily="50" charset="0"/>
              </a:rPr>
              <a:t>– прогноз прибыли ГК Роскосмос до 2023 г.</a:t>
            </a:r>
            <a:endParaRPr lang="en-US" b="0" dirty="0">
              <a:solidFill>
                <a:srgbClr val="000000"/>
              </a:solidFill>
              <a:effectLst/>
              <a:latin typeface="Noir Pro" panose="00000500000000000000" pitchFamily="50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8B3B1D5-9443-4416-9F87-5A7062C13E00}"/>
              </a:ext>
            </a:extLst>
          </p:cNvPr>
          <p:cNvGrpSpPr/>
          <p:nvPr/>
        </p:nvGrpSpPr>
        <p:grpSpPr>
          <a:xfrm>
            <a:off x="504405" y="1493123"/>
            <a:ext cx="5526453" cy="4231928"/>
            <a:chOff x="369289" y="1678802"/>
            <a:chExt cx="5526453" cy="42319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4950DA-19FA-477E-AF37-9D5AE9E6D0A5}"/>
                </a:ext>
              </a:extLst>
            </p:cNvPr>
            <p:cNvSpPr txBox="1"/>
            <p:nvPr/>
          </p:nvSpPr>
          <p:spPr>
            <a:xfrm>
              <a:off x="708183" y="1678802"/>
              <a:ext cx="5187559" cy="423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ru-RU" sz="1400" dirty="0">
                  <a:solidFill>
                    <a:srgbClr val="00B050"/>
                  </a:solidFill>
                  <a:latin typeface="Noir Pro" panose="020B0604020202020204" charset="0"/>
                </a:rPr>
                <a:t>ЕДИНЫЙ ПОСТАВЩИК</a:t>
              </a:r>
              <a:r>
                <a:rPr lang="ru-RU" sz="1400" dirty="0">
                  <a:latin typeface="Noir Pro" panose="020B0604020202020204" charset="0"/>
                </a:rPr>
                <a:t>: </a:t>
              </a:r>
            </a:p>
            <a:p>
              <a:pPr lvl="1">
                <a:buClr>
                  <a:srgbClr val="FF0000"/>
                </a:buClr>
              </a:pPr>
              <a:r>
                <a:rPr lang="ru-RU" sz="1100" dirty="0">
                  <a:latin typeface="Noir Pro" panose="00000500000000000000" pitchFamily="50" charset="0"/>
                </a:rPr>
                <a:t>определить Госкорпорацию «Роскосмос» единым поставщиком для государственных органов власти и местного самоуправления</a:t>
              </a:r>
            </a:p>
            <a:p>
              <a:pPr lvl="1">
                <a:buClr>
                  <a:srgbClr val="FF0000"/>
                </a:buClr>
              </a:pPr>
              <a:endParaRPr lang="ru-RU" sz="1400" dirty="0">
                <a:latin typeface="Noir Pro Light" panose="00000400000000000000" pitchFamily="50" charset="0"/>
              </a:endParaRPr>
            </a:p>
            <a:p>
              <a:pPr>
                <a:buClr>
                  <a:srgbClr val="FF0000"/>
                </a:buClr>
              </a:pPr>
              <a:r>
                <a:rPr lang="ru-RU" sz="1400" dirty="0">
                  <a:solidFill>
                    <a:srgbClr val="00B050"/>
                  </a:solidFill>
                  <a:latin typeface="Noir Pro" panose="020B0604020202020204" charset="0"/>
                </a:rPr>
                <a:t>ПЛАТНЫЕ ДАННЫЕ: </a:t>
              </a:r>
            </a:p>
            <a:p>
              <a:pPr lvl="1">
                <a:buClr>
                  <a:srgbClr val="FF0000"/>
                </a:buClr>
              </a:pPr>
              <a:r>
                <a:rPr lang="ru-RU" sz="1100" dirty="0">
                  <a:latin typeface="Noir Pro" panose="00000500000000000000" pitchFamily="50" charset="0"/>
                </a:rPr>
                <a:t>ввести возмездное предоставление данных и сервисов для ФОИВ, РОИВ и ОМСУ</a:t>
              </a:r>
            </a:p>
            <a:p>
              <a:pPr lvl="1">
                <a:buClr>
                  <a:srgbClr val="FF0000"/>
                </a:buClr>
              </a:pPr>
              <a:endParaRPr lang="ru-RU" sz="1400" dirty="0">
                <a:latin typeface="Noir Pro Light" panose="00000400000000000000" pitchFamily="50" charset="0"/>
              </a:endParaRPr>
            </a:p>
            <a:p>
              <a:pPr>
                <a:buClr>
                  <a:srgbClr val="FF0000"/>
                </a:buClr>
              </a:pPr>
              <a:r>
                <a:rPr lang="ru-RU" sz="1400" dirty="0">
                  <a:solidFill>
                    <a:srgbClr val="C00000"/>
                  </a:solidFill>
                  <a:latin typeface="Noir Pro" panose="020B0604020202020204" charset="0"/>
                </a:rPr>
                <a:t>РЕГУЛЯРНАЯ ОТЧЕТНОСТЬ: </a:t>
              </a:r>
            </a:p>
            <a:p>
              <a:pPr lvl="1">
                <a:buClr>
                  <a:srgbClr val="FF0000"/>
                </a:buClr>
              </a:pPr>
              <a:r>
                <a:rPr lang="ru-RU" sz="1100" dirty="0">
                  <a:latin typeface="Noir Pro" panose="00000500000000000000" pitchFamily="50" charset="0"/>
                </a:rPr>
                <a:t>обязать крупные предприятия, владеющие/использующие территориальные активы регулярно отчитываться об их состоянии с использованием космической съемки</a:t>
              </a:r>
            </a:p>
            <a:p>
              <a:pPr lvl="1">
                <a:buClr>
                  <a:srgbClr val="FF0000"/>
                </a:buClr>
              </a:pPr>
              <a:endParaRPr lang="ru-RU" sz="1400" dirty="0">
                <a:solidFill>
                  <a:srgbClr val="C00000"/>
                </a:solidFill>
                <a:latin typeface="Noir Pro" panose="00000500000000000000" pitchFamily="50" charset="0"/>
              </a:endParaRPr>
            </a:p>
            <a:p>
              <a:pPr>
                <a:buClr>
                  <a:srgbClr val="FF0000"/>
                </a:buClr>
              </a:pPr>
              <a:r>
                <a:rPr lang="ru-RU" sz="1400" dirty="0">
                  <a:solidFill>
                    <a:srgbClr val="C00000"/>
                  </a:solidFill>
                  <a:latin typeface="Noir Pro" panose="020B0604020202020204" charset="0"/>
                </a:rPr>
                <a:t>ОБЯЗАТЕЛЬНОСТЬ ИСПОЛЬЗОВАНИЯ: </a:t>
              </a:r>
            </a:p>
            <a:p>
              <a:pPr lvl="1">
                <a:buClr>
                  <a:srgbClr val="FF0000"/>
                </a:buClr>
              </a:pPr>
              <a:r>
                <a:rPr lang="ru-RU" sz="1100" dirty="0">
                  <a:latin typeface="Noir Pro" panose="00000500000000000000" pitchFamily="50" charset="0"/>
                </a:rPr>
                <a:t>ввести обязательность использования данных ДЗЗ, сервисов на их основе при совершении регистрационных действий с земельными ресурсами</a:t>
              </a:r>
            </a:p>
            <a:p>
              <a:pPr lvl="1">
                <a:buClr>
                  <a:srgbClr val="FF0000"/>
                </a:buClr>
              </a:pPr>
              <a:endParaRPr lang="ru-RU" sz="1400" dirty="0">
                <a:latin typeface="Noir Pro Light" panose="00000400000000000000" pitchFamily="50" charset="0"/>
              </a:endParaRPr>
            </a:p>
            <a:p>
              <a:pPr>
                <a:buClr>
                  <a:srgbClr val="FF0000"/>
                </a:buClr>
              </a:pPr>
              <a:r>
                <a:rPr lang="ru-RU" sz="1400" dirty="0">
                  <a:solidFill>
                    <a:srgbClr val="C00000"/>
                  </a:solidFill>
                  <a:latin typeface="Noir Pro" panose="020B0604020202020204" charset="0"/>
                </a:rPr>
                <a:t>ГАРАНТИРОВАННЫЙ ВЫКУП ДАННЫХ</a:t>
              </a:r>
              <a:r>
                <a:rPr lang="en-US" sz="1400" dirty="0">
                  <a:solidFill>
                    <a:srgbClr val="C00000"/>
                  </a:solidFill>
                  <a:latin typeface="Noir Pro" panose="020B0604020202020204" charset="0"/>
                </a:rPr>
                <a:t> </a:t>
              </a:r>
              <a:r>
                <a:rPr lang="ru-RU" sz="1400" dirty="0">
                  <a:solidFill>
                    <a:srgbClr val="C00000"/>
                  </a:solidFill>
                  <a:latin typeface="Noir Pro" panose="020B0604020202020204" charset="0"/>
                </a:rPr>
                <a:t>ДЛЯ БИЗНЕСА: </a:t>
              </a:r>
            </a:p>
            <a:p>
              <a:pPr lvl="1">
                <a:buClr>
                  <a:srgbClr val="FF0000"/>
                </a:buClr>
              </a:pPr>
              <a:r>
                <a:rPr lang="ru-RU" sz="1100" dirty="0">
                  <a:latin typeface="Noir Pro" panose="00000500000000000000" pitchFamily="50" charset="0"/>
                </a:rPr>
                <a:t>документально закрепить с крупнейшими предприятиями отраслевых рынков долгосрочные соглашения по формированию гарантированного заказа данных и аналитики</a:t>
              </a: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5D74F90-2FCC-4C05-BE62-B5EC5CA63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89" y="4109281"/>
              <a:ext cx="338894" cy="338894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BEFB73D-5A13-4832-A34F-3F38CBAFC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69" y="1710339"/>
              <a:ext cx="216000" cy="216000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41C6ED9-09DA-407C-8304-356BDACBA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89" y="5045498"/>
              <a:ext cx="338894" cy="338894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E7A4872-0EE8-43D3-83F3-B38E9BB6D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289" y="3173063"/>
              <a:ext cx="338894" cy="338894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2ADBFFD-5F2E-499E-BF27-763406174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523" y="2478753"/>
              <a:ext cx="216000" cy="216000"/>
            </a:xfrm>
            <a:prstGeom prst="rect">
              <a:avLst/>
            </a:prstGeom>
          </p:spPr>
        </p:pic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272CF40-2820-4E80-AC3D-FC2DA590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0466-06F8-4D25-AA37-9BBC9473C53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479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C61117-468E-8E67-0262-1CFFEE18A1AD}"/>
              </a:ext>
            </a:extLst>
          </p:cNvPr>
          <p:cNvSpPr txBox="1"/>
          <p:nvPr/>
        </p:nvSpPr>
        <p:spPr>
          <a:xfrm>
            <a:off x="3603812" y="212400"/>
            <a:ext cx="8054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Данные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vs </a:t>
            </a:r>
            <a:r>
              <a:rPr lang="ru-RU" sz="2800" dirty="0">
                <a:latin typeface="Noir Pro" panose="00000500000000000000" pitchFamily="50" charset="0"/>
              </a:rPr>
              <a:t>С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ервисы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50929"/>
                </a:solidFill>
                <a:effectLst/>
                <a:uLnTx/>
                <a:uFillTx/>
                <a:latin typeface="Noir Pro" panose="00000500000000000000" pitchFamily="50" charset="0"/>
                <a:ea typeface="+mn-ea"/>
                <a:cs typeface="+mn-cs"/>
              </a:rPr>
              <a:t>в РФ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50929"/>
              </a:solidFill>
              <a:effectLst/>
              <a:uLnTx/>
              <a:uFillTx/>
              <a:latin typeface="Noir Pro" panose="00000500000000000000" pitchFamily="50" charset="0"/>
              <a:ea typeface="+mn-ea"/>
              <a:cs typeface="+mn-cs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1B17F5B-BC43-47FD-3178-181C346F7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968856"/>
              </p:ext>
            </p:extLst>
          </p:nvPr>
        </p:nvGraphicFramePr>
        <p:xfrm>
          <a:off x="473031" y="1054018"/>
          <a:ext cx="6003969" cy="247967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0469">
                  <a:extLst>
                    <a:ext uri="{9D8B030D-6E8A-4147-A177-3AD203B41FA5}">
                      <a16:colId xmlns:a16="http://schemas.microsoft.com/office/drawing/2014/main" val="258565119"/>
                    </a:ext>
                  </a:extLst>
                </a:gridCol>
                <a:gridCol w="1936750">
                  <a:extLst>
                    <a:ext uri="{9D8B030D-6E8A-4147-A177-3AD203B41FA5}">
                      <a16:colId xmlns:a16="http://schemas.microsoft.com/office/drawing/2014/main" val="399454944"/>
                    </a:ext>
                  </a:extLst>
                </a:gridCol>
                <a:gridCol w="1936750">
                  <a:extLst>
                    <a:ext uri="{9D8B030D-6E8A-4147-A177-3AD203B41FA5}">
                      <a16:colId xmlns:a16="http://schemas.microsoft.com/office/drawing/2014/main" val="118264203"/>
                    </a:ext>
                  </a:extLst>
                </a:gridCol>
              </a:tblGrid>
              <a:tr h="414927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Noir Pro" panose="00000500000000000000" pitchFamily="50" charset="0"/>
                        </a:rPr>
                        <a:t>Параметр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Noir Pro" panose="00000500000000000000" pitchFamily="50" charset="0"/>
                        </a:rPr>
                        <a:t>Данные ДЗЗ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9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Noir Pro" panose="00000500000000000000" pitchFamily="50" charset="0"/>
                        </a:rPr>
                        <a:t>Сервисы ДЗЗ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09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337116"/>
                  </a:ext>
                </a:extLst>
              </a:tr>
              <a:tr h="3441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Noir Pro" panose="00000500000000000000" pitchFamily="50" charset="0"/>
                        </a:rPr>
                        <a:t>Рынок сбыта 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Noir Pro" panose="00000500000000000000" pitchFamily="50" charset="0"/>
                        </a:rPr>
                        <a:t>Насыщен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Noir Pro" panose="00000500000000000000" pitchFamily="50" charset="0"/>
                        </a:rPr>
                        <a:t> Потенциал роста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91689"/>
                  </a:ext>
                </a:extLst>
              </a:tr>
              <a:tr h="3441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Noir Pro" panose="00000500000000000000" pitchFamily="50" charset="0"/>
                        </a:rPr>
                        <a:t>Экспортный потенциал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Noir Pro" panose="00000500000000000000" pitchFamily="50" charset="0"/>
                        </a:rPr>
                        <a:t>Низкий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EF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Noir Pro" panose="00000500000000000000" pitchFamily="50" charset="0"/>
                        </a:rPr>
                        <a:t>Высокий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EF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279793"/>
                  </a:ext>
                </a:extLst>
              </a:tr>
              <a:tr h="3441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Noir Pro" panose="00000500000000000000" pitchFamily="50" charset="0"/>
                        </a:rPr>
                        <a:t>Монетизация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Noir Pro" panose="00000500000000000000" pitchFamily="50" charset="0"/>
                        </a:rPr>
                        <a:t>Простая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Noir Pro" panose="00000500000000000000" pitchFamily="50" charset="0"/>
                        </a:rPr>
                        <a:t>Сложная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41192"/>
                  </a:ext>
                </a:extLst>
              </a:tr>
              <a:tr h="3441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Noir Pro" panose="00000500000000000000" pitchFamily="50" charset="0"/>
                        </a:rPr>
                        <a:t>Уровень конкуренции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Noir Pro" panose="00000500000000000000" pitchFamily="50" charset="0"/>
                        </a:rPr>
                        <a:t>Крайне высокий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E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Noir Pro" panose="00000500000000000000" pitchFamily="50" charset="0"/>
                        </a:rPr>
                        <a:t>Высокий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984784"/>
                  </a:ext>
                </a:extLst>
              </a:tr>
              <a:tr h="3441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Noir Pro" panose="00000500000000000000" pitchFamily="50" charset="0"/>
                        </a:rPr>
                        <a:t>Вложения в продукт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Noir Pro" panose="00000500000000000000" pitchFamily="50" charset="0"/>
                        </a:rPr>
                        <a:t>Минимальные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Noir Pro" panose="00000500000000000000" pitchFamily="50" charset="0"/>
                        </a:rPr>
                        <a:t>Значительные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186859"/>
                  </a:ext>
                </a:extLst>
              </a:tr>
              <a:tr h="3441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Noir Pro" panose="00000500000000000000" pitchFamily="50" charset="0"/>
                        </a:rPr>
                        <a:t>Технологичность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Noir Pro" panose="00000500000000000000" pitchFamily="50" charset="0"/>
                        </a:rPr>
                        <a:t>Отсутствует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E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Noir Pro" panose="00000500000000000000" pitchFamily="50" charset="0"/>
                        </a:rPr>
                        <a:t>Инновации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970293"/>
                  </a:ext>
                </a:extLst>
              </a:tr>
            </a:tbl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1E9E072E-9A5F-4D7B-9EEE-9ACD776D9B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1162867"/>
              </p:ext>
            </p:extLst>
          </p:nvPr>
        </p:nvGraphicFramePr>
        <p:xfrm>
          <a:off x="853419" y="3852602"/>
          <a:ext cx="2427389" cy="203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ACBC21D9-0701-403A-82C5-F9E7885764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0965750"/>
              </p:ext>
            </p:extLst>
          </p:nvPr>
        </p:nvGraphicFramePr>
        <p:xfrm>
          <a:off x="3668609" y="3883335"/>
          <a:ext cx="2427391" cy="2033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B0AF5BA2-8900-4320-A363-332065BCF467}"/>
              </a:ext>
            </a:extLst>
          </p:cNvPr>
          <p:cNvSpPr txBox="1"/>
          <p:nvPr/>
        </p:nvSpPr>
        <p:spPr>
          <a:xfrm>
            <a:off x="1353507" y="4764200"/>
            <a:ext cx="1476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Noir Pro Light" panose="00000400000000000000" pitchFamily="50" charset="0"/>
              </a:rPr>
              <a:t>Россия*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9FF501-6F9D-4B70-8E26-94A7D60298D1}"/>
              </a:ext>
            </a:extLst>
          </p:cNvPr>
          <p:cNvSpPr txBox="1"/>
          <p:nvPr/>
        </p:nvSpPr>
        <p:spPr>
          <a:xfrm>
            <a:off x="4156539" y="4764199"/>
            <a:ext cx="1476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Noir Pro Light" panose="00000400000000000000" pitchFamily="50" charset="0"/>
              </a:rPr>
              <a:t>Мир**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B1517BA-EA7E-4D1A-A922-4B95F472D329}"/>
              </a:ext>
            </a:extLst>
          </p:cNvPr>
          <p:cNvSpPr/>
          <p:nvPr/>
        </p:nvSpPr>
        <p:spPr>
          <a:xfrm>
            <a:off x="473030" y="3641575"/>
            <a:ext cx="6003969" cy="247967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50687B-B94C-42FC-8A42-B185FEDCDBA2}"/>
              </a:ext>
            </a:extLst>
          </p:cNvPr>
          <p:cNvSpPr txBox="1"/>
          <p:nvPr/>
        </p:nvSpPr>
        <p:spPr>
          <a:xfrm>
            <a:off x="1012533" y="3682810"/>
            <a:ext cx="4924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Noir Pro" panose="00000500000000000000" pitchFamily="50" charset="0"/>
              </a:rPr>
              <a:t>Доля аналитических сервисов на рынке ДЗЗ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03DB9A-7894-4757-ABF1-98BEA099B32C}"/>
              </a:ext>
            </a:extLst>
          </p:cNvPr>
          <p:cNvSpPr txBox="1"/>
          <p:nvPr/>
        </p:nvSpPr>
        <p:spPr>
          <a:xfrm>
            <a:off x="473030" y="6172477"/>
            <a:ext cx="53192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dirty="0">
                <a:solidFill>
                  <a:schemeClr val="bg1">
                    <a:lumMod val="75000"/>
                  </a:schemeClr>
                </a:solidFill>
                <a:effectLst/>
                <a:latin typeface="Noir Pro Light" panose="00000400000000000000" pitchFamily="50" charset="0"/>
              </a:rPr>
              <a:t>* на основании анализа з</a:t>
            </a:r>
            <a:r>
              <a:rPr lang="ru-RU" sz="1100" dirty="0">
                <a:solidFill>
                  <a:schemeClr val="bg1">
                    <a:lumMod val="75000"/>
                  </a:schemeClr>
                </a:solidFill>
                <a:latin typeface="Noir Pro Light" panose="00000400000000000000" pitchFamily="50" charset="0"/>
              </a:rPr>
              <a:t>а</a:t>
            </a:r>
            <a:r>
              <a:rPr lang="ru-RU" sz="1100" b="0" i="0" dirty="0">
                <a:solidFill>
                  <a:schemeClr val="bg1">
                    <a:lumMod val="75000"/>
                  </a:schemeClr>
                </a:solidFill>
                <a:effectLst/>
                <a:latin typeface="Noir Pro Light" panose="00000400000000000000" pitchFamily="50" charset="0"/>
              </a:rPr>
              <a:t>купок в 2018 - нач. 2023 гг. </a:t>
            </a:r>
          </a:p>
          <a:p>
            <a:r>
              <a:rPr lang="ru-RU" sz="1100" dirty="0">
                <a:solidFill>
                  <a:schemeClr val="bg1">
                    <a:lumMod val="75000"/>
                  </a:schemeClr>
                </a:solidFill>
                <a:latin typeface="Noir Pro Light" panose="00000400000000000000" pitchFamily="50" charset="0"/>
              </a:rPr>
              <a:t>** прогноз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Noir Pro Light" panose="00000400000000000000" pitchFamily="50" charset="0"/>
              </a:rPr>
              <a:t>Euroconsult </a:t>
            </a:r>
            <a:r>
              <a:rPr lang="ru-RU" sz="1100" dirty="0">
                <a:solidFill>
                  <a:schemeClr val="bg1">
                    <a:lumMod val="75000"/>
                  </a:schemeClr>
                </a:solidFill>
                <a:latin typeface="Noir Pro Light" panose="00000400000000000000" pitchFamily="50" charset="0"/>
              </a:rPr>
              <a:t>на 2024 г.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CD86665-D952-40B9-8CD6-E542CE1A9055}"/>
              </a:ext>
            </a:extLst>
          </p:cNvPr>
          <p:cNvGrpSpPr/>
          <p:nvPr/>
        </p:nvGrpSpPr>
        <p:grpSpPr>
          <a:xfrm>
            <a:off x="1880996" y="5767786"/>
            <a:ext cx="3501508" cy="282547"/>
            <a:chOff x="7397002" y="5725988"/>
            <a:chExt cx="3501508" cy="282547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4B78E84E-4871-4633-9631-312F8065DEAE}"/>
                </a:ext>
              </a:extLst>
            </p:cNvPr>
            <p:cNvGrpSpPr/>
            <p:nvPr/>
          </p:nvGrpSpPr>
          <p:grpSpPr>
            <a:xfrm>
              <a:off x="7397002" y="5725988"/>
              <a:ext cx="3501508" cy="282547"/>
              <a:chOff x="6939757" y="3623357"/>
              <a:chExt cx="3501508" cy="282547"/>
            </a:xfrm>
          </p:grpSpPr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id="{EAAD056C-2FEC-4A01-ACF4-F0E2781E7147}"/>
                  </a:ext>
                </a:extLst>
              </p:cNvPr>
              <p:cNvSpPr/>
              <p:nvPr/>
            </p:nvSpPr>
            <p:spPr>
              <a:xfrm>
                <a:off x="6939757" y="3687632"/>
                <a:ext cx="159543" cy="159543"/>
              </a:xfrm>
              <a:prstGeom prst="ellipse">
                <a:avLst/>
              </a:prstGeom>
              <a:solidFill>
                <a:srgbClr val="0509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id="{DBD61219-E42A-4E67-BC47-A193C9282A47}"/>
                  </a:ext>
                </a:extLst>
              </p:cNvPr>
              <p:cNvSpPr/>
              <p:nvPr/>
            </p:nvSpPr>
            <p:spPr>
              <a:xfrm>
                <a:off x="9378157" y="3682086"/>
                <a:ext cx="159543" cy="159543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EE1CA64-FE32-4CE8-B8B9-28409FC3367E}"/>
                  </a:ext>
                </a:extLst>
              </p:cNvPr>
              <p:cNvSpPr txBox="1"/>
              <p:nvPr/>
            </p:nvSpPr>
            <p:spPr>
              <a:xfrm>
                <a:off x="7099301" y="3628905"/>
                <a:ext cx="9035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latin typeface="Noir Pro Light" panose="00000400000000000000" pitchFamily="50" charset="0"/>
                  </a:rPr>
                  <a:t>Сервисы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C4D5AB0-6239-4064-A317-534233D86F9B}"/>
                  </a:ext>
                </a:extLst>
              </p:cNvPr>
              <p:cNvSpPr txBox="1"/>
              <p:nvPr/>
            </p:nvSpPr>
            <p:spPr>
              <a:xfrm>
                <a:off x="9537701" y="3623357"/>
                <a:ext cx="9035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latin typeface="Noir Pro Light" panose="00000400000000000000" pitchFamily="50" charset="0"/>
                  </a:rPr>
                  <a:t>Данные</a:t>
                </a:r>
              </a:p>
            </p:txBody>
          </p:sp>
        </p:grp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E3339EDD-4584-4AF7-B29E-7080B0EA10C3}"/>
                </a:ext>
              </a:extLst>
            </p:cNvPr>
            <p:cNvSpPr/>
            <p:nvPr/>
          </p:nvSpPr>
          <p:spPr>
            <a:xfrm>
              <a:off x="8624823" y="5784715"/>
              <a:ext cx="159543" cy="159543"/>
            </a:xfrm>
            <a:prstGeom prst="ellipse">
              <a:avLst/>
            </a:prstGeom>
            <a:solidFill>
              <a:srgbClr val="0B40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6E5CE07-A65A-45DD-B486-7C601426D5AA}"/>
                </a:ext>
              </a:extLst>
            </p:cNvPr>
            <p:cNvSpPr txBox="1"/>
            <p:nvPr/>
          </p:nvSpPr>
          <p:spPr>
            <a:xfrm>
              <a:off x="8784367" y="5725988"/>
              <a:ext cx="9035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latin typeface="Noir Pro Light" panose="00000400000000000000" pitchFamily="50" charset="0"/>
                </a:rPr>
                <a:t>Проекты</a:t>
              </a:r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A70D5F1-501D-46A9-8F4E-6FC32C824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0466-06F8-4D25-AA37-9BBC9473C532}" type="slidenum">
              <a:rPr lang="ru-RU" smtClean="0"/>
              <a:pPr/>
              <a:t>7</a:t>
            </a:fld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A99B2D5-15A1-4DE0-A684-5147C60CF563}"/>
              </a:ext>
            </a:extLst>
          </p:cNvPr>
          <p:cNvGrpSpPr/>
          <p:nvPr/>
        </p:nvGrpSpPr>
        <p:grpSpPr>
          <a:xfrm>
            <a:off x="6879617" y="1399420"/>
            <a:ext cx="4839352" cy="4811157"/>
            <a:chOff x="6971648" y="1361320"/>
            <a:chExt cx="4839352" cy="481115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E832FBC-0D1D-4972-86D7-38B8A4E384F3}"/>
                </a:ext>
              </a:extLst>
            </p:cNvPr>
            <p:cNvSpPr txBox="1"/>
            <p:nvPr/>
          </p:nvSpPr>
          <p:spPr>
            <a:xfrm>
              <a:off x="6971648" y="1361320"/>
              <a:ext cx="4686912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52000" indent="-252000">
                <a:spcBef>
                  <a:spcPts val="18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/>
              </a:pPr>
              <a:r>
                <a:rPr lang="ru-RU" dirty="0">
                  <a:solidFill>
                    <a:prstClr val="black"/>
                  </a:solidFill>
                  <a:latin typeface="Noir Pro" panose="00000500000000000000" pitchFamily="50" charset="0"/>
                </a:rPr>
                <a:t>Сервисы – высокотехнологичный и </a:t>
              </a:r>
              <a:r>
                <a:rPr lang="ru-RU" dirty="0" err="1">
                  <a:solidFill>
                    <a:prstClr val="black"/>
                  </a:solidFill>
                  <a:latin typeface="Noir Pro" panose="00000500000000000000" pitchFamily="50" charset="0"/>
                </a:rPr>
                <a:t>высокомаржинальный</a:t>
              </a:r>
              <a:r>
                <a:rPr lang="ru-RU" dirty="0">
                  <a:solidFill>
                    <a:prstClr val="black"/>
                  </a:solidFill>
                  <a:latin typeface="Noir Pro" panose="00000500000000000000" pitchFamily="50" charset="0"/>
                </a:rPr>
                <a:t> передел в ДЗЗ </a:t>
              </a:r>
            </a:p>
            <a:p>
              <a:pPr marL="252000" indent="-252000">
                <a:spcBef>
                  <a:spcPts val="18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/>
              </a:pPr>
              <a:r>
                <a:rPr lang="ru-RU" dirty="0">
                  <a:solidFill>
                    <a:prstClr val="black"/>
                  </a:solidFill>
                  <a:latin typeface="Noir Pro" panose="00000500000000000000" pitchFamily="50" charset="0"/>
                </a:rPr>
                <a:t>Развитие рынка лежит не в сфере данных, а в сегменте услуг аналитики (мировая тенденция)</a:t>
              </a:r>
            </a:p>
            <a:p>
              <a:pPr marL="252000" marR="0" lvl="0" indent="-252000" algn="l" defTabSz="914400" rtl="0" eaLnBrk="1" fontAlgn="auto" latinLnBrk="0" hangingPunct="1">
                <a:lnSpc>
                  <a:spcPct val="100000"/>
                </a:lnSpc>
                <a:spcBef>
                  <a:spcPts val="1800"/>
                </a:spcBef>
                <a:buClr>
                  <a:srgbClr val="FF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oir Pro" panose="00000500000000000000" pitchFamily="50" charset="0"/>
                  <a:ea typeface="+mn-ea"/>
                  <a:cs typeface="+mn-cs"/>
                </a:rPr>
                <a:t>Именно при использовании сервисов </a:t>
              </a:r>
              <a:r>
                <a:rPr lang="ru-RU" dirty="0">
                  <a:solidFill>
                    <a:prstClr val="black"/>
                  </a:solidFill>
                  <a:latin typeface="Noir Pro" panose="00000500000000000000" pitchFamily="50" charset="0"/>
                </a:rPr>
                <a:t>появляются эффекты второго порядка, которых нет при простой дистрибуции данных ДЗЗ:</a:t>
              </a:r>
              <a:endParaRPr lang="ru-RU" dirty="0">
                <a:solidFill>
                  <a:prstClr val="black"/>
                </a:solidFill>
                <a:highlight>
                  <a:srgbClr val="FFFF00"/>
                </a:highlight>
                <a:latin typeface="Noir Pro" panose="00000500000000000000" pitchFamily="50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4911783-E876-488A-B1F2-20D128969450}"/>
                </a:ext>
              </a:extLst>
            </p:cNvPr>
            <p:cNvSpPr txBox="1"/>
            <p:nvPr/>
          </p:nvSpPr>
          <p:spPr>
            <a:xfrm>
              <a:off x="7225692" y="4524037"/>
              <a:ext cx="4585308" cy="1648440"/>
            </a:xfrm>
            <a:prstGeom prst="rect">
              <a:avLst/>
            </a:prstGeom>
            <a:noFill/>
          </p:spPr>
          <p:txBody>
            <a:bodyPr wrap="square" numCol="2" spcCol="540000">
              <a:spAutoFit/>
            </a:bodyPr>
            <a:lstStyle/>
            <a:p>
              <a:pPr marL="180000" indent="-180000">
                <a:spcAft>
                  <a:spcPts val="180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ru-RU" sz="1800" dirty="0">
                  <a:solidFill>
                    <a:prstClr val="black"/>
                  </a:solidFill>
                  <a:latin typeface="Noir Pro" panose="00000500000000000000" pitchFamily="50" charset="0"/>
                </a:rPr>
                <a:t>автоматизация</a:t>
              </a:r>
            </a:p>
            <a:p>
              <a:pPr marL="180000" indent="-180000">
                <a:spcAft>
                  <a:spcPts val="180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ru-RU" sz="1800" dirty="0">
                  <a:solidFill>
                    <a:prstClr val="black"/>
                  </a:solidFill>
                  <a:latin typeface="Noir Pro" panose="00000500000000000000" pitchFamily="50" charset="0"/>
                </a:rPr>
                <a:t>цифровизация </a:t>
              </a:r>
            </a:p>
            <a:p>
              <a:pPr marL="180000" indent="-180000">
                <a:spcAft>
                  <a:spcPts val="180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ru-RU" sz="1800" dirty="0">
                  <a:solidFill>
                    <a:prstClr val="black"/>
                  </a:solidFill>
                  <a:latin typeface="Noir Pro" panose="00000500000000000000" pitchFamily="50" charset="0"/>
                </a:rPr>
                <a:t>управляемость </a:t>
              </a:r>
            </a:p>
            <a:p>
              <a:pPr marL="180000" indent="-180000">
                <a:spcAft>
                  <a:spcPts val="180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ru-RU" sz="1800" dirty="0">
                  <a:solidFill>
                    <a:prstClr val="black"/>
                  </a:solidFill>
                  <a:latin typeface="Noir Pro" panose="00000500000000000000" pitchFamily="50" charset="0"/>
                </a:rPr>
                <a:t>экономичность </a:t>
              </a:r>
            </a:p>
            <a:p>
              <a:pPr marL="180000" indent="-180000">
                <a:spcAft>
                  <a:spcPts val="180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ru-RU" sz="1800" dirty="0">
                  <a:solidFill>
                    <a:prstClr val="black"/>
                  </a:solidFill>
                  <a:latin typeface="Noir Pro" panose="00000500000000000000" pitchFamily="50" charset="0"/>
                </a:rPr>
                <a:t>объективность </a:t>
              </a:r>
            </a:p>
            <a:p>
              <a:pPr marL="180000" indent="-180000">
                <a:spcAft>
                  <a:spcPts val="180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ru-RU" sz="1800" dirty="0">
                  <a:solidFill>
                    <a:prstClr val="black"/>
                  </a:solidFill>
                  <a:latin typeface="Noir Pro" panose="00000500000000000000" pitchFamily="50" charset="0"/>
                </a:rPr>
                <a:t>эффективность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979994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8B1BCD-9D04-4C25-AAE1-9186284F4A56}"/>
              </a:ext>
            </a:extLst>
          </p:cNvPr>
          <p:cNvSpPr/>
          <p:nvPr/>
        </p:nvSpPr>
        <p:spPr>
          <a:xfrm>
            <a:off x="0" y="5151192"/>
            <a:ext cx="12192000" cy="1233164"/>
          </a:xfrm>
          <a:prstGeom prst="rect">
            <a:avLst/>
          </a:prstGeom>
          <a:solidFill>
            <a:srgbClr val="050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41303-3359-7494-6D03-050B17F50E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0840" y="4388191"/>
            <a:ext cx="10465452" cy="786921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Noir Pro" panose="00000500000000000000" pitchFamily="50" charset="0"/>
              </a:rPr>
              <a:t>Потенциал коммерческого рынка ДЗЗ в России может составлять</a:t>
            </a:r>
            <a:endParaRPr lang="ru-RU" dirty="0">
              <a:solidFill>
                <a:schemeClr val="bg1"/>
              </a:solidFill>
              <a:latin typeface="Noir Pro" panose="000005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58B44-F177-4168-BCC5-30EE8FDB236D}"/>
              </a:ext>
            </a:extLst>
          </p:cNvPr>
          <p:cNvSpPr txBox="1"/>
          <p:nvPr/>
        </p:nvSpPr>
        <p:spPr>
          <a:xfrm>
            <a:off x="2249161" y="212034"/>
            <a:ext cx="9437107" cy="52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09">
              <a:defRPr/>
            </a:pPr>
            <a:r>
              <a:rPr lang="ru-RU" sz="2800" dirty="0">
                <a:solidFill>
                  <a:srgbClr val="050929"/>
                </a:solidFill>
                <a:latin typeface="Noir Pro" panose="00000500000000000000" pitchFamily="50" charset="0"/>
              </a:rPr>
              <a:t>Потенциальная емкость рынка ДЗЗ в России</a:t>
            </a:r>
            <a:endParaRPr lang="ru-RU" dirty="0">
              <a:solidFill>
                <a:srgbClr val="050929"/>
              </a:solidFill>
              <a:latin typeface="Noir Pro" panose="00000500000000000000" pitchFamily="50" charset="0"/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46984317-8999-4DD1-9570-B2F2EC2F5BE2}"/>
              </a:ext>
            </a:extLst>
          </p:cNvPr>
          <p:cNvGraphicFramePr/>
          <p:nvPr/>
        </p:nvGraphicFramePr>
        <p:xfrm>
          <a:off x="870840" y="1254956"/>
          <a:ext cx="5170846" cy="3006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E7F08E95-BF2C-40A0-8629-0A0BD74A1D9D}"/>
              </a:ext>
            </a:extLst>
          </p:cNvPr>
          <p:cNvGraphicFramePr/>
          <p:nvPr/>
        </p:nvGraphicFramePr>
        <p:xfrm>
          <a:off x="6344867" y="1254956"/>
          <a:ext cx="4991424" cy="3006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D8FF153-FBE7-49C5-BA51-C27238D6F9B2}"/>
              </a:ext>
            </a:extLst>
          </p:cNvPr>
          <p:cNvSpPr txBox="1"/>
          <p:nvPr/>
        </p:nvSpPr>
        <p:spPr>
          <a:xfrm>
            <a:off x="1691098" y="5068324"/>
            <a:ext cx="93075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0" dirty="0">
                <a:gradFill>
                  <a:gsLst>
                    <a:gs pos="7104">
                      <a:srgbClr val="7030A0"/>
                    </a:gs>
                    <a:gs pos="17000">
                      <a:srgbClr val="FF0000"/>
                    </a:gs>
                    <a:gs pos="36000">
                      <a:schemeClr val="accent2"/>
                    </a:gs>
                  </a:gsLst>
                  <a:lin ang="2700000" scaled="0"/>
                </a:gradFill>
                <a:latin typeface="Noir Pro Heavy" panose="00000A00000000000000" pitchFamily="50" charset="0"/>
              </a:rPr>
              <a:t>100+</a:t>
            </a:r>
            <a:r>
              <a:rPr lang="ru-RU" sz="4400" dirty="0">
                <a:latin typeface="Noir Pro" panose="00000500000000000000" pitchFamily="50" charset="0"/>
              </a:rPr>
              <a:t> </a:t>
            </a:r>
            <a:r>
              <a:rPr lang="ru-RU" sz="4400" dirty="0">
                <a:solidFill>
                  <a:schemeClr val="bg1"/>
                </a:solidFill>
                <a:latin typeface="Noir Pro" panose="00000500000000000000" pitchFamily="50" charset="0"/>
              </a:rPr>
              <a:t>млрд руб. в год</a:t>
            </a:r>
            <a:endParaRPr lang="ru-RU" sz="4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79EF243-D0F8-48E9-A37C-6993DBF88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0466-06F8-4D25-AA37-9BBC9473C53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886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E925BC-11F4-18A3-2D37-79870A6EF701}"/>
              </a:ext>
            </a:extLst>
          </p:cNvPr>
          <p:cNvSpPr txBox="1"/>
          <p:nvPr/>
        </p:nvSpPr>
        <p:spPr>
          <a:xfrm>
            <a:off x="658155" y="1409295"/>
            <a:ext cx="10875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Noir Pro" panose="00000500000000000000" pitchFamily="50" charset="0"/>
              </a:rPr>
              <a:t>УСЛОВИЯ И ДРАЙВЕРЫ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6A434D-8276-4FC3-956F-B6CB2309B98F}"/>
              </a:ext>
            </a:extLst>
          </p:cNvPr>
          <p:cNvSpPr txBox="1"/>
          <p:nvPr/>
        </p:nvSpPr>
        <p:spPr>
          <a:xfrm>
            <a:off x="2156784" y="212400"/>
            <a:ext cx="9458091" cy="53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Noir Pro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Возможности развития рынка ДЗЗ в России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oir Pro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D33AA3-19DC-4973-A4DF-313E40A5B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0466-06F8-4D25-AA37-9BBC9473C532}" type="slidenum">
              <a:rPr lang="ru-RU" smtClean="0"/>
              <a:pPr/>
              <a:t>9</a:t>
            </a:fld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45ED61B-8506-4FD0-9C82-F2E7A717C6CC}"/>
              </a:ext>
            </a:extLst>
          </p:cNvPr>
          <p:cNvGrpSpPr/>
          <p:nvPr/>
        </p:nvGrpSpPr>
        <p:grpSpPr>
          <a:xfrm>
            <a:off x="590533" y="2442100"/>
            <a:ext cx="11261833" cy="3389282"/>
            <a:chOff x="590533" y="2442100"/>
            <a:chExt cx="11261833" cy="3389282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769E70B8-E6CA-43E4-B036-D34A4279F790}"/>
                </a:ext>
              </a:extLst>
            </p:cNvPr>
            <p:cNvGrpSpPr/>
            <p:nvPr/>
          </p:nvGrpSpPr>
          <p:grpSpPr>
            <a:xfrm>
              <a:off x="590533" y="2442100"/>
              <a:ext cx="11261833" cy="3389282"/>
              <a:chOff x="595009" y="2604025"/>
              <a:chExt cx="11261833" cy="338928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E1519D6-C12F-499A-8DD4-81AD78B9E482}"/>
                  </a:ext>
                </a:extLst>
              </p:cNvPr>
              <p:cNvSpPr txBox="1"/>
              <p:nvPr/>
            </p:nvSpPr>
            <p:spPr>
              <a:xfrm>
                <a:off x="8957730" y="3089316"/>
                <a:ext cx="259277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rgbClr val="C00000"/>
                    </a:solidFill>
                    <a:latin typeface="Noir Pro" panose="00000500000000000000" pitchFamily="50" charset="0"/>
                    <a:ea typeface="Inter" panose="02000503000000020004" pitchFamily="50" charset="0"/>
                    <a:cs typeface="Inter" panose="02000503000000020004" pitchFamily="50" charset="0"/>
                  </a:rPr>
                  <a:t>ПРАВОВЫЕ</a:t>
                </a:r>
              </a:p>
              <a:p>
                <a:pPr algn="ctr"/>
                <a:r>
                  <a:rPr lang="ru-RU" sz="1400" dirty="0">
                    <a:latin typeface="Noir Pro Light" panose="00000400000000000000" pitchFamily="50" charset="0"/>
                  </a:rPr>
                  <a:t>Лоббировать </a:t>
                </a:r>
              </a:p>
              <a:p>
                <a:pPr algn="ctr"/>
                <a:r>
                  <a:rPr lang="ru-RU" sz="1400" dirty="0">
                    <a:latin typeface="Noir Pro Light" panose="00000400000000000000" pitchFamily="50" charset="0"/>
                  </a:rPr>
                  <a:t>изменения НПА</a:t>
                </a:r>
              </a:p>
              <a:p>
                <a:pPr indent="-180000" algn="ctr">
                  <a:buFont typeface="Arial" panose="020B0604020202020204" pitchFamily="34" charset="0"/>
                  <a:buChar char="•"/>
                </a:pPr>
                <a:endParaRPr lang="ru-RU" sz="1400" dirty="0">
                  <a:latin typeface="Noir Pro" panose="00000500000000000000" pitchFamily="50" charset="0"/>
                  <a:ea typeface="Inter" panose="02000503000000020004" pitchFamily="50" charset="0"/>
                  <a:cs typeface="Inter" panose="02000503000000020004" pitchFamily="50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91B3A49-8DFD-4602-9A68-0BDCD0805D5F}"/>
                  </a:ext>
                </a:extLst>
              </p:cNvPr>
              <p:cNvSpPr txBox="1"/>
              <p:nvPr/>
            </p:nvSpPr>
            <p:spPr>
              <a:xfrm>
                <a:off x="636263" y="3095529"/>
                <a:ext cx="29324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rgbClr val="C00000"/>
                    </a:solidFill>
                    <a:latin typeface="Noir Pro" panose="00000500000000000000" pitchFamily="50" charset="0"/>
                    <a:ea typeface="Inter" panose="02000503000000020004" pitchFamily="50" charset="0"/>
                    <a:cs typeface="Inter" panose="02000503000000020004" pitchFamily="50" charset="0"/>
                  </a:rPr>
                  <a:t>ПРОИЗВОДСТВЕННЫЕ</a:t>
                </a:r>
              </a:p>
              <a:p>
                <a:pPr marL="0" lvl="1" algn="ctr"/>
                <a:r>
                  <a:rPr lang="ru-RU" sz="1400" dirty="0">
                    <a:latin typeface="Noir Pro Light" panose="00000400000000000000" pitchFamily="50" charset="0"/>
                    <a:ea typeface="Inter" panose="02000503000000020004" pitchFamily="50" charset="0"/>
                    <a:cs typeface="Inter" panose="02000503000000020004" pitchFamily="50" charset="0"/>
                  </a:rPr>
                  <a:t>Производить спутники, развивать НКИ и цепочки поставок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209C466-A6CC-4740-91EE-17BFC0C743B7}"/>
                  </a:ext>
                </a:extLst>
              </p:cNvPr>
              <p:cNvSpPr txBox="1"/>
              <p:nvPr/>
            </p:nvSpPr>
            <p:spPr>
              <a:xfrm>
                <a:off x="6663041" y="3089316"/>
                <a:ext cx="213671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rgbClr val="C00000"/>
                    </a:solidFill>
                    <a:latin typeface="Noir Pro" panose="00000500000000000000" pitchFamily="50" charset="0"/>
                    <a:ea typeface="Inter" panose="02000503000000020004" pitchFamily="50" charset="0"/>
                    <a:cs typeface="Inter" panose="02000503000000020004" pitchFamily="50" charset="0"/>
                  </a:rPr>
                  <a:t>ИНВЕСТИЦИОННЫЕ</a:t>
                </a:r>
                <a:endParaRPr lang="ru-RU" sz="1400" dirty="0">
                  <a:solidFill>
                    <a:srgbClr val="C00000"/>
                  </a:solidFill>
                  <a:highlight>
                    <a:srgbClr val="FFFF00"/>
                  </a:highlight>
                  <a:latin typeface="Noir Pro" panose="00000500000000000000" pitchFamily="50" charset="0"/>
                  <a:ea typeface="Inter" panose="02000503000000020004" pitchFamily="50" charset="0"/>
                  <a:cs typeface="Inter" panose="02000503000000020004" pitchFamily="50" charset="0"/>
                </a:endParaRPr>
              </a:p>
              <a:p>
                <a:pPr algn="ctr"/>
                <a:r>
                  <a:rPr lang="ru-RU" sz="1400" dirty="0">
                    <a:latin typeface="Noir Pro Light" panose="00000400000000000000" pitchFamily="50" charset="0"/>
                    <a:ea typeface="Inter" panose="02000503000000020004" pitchFamily="50" charset="0"/>
                    <a:cs typeface="Inter" panose="02000503000000020004" pitchFamily="50" charset="0"/>
                  </a:rPr>
                  <a:t>Реализовывать </a:t>
                </a:r>
              </a:p>
              <a:p>
                <a:pPr algn="ctr"/>
                <a:r>
                  <a:rPr lang="ru-RU" sz="1400" dirty="0">
                    <a:latin typeface="Noir Pro Light" panose="00000400000000000000" pitchFamily="50" charset="0"/>
                    <a:ea typeface="Inter" panose="02000503000000020004" pitchFamily="50" charset="0"/>
                    <a:cs typeface="Inter" panose="02000503000000020004" pitchFamily="50" charset="0"/>
                  </a:rPr>
                  <a:t>ГЧП-проекты, в т.ч. межведомственные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29EC458-9272-431C-BE4E-58DC66309367}"/>
                  </a:ext>
                </a:extLst>
              </p:cNvPr>
              <p:cNvSpPr txBox="1"/>
              <p:nvPr/>
            </p:nvSpPr>
            <p:spPr>
              <a:xfrm>
                <a:off x="6605697" y="4818497"/>
                <a:ext cx="223944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rgbClr val="C00000"/>
                    </a:solidFill>
                    <a:latin typeface="Noir Pro" panose="00000500000000000000" pitchFamily="50" charset="0"/>
                    <a:ea typeface="Inter" panose="02000503000000020004" pitchFamily="50" charset="0"/>
                    <a:cs typeface="Inter" panose="02000503000000020004" pitchFamily="50" charset="0"/>
                  </a:rPr>
                  <a:t>ОРГАНИЗАЦИОННЫЕ</a:t>
                </a:r>
              </a:p>
              <a:p>
                <a:pPr algn="ctr"/>
                <a:r>
                  <a:rPr lang="ru-RU" sz="1400" dirty="0">
                    <a:latin typeface="Noir Pro Light" panose="00000400000000000000" pitchFamily="50" charset="0"/>
                    <a:ea typeface="Inter" panose="02000503000000020004" pitchFamily="50" charset="0"/>
                    <a:cs typeface="Inter" panose="02000503000000020004" pitchFamily="50" charset="0"/>
                  </a:rPr>
                  <a:t>Создавать центры компетенций</a:t>
                </a:r>
              </a:p>
              <a:p>
                <a:pPr algn="ctr"/>
                <a:endParaRPr lang="ru-RU" sz="1400" dirty="0">
                  <a:latin typeface="Noir Pro" panose="00000500000000000000" pitchFamily="50" charset="0"/>
                  <a:ea typeface="Inter" panose="02000503000000020004" pitchFamily="50" charset="0"/>
                  <a:cs typeface="Inter" panose="02000503000000020004" pitchFamily="50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0BF506D-8036-4939-9DFF-2EFB464A89F9}"/>
                  </a:ext>
                </a:extLst>
              </p:cNvPr>
              <p:cNvSpPr txBox="1"/>
              <p:nvPr/>
            </p:nvSpPr>
            <p:spPr>
              <a:xfrm>
                <a:off x="3243223" y="3095528"/>
                <a:ext cx="3419817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rgbClr val="C00000"/>
                    </a:solidFill>
                    <a:latin typeface="Noir Pro" panose="00000500000000000000" pitchFamily="50" charset="0"/>
                    <a:ea typeface="Inter" panose="02000503000000020004" pitchFamily="50" charset="0"/>
                    <a:cs typeface="Inter" panose="02000503000000020004" pitchFamily="50" charset="0"/>
                  </a:rPr>
                  <a:t>ТЕХНОЛОГИЧЕСКИЕ </a:t>
                </a:r>
              </a:p>
              <a:p>
                <a:pPr algn="ctr"/>
                <a:r>
                  <a:rPr lang="ru-RU" sz="1400" dirty="0">
                    <a:latin typeface="Noir Pro Light" panose="00000400000000000000" pitchFamily="50" charset="0"/>
                    <a:ea typeface="Inter" panose="02000503000000020004" pitchFamily="50" charset="0"/>
                    <a:cs typeface="Inter" panose="02000503000000020004" pitchFamily="50" charset="0"/>
                  </a:rPr>
                  <a:t>Развивать новейшие технологии (нейронные сети, технологии производства комплектующих и др.)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794505-74B2-0189-6A87-A00B56A95CDE}"/>
                  </a:ext>
                </a:extLst>
              </p:cNvPr>
              <p:cNvSpPr txBox="1"/>
              <p:nvPr/>
            </p:nvSpPr>
            <p:spPr>
              <a:xfrm>
                <a:off x="8845141" y="4823756"/>
                <a:ext cx="3011701" cy="11695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rgbClr val="C00000"/>
                    </a:solidFill>
                    <a:latin typeface="Noir Pro" panose="00000500000000000000" pitchFamily="50" charset="0"/>
                    <a:ea typeface="Inter" panose="02000503000000020004" pitchFamily="50" charset="0"/>
                    <a:cs typeface="Inter" panose="02000503000000020004" pitchFamily="50" charset="0"/>
                  </a:rPr>
                  <a:t>ИМИДЖЕВЫЕ И РЕПУТАЦИОННЫЕ </a:t>
                </a:r>
              </a:p>
              <a:p>
                <a:pPr algn="ctr"/>
                <a:r>
                  <a:rPr lang="ru-RU" sz="1400" dirty="0">
                    <a:latin typeface="Noir Pro Light" panose="00000400000000000000" pitchFamily="50" charset="0"/>
                  </a:rPr>
                  <a:t>Создавать и популяризировать истории успеха применения ДЗЗ, </a:t>
                </a:r>
                <a:r>
                  <a:rPr lang="en-US" sz="1400" dirty="0">
                    <a:latin typeface="Noir Pro Light" panose="00000400000000000000" pitchFamily="50" charset="0"/>
                  </a:rPr>
                  <a:t>PR</a:t>
                </a:r>
                <a:r>
                  <a:rPr lang="ru-RU" sz="1400" dirty="0">
                    <a:latin typeface="Noir Pro Light" panose="00000400000000000000" pitchFamily="50" charset="0"/>
                  </a:rPr>
                  <a:t> и маркетинг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62B1A0A-9AAD-5B3F-4327-C7BC66B29343}"/>
                  </a:ext>
                </a:extLst>
              </p:cNvPr>
              <p:cNvSpPr txBox="1"/>
              <p:nvPr/>
            </p:nvSpPr>
            <p:spPr>
              <a:xfrm>
                <a:off x="595009" y="4818497"/>
                <a:ext cx="2917703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rgbClr val="C00000"/>
                    </a:solidFill>
                    <a:latin typeface="Noir Pro" panose="00000500000000000000" pitchFamily="50" charset="0"/>
                    <a:ea typeface="Inter" panose="02000503000000020004" pitchFamily="50" charset="0"/>
                    <a:cs typeface="Inter" panose="02000503000000020004" pitchFamily="50" charset="0"/>
                  </a:rPr>
                  <a:t>ИДЕОЛОГИЧЕСКИЕ</a:t>
                </a:r>
                <a:r>
                  <a:rPr lang="ru-RU" sz="1400" dirty="0">
                    <a:latin typeface="Noir Pro" panose="00000500000000000000" pitchFamily="50" charset="0"/>
                    <a:ea typeface="Inter" panose="02000503000000020004" pitchFamily="50" charset="0"/>
                    <a:cs typeface="Inter" panose="02000503000000020004" pitchFamily="50" charset="0"/>
                  </a:rPr>
                  <a:t> </a:t>
                </a:r>
              </a:p>
              <a:p>
                <a:pPr algn="ctr"/>
                <a:r>
                  <a:rPr lang="ru-RU" sz="1400" dirty="0">
                    <a:latin typeface="Noir Pro Light" panose="00000400000000000000" pitchFamily="50" charset="0"/>
                  </a:rPr>
                  <a:t>Формировать идеологию платности и обязательности использования ДЗЗ</a:t>
                </a:r>
                <a:endParaRPr lang="ru-RU" sz="1400" dirty="0">
                  <a:latin typeface="Noir Pro Light" panose="00000400000000000000" pitchFamily="50" charset="0"/>
                  <a:ea typeface="Inter" panose="02000503000000020004" pitchFamily="50" charset="0"/>
                  <a:cs typeface="Inter" panose="02000503000000020004" pitchFamily="50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F02EDEE-D215-BE1E-562A-3032C15CD4D1}"/>
                  </a:ext>
                </a:extLst>
              </p:cNvPr>
              <p:cNvSpPr txBox="1"/>
              <p:nvPr/>
            </p:nvSpPr>
            <p:spPr>
              <a:xfrm>
                <a:off x="3588896" y="4818497"/>
                <a:ext cx="2817949" cy="11695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dirty="0">
                    <a:solidFill>
                      <a:srgbClr val="C00000"/>
                    </a:solidFill>
                    <a:latin typeface="Noir Pro" panose="00000500000000000000" pitchFamily="50" charset="0"/>
                    <a:ea typeface="Inter" panose="02000503000000020004" pitchFamily="50" charset="0"/>
                    <a:cs typeface="Inter" panose="02000503000000020004" pitchFamily="50" charset="0"/>
                  </a:rPr>
                  <a:t>ПОТРЕБИТЕЛЬСКИЕ</a:t>
                </a:r>
              </a:p>
              <a:p>
                <a:pPr marL="0" lvl="1" algn="ctr"/>
                <a:r>
                  <a:rPr lang="ru-RU" sz="1400" dirty="0">
                    <a:latin typeface="Noir Pro Light" panose="00000400000000000000" pitchFamily="50" charset="0"/>
                    <a:ea typeface="Inter" panose="02000503000000020004" pitchFamily="50" charset="0"/>
                    <a:cs typeface="Inter" panose="02000503000000020004" pitchFamily="50" charset="0"/>
                  </a:rPr>
                  <a:t>Воспитывать квалифицированных пользователей в сегментах </a:t>
                </a:r>
              </a:p>
              <a:p>
                <a:pPr marL="0" lvl="1" indent="-180000" algn="ctr">
                  <a:buFont typeface="Arial" panose="020B0604020202020204" pitchFamily="34" charset="0"/>
                  <a:buChar char="•"/>
                </a:pPr>
                <a:endParaRPr lang="ru-RU" sz="1400" dirty="0">
                  <a:latin typeface="Noir Pro" panose="00000500000000000000" pitchFamily="50" charset="0"/>
                  <a:ea typeface="Inter" panose="02000503000000020004" pitchFamily="50" charset="0"/>
                  <a:cs typeface="Inter" panose="02000503000000020004" pitchFamily="50" charset="0"/>
                </a:endParaRPr>
              </a:p>
            </p:txBody>
          </p: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FC6A0561-EA8C-40F7-9E49-9A6252ED4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2764" y="2618845"/>
                <a:ext cx="350464" cy="350464"/>
              </a:xfrm>
              <a:prstGeom prst="rect">
                <a:avLst/>
              </a:prstGeom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B92EF7A5-A0A8-4A4C-87C2-73116A06E6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740435" y="2604025"/>
                <a:ext cx="626849" cy="442964"/>
              </a:xfrm>
              <a:prstGeom prst="rect">
                <a:avLst/>
              </a:prstGeom>
            </p:spPr>
          </p:pic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3C024EFB-E014-4A25-B00E-BC50FB5A5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1618" y="4372112"/>
                <a:ext cx="327602" cy="327602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28641774-32A3-43BB-96BF-5D02A9895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9614" y="4327065"/>
                <a:ext cx="409002" cy="409002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468F2D08-DB6D-4A7D-95EE-3AFB0E5DA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68908" y="2641529"/>
                <a:ext cx="370414" cy="370414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D3C6940-B068-4A31-9530-C4F26AE63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8628" y="4396620"/>
                <a:ext cx="350464" cy="350464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0A92DD44-5D31-462E-9A30-A6C4CF3EBE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4400" y="4358256"/>
                <a:ext cx="388828" cy="388828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752C000-CD31-47E6-ADFC-17FF7111E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9546" y="2536814"/>
              <a:ext cx="313204" cy="3132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43084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1950</TotalTime>
  <Words>2212</Words>
  <Application>Microsoft Office PowerPoint</Application>
  <PresentationFormat>Широкоэкранный</PresentationFormat>
  <Paragraphs>402</Paragraphs>
  <Slides>17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1" baseType="lpstr">
      <vt:lpstr>DINPro</vt:lpstr>
      <vt:lpstr>Noir Pro</vt:lpstr>
      <vt:lpstr>Arial</vt:lpstr>
      <vt:lpstr>Wingdings</vt:lpstr>
      <vt:lpstr>Arial Black</vt:lpstr>
      <vt:lpstr>Calibri</vt:lpstr>
      <vt:lpstr>Calibri Light</vt:lpstr>
      <vt:lpstr>Noir Pro Light</vt:lpstr>
      <vt:lpstr>Noir Pro Medium</vt:lpstr>
      <vt:lpstr>Noir Pro Heavy</vt:lpstr>
      <vt:lpstr>Noir Pro Semi Bold</vt:lpstr>
      <vt:lpstr>Noir Pro Bold</vt:lpstr>
      <vt:lpstr>PTSans-Regular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Потенциал коммерческого рынка ДЗЗ в России может составлять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Bogdanovich</dc:creator>
  <cp:lastModifiedBy>Natarova_EV</cp:lastModifiedBy>
  <cp:revision>199</cp:revision>
  <dcterms:created xsi:type="dcterms:W3CDTF">2023-04-13T10:52:18Z</dcterms:created>
  <dcterms:modified xsi:type="dcterms:W3CDTF">2023-10-17T07:27:57Z</dcterms:modified>
</cp:coreProperties>
</file>