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331" r:id="rId3"/>
    <p:sldId id="323" r:id="rId4"/>
    <p:sldId id="325" r:id="rId5"/>
    <p:sldId id="262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1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9017" autoAdjust="0"/>
  </p:normalViewPr>
  <p:slideViewPr>
    <p:cSldViewPr>
      <p:cViewPr varScale="1">
        <p:scale>
          <a:sx n="62" d="100"/>
          <a:sy n="62" d="100"/>
        </p:scale>
        <p:origin x="9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ECC41-6B9A-4DAC-8A6F-3D6207EF65CC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A5E6C-7C8F-4B7B-8B3E-99FA21A45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A5E6C-7C8F-4B7B-8B3E-99FA21A45AC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A5E6C-7C8F-4B7B-8B3E-99FA21A45AC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A5E6C-7C8F-4B7B-8B3E-99FA21A45AC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6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A5E6C-7C8F-4B7B-8B3E-99FA21A45AC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9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A5E6C-7C8F-4B7B-8B3E-99FA21A45AC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1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A5E6C-7C8F-4B7B-8B3E-99FA21A45AC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0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A5E6C-7C8F-4B7B-8B3E-99FA21A45AC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4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A5E6C-7C8F-4B7B-8B3E-99FA21A45AC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35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A5E6C-7C8F-4B7B-8B3E-99FA21A45AC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4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05038"/>
            <a:ext cx="9144000" cy="1511300"/>
          </a:xfrm>
        </p:spPr>
        <p:txBody>
          <a:bodyPr>
            <a:normAutofit/>
          </a:bodyPr>
          <a:lstStyle/>
          <a:p>
            <a:r>
              <a:rPr lang="ru-RU" sz="2800" b="1" dirty="0"/>
              <a:t>Особенности создания цифровой </a:t>
            </a:r>
            <a:r>
              <a:rPr lang="ru-RU" sz="2800" b="1" dirty="0" smtClean="0"/>
              <a:t>фотограмметрической </a:t>
            </a:r>
            <a:r>
              <a:rPr lang="ru-RU" sz="2800" b="1" dirty="0"/>
              <a:t>продукции в рамках программ создания ЕЭКО и НСПД в системах координат ведения кадастрового учета</a:t>
            </a:r>
            <a:endParaRPr lang="ru-RU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56176" y="5300688"/>
            <a:ext cx="3024336" cy="9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err="1" smtClean="0">
                <a:solidFill>
                  <a:srgbClr val="CC0066"/>
                </a:solidFill>
              </a:rPr>
              <a:t>А.В.Бобылев</a:t>
            </a:r>
            <a:endParaRPr lang="ru-RU" sz="1600" b="1" dirty="0" smtClean="0">
              <a:solidFill>
                <a:srgbClr val="CC0066"/>
              </a:solidFill>
            </a:endParaRPr>
          </a:p>
          <a:p>
            <a:r>
              <a:rPr lang="ru-RU" sz="1600" b="1" dirty="0">
                <a:solidFill>
                  <a:srgbClr val="CC0066"/>
                </a:solidFill>
              </a:rPr>
              <a:t>Филиал «</a:t>
            </a:r>
            <a:r>
              <a:rPr lang="ru-RU" sz="1600" b="1" dirty="0" err="1">
                <a:solidFill>
                  <a:srgbClr val="CC0066"/>
                </a:solidFill>
              </a:rPr>
              <a:t>Уралмаркшейдерия</a:t>
            </a:r>
            <a:r>
              <a:rPr lang="ru-RU" sz="1600" b="1" dirty="0" smtClean="0">
                <a:solidFill>
                  <a:srgbClr val="CC0066"/>
                </a:solidFill>
              </a:rPr>
              <a:t>»</a:t>
            </a:r>
            <a:endParaRPr lang="en-US" sz="1600" b="1" dirty="0">
              <a:solidFill>
                <a:srgbClr val="CC0066"/>
              </a:solidFill>
            </a:endParaRPr>
          </a:p>
          <a:p>
            <a:r>
              <a:rPr lang="ru-RU" sz="1600" b="1" dirty="0">
                <a:solidFill>
                  <a:srgbClr val="CC0066"/>
                </a:solidFill>
              </a:rPr>
              <a:t>АО </a:t>
            </a:r>
            <a:r>
              <a:rPr lang="ru-RU" sz="1600" b="1" dirty="0" smtClean="0">
                <a:solidFill>
                  <a:srgbClr val="CC0066"/>
                </a:solidFill>
              </a:rPr>
              <a:t>«</a:t>
            </a:r>
            <a:r>
              <a:rPr lang="ru-RU" sz="1600" b="1" dirty="0" err="1" smtClean="0">
                <a:solidFill>
                  <a:srgbClr val="CC0066"/>
                </a:solidFill>
              </a:rPr>
              <a:t>Роскартография</a:t>
            </a:r>
            <a:r>
              <a:rPr lang="ru-RU" sz="1600" b="1" dirty="0" smtClean="0">
                <a:solidFill>
                  <a:srgbClr val="CC0066"/>
                </a:solidFill>
              </a:rPr>
              <a:t>»</a:t>
            </a:r>
            <a:endParaRPr lang="en-US" sz="1600" b="1" dirty="0">
              <a:solidFill>
                <a:srgbClr val="CC0066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86F440-2A71-439E-9FBA-83EF27281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85244"/>
            <a:ext cx="3600400" cy="5354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97EA29-4584-46D8-981F-7A796DF64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6092552"/>
            <a:ext cx="4176366" cy="9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rgbClr val="CC0066"/>
                </a:solidFill>
              </a:rPr>
              <a:t>               Сочи, </a:t>
            </a:r>
            <a:r>
              <a:rPr lang="ru-RU" sz="1600" b="1" dirty="0">
                <a:solidFill>
                  <a:srgbClr val="CC0066"/>
                </a:solidFill>
              </a:rPr>
              <a:t>2023 г.</a:t>
            </a:r>
            <a:endParaRPr lang="en-US" sz="16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-229418"/>
            <a:ext cx="8856984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r>
              <a:rPr lang="ru-RU" sz="2000" dirty="0" smtClean="0">
                <a:solidFill>
                  <a:schemeClr val="accent2"/>
                </a:solidFill>
              </a:rPr>
              <a:t>Особенности </a:t>
            </a:r>
            <a:r>
              <a:rPr lang="ru-RU" sz="2000" dirty="0">
                <a:solidFill>
                  <a:schemeClr val="accent2"/>
                </a:solidFill>
              </a:rPr>
              <a:t>формирования границ районов выполняемых работ при создании ЦОФП «крупных </a:t>
            </a:r>
            <a:r>
              <a:rPr lang="ru-RU" sz="2000" dirty="0" smtClean="0">
                <a:solidFill>
                  <a:schemeClr val="accent2"/>
                </a:solidFill>
              </a:rPr>
              <a:t>масштабов»</a:t>
            </a:r>
          </a:p>
          <a:p>
            <a:pPr algn="l"/>
            <a:endParaRPr lang="ru-RU" sz="2000" u="sng" dirty="0" smtClean="0"/>
          </a:p>
          <a:p>
            <a:pPr algn="l"/>
            <a:r>
              <a:rPr lang="ru-RU" sz="2000" u="sng" dirty="0" smtClean="0"/>
              <a:t>Особенности </a:t>
            </a:r>
            <a:r>
              <a:rPr lang="ru-RU" sz="2000" u="sng" dirty="0"/>
              <a:t>измерений и выполнения расчетов в различных системах </a:t>
            </a:r>
            <a:r>
              <a:rPr lang="ru-RU" sz="2000" u="sng" dirty="0" smtClean="0"/>
              <a:t>координат</a:t>
            </a:r>
          </a:p>
          <a:p>
            <a:pPr algn="l"/>
            <a:endParaRPr lang="ru-RU" sz="2000" u="sng" dirty="0"/>
          </a:p>
          <a:p>
            <a:pPr algn="l"/>
            <a:r>
              <a:rPr lang="ru-RU" sz="2000" dirty="0" smtClean="0"/>
              <a:t>Выходные данные формируются в трех системах координат: </a:t>
            </a:r>
            <a:r>
              <a:rPr lang="en-US" sz="2000" dirty="0" smtClean="0"/>
              <a:t>WGS-84</a:t>
            </a:r>
            <a:r>
              <a:rPr lang="ru-RU" sz="2000" dirty="0" smtClean="0"/>
              <a:t>, ГСК-2011, системы координат «МСК-субъект» (системы координат ведения кадастрового учета)</a:t>
            </a:r>
          </a:p>
          <a:p>
            <a:pPr algn="l"/>
            <a:r>
              <a:rPr lang="ru-RU" sz="2000" u="sng" dirty="0" smtClean="0"/>
              <a:t>Проблема:</a:t>
            </a:r>
          </a:p>
          <a:p>
            <a:pPr algn="l"/>
            <a:r>
              <a:rPr lang="ru-RU" sz="2000" dirty="0" err="1" smtClean="0"/>
              <a:t>Росреестр</a:t>
            </a:r>
            <a:r>
              <a:rPr lang="ru-RU" sz="2000" dirty="0" smtClean="0"/>
              <a:t>: проектные данные в </a:t>
            </a:r>
            <a:r>
              <a:rPr lang="en-US" sz="2000" dirty="0" smtClean="0"/>
              <a:t>WGS-84</a:t>
            </a:r>
          </a:p>
          <a:p>
            <a:pPr algn="l"/>
            <a:r>
              <a:rPr lang="ru-RU" sz="2000" dirty="0" smtClean="0"/>
              <a:t>Региональные и муниципальные структуры – «МСК-субъект»</a:t>
            </a:r>
          </a:p>
          <a:p>
            <a:pPr algn="l"/>
            <a:r>
              <a:rPr lang="ru-RU" sz="2000" dirty="0" smtClean="0"/>
              <a:t>Возникают вопросы с фиксацией и вычислением объемов выполняемых работ и последующих расчетов.</a:t>
            </a:r>
          </a:p>
          <a:p>
            <a:pPr algn="l"/>
            <a:r>
              <a:rPr lang="ru-RU" sz="2000" u="sng" dirty="0" smtClean="0"/>
              <a:t>Предлагаемое решение:</a:t>
            </a:r>
          </a:p>
          <a:p>
            <a:pPr algn="l"/>
            <a:r>
              <a:rPr lang="ru-RU" sz="2000" dirty="0" smtClean="0"/>
              <a:t>Разработка отдельного регламента выполнения вычислительных работ,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На этапе использования готовых материалов – отдельно для НСПД (возможно по образу и подобию ЕЭКО)</a:t>
            </a:r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«</a:t>
            </a:r>
            <a:r>
              <a:rPr lang="ru-RU" sz="1000" b="1" dirty="0" err="1" smtClean="0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7A2B400-1154-4527-AE02-A47C0D8B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00" y="6381328"/>
            <a:ext cx="1800200" cy="26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4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-229418"/>
            <a:ext cx="8856984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r>
              <a:rPr lang="ru-RU" sz="2000" dirty="0" smtClean="0">
                <a:solidFill>
                  <a:schemeClr val="accent2"/>
                </a:solidFill>
              </a:rPr>
              <a:t>3. Модель </a:t>
            </a:r>
            <a:r>
              <a:rPr lang="ru-RU" sz="2000" dirty="0">
                <a:solidFill>
                  <a:schemeClr val="accent2"/>
                </a:solidFill>
              </a:rPr>
              <a:t>перехода к системам координат ведения кадастрового учета, применяемая в АО «</a:t>
            </a:r>
            <a:r>
              <a:rPr lang="ru-RU" sz="2000" dirty="0" err="1">
                <a:solidFill>
                  <a:schemeClr val="accent2"/>
                </a:solidFill>
              </a:rPr>
              <a:t>Роскартография</a:t>
            </a:r>
            <a:r>
              <a:rPr lang="ru-RU" sz="2000" dirty="0">
                <a:solidFill>
                  <a:schemeClr val="accent2"/>
                </a:solidFill>
              </a:rPr>
              <a:t>»: текущее состояние и предложения</a:t>
            </a:r>
            <a:endParaRPr lang="ru-RU" sz="2000" u="sng" dirty="0" smtClean="0"/>
          </a:p>
          <a:p>
            <a:pPr algn="l"/>
            <a:r>
              <a:rPr lang="ru-RU" sz="2000" u="sng" dirty="0" smtClean="0"/>
              <a:t>Перечень систем координат: WGS-84</a:t>
            </a:r>
            <a:r>
              <a:rPr lang="ru-RU" sz="2000" u="sng" dirty="0"/>
              <a:t>, ГСК-2011 и </a:t>
            </a:r>
            <a:r>
              <a:rPr lang="ru-RU" sz="2000" u="sng" dirty="0" smtClean="0"/>
              <a:t>МСК-субъект</a:t>
            </a:r>
            <a:endParaRPr lang="ru-RU" sz="2000" u="sng" dirty="0"/>
          </a:p>
          <a:p>
            <a:pPr algn="l"/>
            <a:r>
              <a:rPr lang="ru-RU" sz="2000" dirty="0" smtClean="0"/>
              <a:t>Выходные данные формируются в трех системах координат: </a:t>
            </a:r>
          </a:p>
          <a:p>
            <a:pPr algn="l"/>
            <a:r>
              <a:rPr lang="en-US" sz="2000" dirty="0" smtClean="0"/>
              <a:t>WGS-84</a:t>
            </a:r>
            <a:r>
              <a:rPr lang="ru-RU" sz="2000" dirty="0" smtClean="0"/>
              <a:t>, </a:t>
            </a:r>
          </a:p>
          <a:p>
            <a:pPr algn="l"/>
            <a:r>
              <a:rPr lang="ru-RU" sz="2000" dirty="0" smtClean="0"/>
              <a:t>ГСК-2011, </a:t>
            </a:r>
          </a:p>
          <a:p>
            <a:pPr algn="l"/>
            <a:r>
              <a:rPr lang="ru-RU" sz="2000" dirty="0" smtClean="0"/>
              <a:t>системы координат «МСК-субъект» (системы координат ведения кадастрового учета)</a:t>
            </a:r>
          </a:p>
          <a:p>
            <a:pPr algn="l"/>
            <a:r>
              <a:rPr lang="ru-RU" sz="2000" u="sng" dirty="0" smtClean="0"/>
              <a:t>Модель, реализованная в АО «</a:t>
            </a:r>
            <a:r>
              <a:rPr lang="ru-RU" sz="2000" u="sng" dirty="0" err="1" smtClean="0"/>
              <a:t>Роскартография</a:t>
            </a:r>
            <a:r>
              <a:rPr lang="ru-RU" sz="2000" u="sng" dirty="0" smtClean="0"/>
              <a:t>»</a:t>
            </a:r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 smtClean="0"/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«</a:t>
            </a:r>
            <a:r>
              <a:rPr lang="ru-RU" sz="1000" b="1" dirty="0" err="1" smtClean="0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7A2B400-1154-4527-AE02-A47C0D8B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00" y="6381328"/>
            <a:ext cx="1800200" cy="26772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2866926"/>
            <a:ext cx="2662603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WGS-84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707904" y="2852936"/>
            <a:ext cx="1584176" cy="50405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44008" y="2852936"/>
            <a:ext cx="2662603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ГСК-2011</a:t>
            </a: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87824" y="3154958"/>
            <a:ext cx="2662603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ГОСТ 2017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87136" y="4369648"/>
            <a:ext cx="2736305" cy="56697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5400000">
            <a:off x="1807532" y="4119226"/>
            <a:ext cx="2590597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Локальные</a:t>
            </a:r>
          </a:p>
          <a:p>
            <a:endParaRPr lang="ru-RU" sz="2400" dirty="0" smtClean="0"/>
          </a:p>
          <a:p>
            <a:r>
              <a:rPr lang="ru-RU" sz="2400" dirty="0" smtClean="0"/>
              <a:t> преобразования</a:t>
            </a:r>
            <a:endParaRPr lang="ru-RU" sz="24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91680" y="5891262"/>
            <a:ext cx="2662603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МСК-субъект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836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418654"/>
            <a:ext cx="8856984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endParaRPr lang="ru-RU" sz="2000" dirty="0">
              <a:solidFill>
                <a:schemeClr val="accent2"/>
              </a:solidFill>
            </a:endParaRPr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endParaRPr lang="ru-RU" sz="2000" dirty="0">
              <a:solidFill>
                <a:schemeClr val="accent2"/>
              </a:solidFill>
            </a:endParaRPr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r>
              <a:rPr lang="ru-RU" sz="2000" dirty="0" smtClean="0">
                <a:solidFill>
                  <a:schemeClr val="accent2"/>
                </a:solidFill>
              </a:rPr>
              <a:t>3. Модель </a:t>
            </a:r>
            <a:r>
              <a:rPr lang="ru-RU" sz="2000" dirty="0">
                <a:solidFill>
                  <a:schemeClr val="accent2"/>
                </a:solidFill>
              </a:rPr>
              <a:t>перехода к системам координат ведения кадастрового учета, применяемая в АО «</a:t>
            </a:r>
            <a:r>
              <a:rPr lang="ru-RU" sz="2000" dirty="0" err="1">
                <a:solidFill>
                  <a:schemeClr val="accent2"/>
                </a:solidFill>
              </a:rPr>
              <a:t>Роскартография</a:t>
            </a:r>
            <a:r>
              <a:rPr lang="ru-RU" sz="2000" dirty="0">
                <a:solidFill>
                  <a:schemeClr val="accent2"/>
                </a:solidFill>
              </a:rPr>
              <a:t>»: текущее состояние и предложения</a:t>
            </a:r>
            <a:endParaRPr lang="ru-RU" sz="2000" u="sng" dirty="0" smtClean="0"/>
          </a:p>
          <a:p>
            <a:pPr algn="l"/>
            <a:r>
              <a:rPr lang="ru-RU" sz="2000" u="sng" dirty="0" smtClean="0"/>
              <a:t>Переход к МСК-субъект</a:t>
            </a:r>
            <a:endParaRPr lang="ru-RU" sz="2000" u="sng" dirty="0"/>
          </a:p>
          <a:p>
            <a:pPr algn="l"/>
            <a:r>
              <a:rPr lang="ru-RU" sz="2000" dirty="0" smtClean="0"/>
              <a:t>1:5 00</a:t>
            </a:r>
          </a:p>
          <a:p>
            <a:pPr algn="l"/>
            <a:r>
              <a:rPr lang="ru-RU" sz="2000" dirty="0" smtClean="0"/>
              <a:t>Вычисление блоков локальных параметров</a:t>
            </a:r>
          </a:p>
          <a:p>
            <a:pPr algn="l"/>
            <a:r>
              <a:rPr lang="ru-RU" sz="2000" dirty="0" smtClean="0"/>
              <a:t>1:2 000</a:t>
            </a:r>
          </a:p>
          <a:p>
            <a:pPr algn="l"/>
            <a:r>
              <a:rPr lang="ru-RU" sz="2000" dirty="0" smtClean="0"/>
              <a:t>Вычисление групп локальных параметров с учетом особенностей кадастрового деления</a:t>
            </a:r>
          </a:p>
          <a:p>
            <a:pPr algn="l"/>
            <a:r>
              <a:rPr lang="ru-RU" sz="2000" dirty="0" smtClean="0"/>
              <a:t>1:10 000</a:t>
            </a:r>
          </a:p>
          <a:p>
            <a:pPr algn="l"/>
            <a:r>
              <a:rPr lang="ru-RU" sz="2000" dirty="0" smtClean="0"/>
              <a:t>Максимальное укрупнение блоков локальных параметров для удобства использования продукции</a:t>
            </a:r>
          </a:p>
          <a:p>
            <a:pPr algn="l"/>
            <a:endParaRPr lang="ru-RU" sz="2000" dirty="0"/>
          </a:p>
          <a:p>
            <a:pPr algn="l"/>
            <a:r>
              <a:rPr lang="ru-RU" sz="2000" u="sng" dirty="0" smtClean="0"/>
              <a:t>Предложение – желание</a:t>
            </a:r>
          </a:p>
          <a:p>
            <a:pPr algn="l"/>
            <a:r>
              <a:rPr lang="ru-RU" sz="2000" dirty="0" smtClean="0"/>
              <a:t>Рассмотрение решения вопроса перехода к системам координат МСК-субъект на программном уровне: ЦФС или отдельные программные модули</a:t>
            </a:r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 smtClean="0"/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«</a:t>
            </a:r>
            <a:r>
              <a:rPr lang="ru-RU" sz="1000" b="1" dirty="0" err="1" smtClean="0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7A2B400-1154-4527-AE02-A47C0D8B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00" y="6381328"/>
            <a:ext cx="1800200" cy="26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3659014"/>
            <a:ext cx="8856984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endParaRPr lang="ru-RU" sz="2000" dirty="0">
              <a:solidFill>
                <a:schemeClr val="accent2"/>
              </a:solidFill>
            </a:endParaRPr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endParaRPr lang="ru-RU" sz="2000" dirty="0">
              <a:solidFill>
                <a:schemeClr val="accent2"/>
              </a:solidFill>
            </a:endParaRPr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r>
              <a:rPr lang="ru-RU" sz="2000" dirty="0">
                <a:solidFill>
                  <a:schemeClr val="accent2"/>
                </a:solidFill>
              </a:rPr>
              <a:t>4. </a:t>
            </a:r>
            <a:r>
              <a:rPr lang="ru-RU" sz="2000" dirty="0" smtClean="0">
                <a:solidFill>
                  <a:schemeClr val="accent2"/>
                </a:solidFill>
              </a:rPr>
              <a:t>Геодезическое </a:t>
            </a:r>
            <a:r>
              <a:rPr lang="ru-RU" sz="2000" dirty="0">
                <a:solidFill>
                  <a:schemeClr val="accent2"/>
                </a:solidFill>
              </a:rPr>
              <a:t>обеспечение перехода к системам координат ведения кадастрового </a:t>
            </a:r>
            <a:r>
              <a:rPr lang="ru-RU" sz="2000" dirty="0" smtClean="0">
                <a:solidFill>
                  <a:schemeClr val="accent2"/>
                </a:solidFill>
              </a:rPr>
              <a:t>учета</a:t>
            </a:r>
            <a:endParaRPr lang="ru-RU" sz="2000" u="sng" dirty="0"/>
          </a:p>
          <a:p>
            <a:r>
              <a:rPr lang="ru-RU" sz="2000" u="sng" dirty="0" smtClean="0"/>
              <a:t>Переход </a:t>
            </a:r>
            <a:r>
              <a:rPr lang="ru-RU" sz="2000" u="sng" dirty="0" smtClean="0"/>
              <a:t>к </a:t>
            </a:r>
            <a:r>
              <a:rPr lang="ru-RU" sz="2000" u="sng" dirty="0" smtClean="0"/>
              <a:t>МСК-субъект</a:t>
            </a:r>
          </a:p>
          <a:p>
            <a:endParaRPr lang="ru-RU" sz="2000" u="sng" dirty="0" smtClean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Картограмма расположения пунктов ГГС на территорию Челябинской области с расхождением значений нормализованных координат, превышающих 20 см</a:t>
            </a:r>
            <a:endParaRPr lang="ru-RU" sz="2000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/>
          </a:p>
          <a:p>
            <a:pPr algn="l"/>
            <a:endParaRPr lang="ru-RU" sz="2000" u="sng" dirty="0" smtClean="0"/>
          </a:p>
          <a:p>
            <a:pPr algn="l"/>
            <a:endParaRPr lang="ru-RU" sz="2000" u="sng" dirty="0" smtClean="0"/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«</a:t>
            </a:r>
            <a:r>
              <a:rPr lang="ru-RU" sz="1000" b="1" dirty="0" err="1" smtClean="0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7A2B400-1154-4527-AE02-A47C0D8B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00" y="6381328"/>
            <a:ext cx="1800200" cy="2677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56" y="1052736"/>
            <a:ext cx="8501096" cy="46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>
          <a:xfrm>
            <a:off x="717734" y="2949526"/>
            <a:ext cx="8392484" cy="1127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24128" y="5597873"/>
            <a:ext cx="3413834" cy="1263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Александр Владимирович Бобылев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sz="1100" dirty="0" err="1">
                <a:solidFill>
                  <a:schemeClr val="accent2">
                    <a:lumMod val="75000"/>
                  </a:schemeClr>
                </a:solidFill>
              </a:rPr>
              <a:t>К.г.н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., главный инженер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Филиал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100" dirty="0" err="1">
                <a:solidFill>
                  <a:schemeClr val="accent2">
                    <a:lumMod val="75000"/>
                  </a:schemeClr>
                </a:solidFill>
              </a:rPr>
              <a:t>Уралмаркшейдерия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АО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100" dirty="0" err="1" smtClean="0">
                <a:solidFill>
                  <a:schemeClr val="accent2">
                    <a:lumMod val="75000"/>
                  </a:schemeClr>
                </a:solidFill>
              </a:rPr>
              <a:t>Роскартографии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sz="1100" dirty="0" err="1">
                <a:solidFill>
                  <a:schemeClr val="accent2">
                    <a:lumMod val="75000"/>
                  </a:schemeClr>
                </a:solidFill>
              </a:rPr>
              <a:t>Г.Челябинск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, Порядковая 1-ая, 10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8(351)211-44-32</a:t>
            </a:r>
          </a:p>
          <a:p>
            <a:pPr algn="l"/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info@utmp.ru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834163-A462-4D1D-8B7A-FCBD803A8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6381328"/>
            <a:ext cx="1800200" cy="26772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E34CD4F-C1A1-4564-961B-F696FE4B7808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</a:t>
            </a:r>
            <a:r>
              <a:rPr lang="ru-RU" sz="1000" b="1" dirty="0"/>
              <a:t>«</a:t>
            </a:r>
            <a:r>
              <a:rPr lang="ru-RU" sz="1000" b="1" dirty="0" err="1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9105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-324544" y="116632"/>
            <a:ext cx="972108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ехнологические схемы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выполнения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АФС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филиала «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Уралмаркшейдерия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»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C5BFF2-E917-49F2-B79D-91CDA226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800" y="6381328"/>
            <a:ext cx="1800200" cy="267722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</a:t>
            </a:r>
            <a:r>
              <a:rPr lang="ru-RU" sz="1000" b="1" dirty="0"/>
              <a:t>«</a:t>
            </a:r>
            <a:r>
              <a:rPr lang="ru-RU" sz="1000" b="1" dirty="0" err="1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F02049-16D2-48BB-A000-0BF66027F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944" y="1152560"/>
            <a:ext cx="364856" cy="4213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250149-4973-4207-9AE5-84ECE19FF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836712"/>
            <a:ext cx="1584176" cy="1053033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55792E65-9B10-4815-8CA0-70CE34A415A6}"/>
              </a:ext>
            </a:extLst>
          </p:cNvPr>
          <p:cNvSpPr txBox="1">
            <a:spLocks noChangeArrowheads="1"/>
          </p:cNvSpPr>
          <p:nvPr/>
        </p:nvSpPr>
        <p:spPr>
          <a:xfrm>
            <a:off x="3170252" y="1624087"/>
            <a:ext cx="21602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АФА </a:t>
            </a:r>
            <a:r>
              <a:rPr lang="en-US" sz="2400" b="1" dirty="0"/>
              <a:t>DMC III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8048DA4C-5CEC-471C-9B31-D26F3920F64D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1858814"/>
            <a:ext cx="21602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АН-30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E6D0D7D-E033-4A93-84A4-4CB09E812F9E}"/>
              </a:ext>
            </a:extLst>
          </p:cNvPr>
          <p:cNvSpPr txBox="1">
            <a:spLocks noChangeArrowheads="1"/>
          </p:cNvSpPr>
          <p:nvPr/>
        </p:nvSpPr>
        <p:spPr>
          <a:xfrm>
            <a:off x="5557293" y="1111596"/>
            <a:ext cx="2327075" cy="11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H</a:t>
            </a:r>
            <a:r>
              <a:rPr lang="ru-RU" sz="1800" b="1" dirty="0"/>
              <a:t>ф (1:2 000) – 3200 м</a:t>
            </a:r>
          </a:p>
          <a:p>
            <a:r>
              <a:rPr lang="en-US" sz="1800" b="1" dirty="0"/>
              <a:t>H</a:t>
            </a:r>
            <a:r>
              <a:rPr lang="ru-RU" sz="1800" b="1" dirty="0"/>
              <a:t>ф (1:10 000) – 6500 м</a:t>
            </a:r>
          </a:p>
          <a:p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A12E51-B67E-44A5-9606-40C458BB4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944" y="2584458"/>
            <a:ext cx="364856" cy="4213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F92027E-5C09-4AEF-AEC7-1CCADDF3E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2348880"/>
            <a:ext cx="1584176" cy="892493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01AA288F-2C84-4F9A-AA8D-AC98FC7F1327}"/>
              </a:ext>
            </a:extLst>
          </p:cNvPr>
          <p:cNvSpPr txBox="1">
            <a:spLocks noChangeArrowheads="1"/>
          </p:cNvSpPr>
          <p:nvPr/>
        </p:nvSpPr>
        <p:spPr>
          <a:xfrm>
            <a:off x="3170252" y="3055985"/>
            <a:ext cx="21602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АФА </a:t>
            </a:r>
            <a:r>
              <a:rPr lang="en-US" sz="2400" b="1" dirty="0"/>
              <a:t>DMC III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37FDD814-5D49-487D-B3A2-8B76BF2011DA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3321643"/>
            <a:ext cx="21602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ТУ-134М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DCB828EF-800A-43EC-91E1-4B52AB9CE4FF}"/>
              </a:ext>
            </a:extLst>
          </p:cNvPr>
          <p:cNvSpPr txBox="1">
            <a:spLocks noChangeArrowheads="1"/>
          </p:cNvSpPr>
          <p:nvPr/>
        </p:nvSpPr>
        <p:spPr>
          <a:xfrm>
            <a:off x="5557293" y="2543494"/>
            <a:ext cx="2327075" cy="11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</a:rPr>
              <a:t>H</a:t>
            </a:r>
            <a:r>
              <a:rPr lang="ru-RU" sz="1800" b="1" dirty="0">
                <a:solidFill>
                  <a:srgbClr val="FF0000"/>
                </a:solidFill>
              </a:rPr>
              <a:t>ф (1:2 000) – 3200 м</a:t>
            </a:r>
          </a:p>
          <a:p>
            <a:r>
              <a:rPr lang="en-US" sz="1800" b="1" dirty="0"/>
              <a:t>H</a:t>
            </a:r>
            <a:r>
              <a:rPr lang="ru-RU" sz="1800" b="1" dirty="0"/>
              <a:t>ф (1:10 000) – 8500 м</a:t>
            </a:r>
          </a:p>
          <a:p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C988AB68-1DFE-444E-825F-07DAA2C77FD1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2025577"/>
            <a:ext cx="7992888" cy="323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2019 </a:t>
            </a:r>
            <a:r>
              <a:rPr lang="ru-RU" sz="2400" b="1" dirty="0"/>
              <a:t>г.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584EB05D-8C2D-4D55-9BDB-854365219B81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3393729"/>
            <a:ext cx="7992888" cy="323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2020</a:t>
            </a:r>
            <a:r>
              <a:rPr lang="ru-RU" sz="2400" b="1" dirty="0"/>
              <a:t> </a:t>
            </a:r>
            <a:r>
              <a:rPr lang="ru-RU" sz="2400" b="1" dirty="0" smtClean="0"/>
              <a:t>- 2023</a:t>
            </a:r>
            <a:r>
              <a:rPr lang="en-US" sz="2400" b="1" dirty="0" smtClean="0"/>
              <a:t> </a:t>
            </a:r>
            <a:r>
              <a:rPr lang="ru-RU" sz="2400" b="1" dirty="0"/>
              <a:t>г.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BC2F916E-B1EF-4DA9-BD46-98BDAF56936E}"/>
              </a:ext>
            </a:extLst>
          </p:cNvPr>
          <p:cNvSpPr txBox="1">
            <a:spLocks noChangeArrowheads="1"/>
          </p:cNvSpPr>
          <p:nvPr/>
        </p:nvSpPr>
        <p:spPr>
          <a:xfrm>
            <a:off x="3347864" y="4077072"/>
            <a:ext cx="21602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АФА </a:t>
            </a:r>
            <a:r>
              <a:rPr lang="en-US" sz="2400" b="1" dirty="0" err="1" smtClean="0"/>
              <a:t>UltraCAM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Vexcel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Lp</a:t>
            </a:r>
            <a:endParaRPr lang="ru-RU" sz="1800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4A16696F-1269-424E-8D51-753BEAA9228E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4905819"/>
            <a:ext cx="21602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АН-2 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C73E466C-255B-4915-B6FE-EA27397358B8}"/>
              </a:ext>
            </a:extLst>
          </p:cNvPr>
          <p:cNvSpPr txBox="1">
            <a:spLocks noChangeArrowheads="1"/>
          </p:cNvSpPr>
          <p:nvPr/>
        </p:nvSpPr>
        <p:spPr>
          <a:xfrm>
            <a:off x="5557293" y="3775892"/>
            <a:ext cx="2327075" cy="11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H</a:t>
            </a:r>
            <a:r>
              <a:rPr lang="ru-RU" sz="1800" b="1" dirty="0"/>
              <a:t>ф (1:2 </a:t>
            </a:r>
            <a:r>
              <a:rPr lang="ru-RU" sz="1800" b="1" dirty="0" smtClean="0"/>
              <a:t>000) </a:t>
            </a:r>
            <a:r>
              <a:rPr lang="ru-RU" sz="1800" b="1" dirty="0"/>
              <a:t>– </a:t>
            </a:r>
            <a:r>
              <a:rPr lang="ru-RU" sz="1800" b="1" dirty="0" smtClean="0"/>
              <a:t>2000 м</a:t>
            </a:r>
          </a:p>
          <a:p>
            <a:r>
              <a:rPr lang="ru-RU" sz="1800" b="1" dirty="0" err="1">
                <a:solidFill>
                  <a:srgbClr val="FF0000"/>
                </a:solidFill>
              </a:rPr>
              <a:t>Hф</a:t>
            </a:r>
            <a:r>
              <a:rPr lang="ru-RU" sz="1800" b="1" dirty="0">
                <a:solidFill>
                  <a:srgbClr val="FF0000"/>
                </a:solidFill>
              </a:rPr>
              <a:t> (</a:t>
            </a:r>
            <a:r>
              <a:rPr lang="ru-RU" sz="1800" b="1" dirty="0" smtClean="0">
                <a:solidFill>
                  <a:srgbClr val="FF0000"/>
                </a:solidFill>
              </a:rPr>
              <a:t>1:10 </a:t>
            </a:r>
            <a:r>
              <a:rPr lang="ru-RU" sz="1800" b="1" dirty="0">
                <a:solidFill>
                  <a:srgbClr val="FF0000"/>
                </a:solidFill>
              </a:rPr>
              <a:t>000) – </a:t>
            </a:r>
            <a:r>
              <a:rPr lang="ru-RU" sz="1800" b="1" dirty="0" smtClean="0">
                <a:solidFill>
                  <a:srgbClr val="FF0000"/>
                </a:solidFill>
              </a:rPr>
              <a:t>3200 </a:t>
            </a:r>
            <a:r>
              <a:rPr lang="ru-RU" sz="1800" b="1" dirty="0">
                <a:solidFill>
                  <a:srgbClr val="FF0000"/>
                </a:solidFill>
              </a:rPr>
              <a:t>м</a:t>
            </a:r>
          </a:p>
          <a:p>
            <a:endParaRPr lang="ru-RU" sz="1800" b="1" dirty="0">
              <a:solidFill>
                <a:srgbClr val="FF0000"/>
              </a:solidFill>
            </a:endParaRPr>
          </a:p>
          <a:p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C3974397-5FAE-4282-A58C-6B3192B4F8B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5337945"/>
            <a:ext cx="7992888" cy="323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2022, 2023</a:t>
            </a:r>
            <a:r>
              <a:rPr lang="en-US" sz="2400" b="1" dirty="0"/>
              <a:t> </a:t>
            </a:r>
            <a:r>
              <a:rPr lang="ru-RU" sz="2400" b="1" dirty="0"/>
              <a:t>г.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7A5AF0-B014-46ED-B76B-9DF71F6D9A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27" y="4061500"/>
            <a:ext cx="1550532" cy="6945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2CB82F4-AAE3-4086-BEA7-F2A9DDF24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7144" y="4663849"/>
            <a:ext cx="364856" cy="421335"/>
          </a:xfrm>
          <a:prstGeom prst="rect">
            <a:avLst/>
          </a:prstGeom>
        </p:spPr>
      </p:pic>
      <p:sp>
        <p:nvSpPr>
          <p:cNvPr id="33" name="Rectangle 2">
            <a:extLst>
              <a:ext uri="{FF2B5EF4-FFF2-40B4-BE49-F238E27FC236}">
                <a16:creationId xmlns:a16="http://schemas.microsoft.com/office/drawing/2014/main" id="{BC2F916E-B1EF-4DA9-BD46-98BDAF56936E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5675238"/>
            <a:ext cx="21602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DSC-RX1RM2</a:t>
            </a:r>
            <a:endParaRPr lang="ru-RU" sz="1400" dirty="0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C73E466C-255B-4915-B6FE-EA27397358B8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4653136"/>
            <a:ext cx="2327075" cy="11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</a:rPr>
              <a:t>H</a:t>
            </a:r>
            <a:r>
              <a:rPr lang="ru-RU" sz="1800" b="1" dirty="0">
                <a:solidFill>
                  <a:srgbClr val="FF0000"/>
                </a:solidFill>
              </a:rPr>
              <a:t>ф (1:2 000) – </a:t>
            </a:r>
            <a:r>
              <a:rPr lang="ru-RU" sz="1800" b="1" dirty="0" smtClean="0">
                <a:solidFill>
                  <a:srgbClr val="FF0000"/>
                </a:solidFill>
              </a:rPr>
              <a:t>3200 </a:t>
            </a:r>
            <a:r>
              <a:rPr lang="ru-RU" sz="1800" b="1" dirty="0">
                <a:solidFill>
                  <a:srgbClr val="FF0000"/>
                </a:solidFill>
              </a:rPr>
              <a:t>м</a:t>
            </a:r>
          </a:p>
          <a:p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584EB05D-8C2D-4D55-9BDB-854365219B81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473849"/>
            <a:ext cx="7992888" cy="323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2020</a:t>
            </a:r>
            <a:r>
              <a:rPr lang="ru-RU" sz="2400" b="1" dirty="0"/>
              <a:t> </a:t>
            </a:r>
            <a:r>
              <a:rPr lang="ru-RU" sz="2400" b="1" dirty="0" smtClean="0"/>
              <a:t>- 2023</a:t>
            </a:r>
            <a:r>
              <a:rPr lang="en-US" sz="2400" b="1" dirty="0" smtClean="0"/>
              <a:t> </a:t>
            </a:r>
            <a:r>
              <a:rPr lang="ru-RU" sz="2400" b="1" dirty="0"/>
              <a:t>г.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pic>
        <p:nvPicPr>
          <p:cNvPr id="1026" name="Picture 2" descr="Аренда БПЛА Геоска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66" y="5391030"/>
            <a:ext cx="1328219" cy="7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2">
            <a:extLst>
              <a:ext uri="{FF2B5EF4-FFF2-40B4-BE49-F238E27FC236}">
                <a16:creationId xmlns:a16="http://schemas.microsoft.com/office/drawing/2014/main" id="{4A16696F-1269-424E-8D51-753BEAA9228E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6179294"/>
            <a:ext cx="21602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ГЕОСКАН 201 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C3974397-5FAE-4282-A58C-6B3192B4F8B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5986017"/>
            <a:ext cx="7992888" cy="323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2023</a:t>
            </a:r>
            <a:r>
              <a:rPr lang="en-US" sz="2400" b="1" dirty="0" smtClean="0"/>
              <a:t> </a:t>
            </a:r>
            <a:r>
              <a:rPr lang="ru-RU" sz="2400" b="1" dirty="0"/>
              <a:t>г.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C73E466C-255B-4915-B6FE-EA27397358B8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5517232"/>
            <a:ext cx="2327075" cy="11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H</a:t>
            </a:r>
            <a:r>
              <a:rPr lang="ru-RU" sz="1800" b="1" dirty="0"/>
              <a:t>ф (1:2 000) – </a:t>
            </a:r>
            <a:endParaRPr lang="ru-RU" sz="1800" b="1" dirty="0" smtClean="0"/>
          </a:p>
          <a:p>
            <a:r>
              <a:rPr lang="ru-RU" sz="1800" b="1" dirty="0" smtClean="0"/>
              <a:t>800-1300 </a:t>
            </a:r>
            <a:r>
              <a:rPr lang="ru-RU" sz="1800" b="1" dirty="0"/>
              <a:t>м</a:t>
            </a:r>
          </a:p>
          <a:p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006" y="3773188"/>
            <a:ext cx="306133" cy="463751"/>
          </a:xfrm>
          <a:prstGeom prst="rect">
            <a:avLst/>
          </a:prstGeom>
        </p:spPr>
      </p:pic>
      <p:sp>
        <p:nvSpPr>
          <p:cNvPr id="46" name="Rectangle 2">
            <a:extLst>
              <a:ext uri="{FF2B5EF4-FFF2-40B4-BE49-F238E27FC236}">
                <a16:creationId xmlns:a16="http://schemas.microsoft.com/office/drawing/2014/main" id="{01AA288F-2C84-4F9A-AA8D-AC98FC7F1327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5027166"/>
            <a:ext cx="216024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АФА </a:t>
            </a:r>
            <a:r>
              <a:rPr lang="en-US" sz="2400" b="1" dirty="0"/>
              <a:t>DMC III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9450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6927407-A381-4465-B5ED-E5956B2A8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17" y="4375497"/>
            <a:ext cx="1550532" cy="69450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2" y="-27384"/>
            <a:ext cx="88569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Особенности получения данных при выполнении АФС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C5BFF2-E917-49F2-B79D-91CDA226F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6381328"/>
            <a:ext cx="1800200" cy="267722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</a:t>
            </a:r>
            <a:r>
              <a:rPr lang="ru-RU" sz="1000" b="1" dirty="0"/>
              <a:t>«</a:t>
            </a:r>
            <a:r>
              <a:rPr lang="ru-RU" sz="1000" b="1" dirty="0" err="1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1413DE7D-4654-4145-9A5F-87E8360DE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96" y="548680"/>
            <a:ext cx="9073008" cy="2517146"/>
          </a:xfrm>
        </p:spPr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474" y="1928233"/>
            <a:ext cx="1121761" cy="634039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endCxn id="10" idx="2"/>
          </p:cNvCxnSpPr>
          <p:nvPr/>
        </p:nvCxnSpPr>
        <p:spPr>
          <a:xfrm>
            <a:off x="2741531" y="548680"/>
            <a:ext cx="0" cy="5897740"/>
          </a:xfrm>
          <a:prstGeom prst="straightConnector1">
            <a:avLst/>
          </a:prstGeom>
          <a:ln w="73025">
            <a:solidFill>
              <a:srgbClr val="00B05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511314" y="4451065"/>
            <a:ext cx="451143" cy="3990709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1413DE7D-4654-4145-9A5F-87E8360DEE49}"/>
              </a:ext>
            </a:extLst>
          </p:cNvPr>
          <p:cNvSpPr txBox="1">
            <a:spLocks noChangeArrowheads="1"/>
          </p:cNvSpPr>
          <p:nvPr/>
        </p:nvSpPr>
        <p:spPr>
          <a:xfrm>
            <a:off x="1763688" y="690064"/>
            <a:ext cx="576064" cy="5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B050"/>
                </a:solidFill>
              </a:rPr>
              <a:t>H</a:t>
            </a:r>
            <a:r>
              <a:rPr lang="ru-RU" sz="2000" dirty="0">
                <a:solidFill>
                  <a:srgbClr val="00B050"/>
                </a:solidFill>
              </a:rPr>
              <a:t>ф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1413DE7D-4654-4145-9A5F-87E8360DEE49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1194120"/>
            <a:ext cx="1080120" cy="5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10500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1413DE7D-4654-4145-9A5F-87E8360DEE49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1842192"/>
            <a:ext cx="1080120" cy="5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9000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413DE7D-4654-4145-9A5F-87E8360DEE49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2490264"/>
            <a:ext cx="1080120" cy="5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7500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1413DE7D-4654-4145-9A5F-87E8360DEE49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3138336"/>
            <a:ext cx="1080120" cy="5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6000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1413DE7D-4654-4145-9A5F-87E8360DEE49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3786408"/>
            <a:ext cx="1080120" cy="5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4500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1413DE7D-4654-4145-9A5F-87E8360DEE49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4434480"/>
            <a:ext cx="1080120" cy="5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3000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1413DE7D-4654-4145-9A5F-87E8360DEE49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5053543"/>
            <a:ext cx="1080120" cy="5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1500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2744039" y="1550373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514" y="4539965"/>
            <a:ext cx="951058" cy="7376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8043" y="2957790"/>
            <a:ext cx="951058" cy="73768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907704" y="1914200"/>
            <a:ext cx="4392488" cy="707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AC5DEE7-80AE-41DF-834A-D174FF723F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1382" y="2688688"/>
            <a:ext cx="1109761" cy="737680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E5A747D-CC55-4E07-96E3-E3F468F34184}"/>
              </a:ext>
            </a:extLst>
          </p:cNvPr>
          <p:cNvSpPr/>
          <p:nvPr/>
        </p:nvSpPr>
        <p:spPr>
          <a:xfrm>
            <a:off x="1907704" y="4362472"/>
            <a:ext cx="4392488" cy="70753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1413DE7D-4654-4145-9A5F-87E8360DEE49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5344207"/>
            <a:ext cx="1080120" cy="5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B050"/>
                </a:solidFill>
              </a:rPr>
              <a:t>1000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1413DE7D-4654-4145-9A5F-87E8360DEE49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6064287"/>
            <a:ext cx="1080120" cy="5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B050"/>
                </a:solidFill>
              </a:rPr>
              <a:t>0</a:t>
            </a:r>
          </a:p>
        </p:txBody>
      </p:sp>
      <p:pic>
        <p:nvPicPr>
          <p:cNvPr id="41" name="Picture 2" descr="Аренда БПЛА Геоскан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73" y="5229200"/>
            <a:ext cx="1328219" cy="7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907704" y="5229200"/>
            <a:ext cx="4392488" cy="707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2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C5BFF2-E917-49F2-B79D-91CDA226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800" y="6381328"/>
            <a:ext cx="1800200" cy="267722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</a:t>
            </a:r>
            <a:r>
              <a:rPr lang="ru-RU" sz="1000" b="1" dirty="0"/>
              <a:t>«</a:t>
            </a:r>
            <a:r>
              <a:rPr lang="ru-RU" sz="1000" b="1" dirty="0" err="1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  <p:pic>
        <p:nvPicPr>
          <p:cNvPr id="31" name="Рисунок 7">
            <a:extLst>
              <a:ext uri="{FF2B5EF4-FFF2-40B4-BE49-F238E27FC236}">
                <a16:creationId xmlns:a16="http://schemas.microsoft.com/office/drawing/2014/main" id="{84B4B517-ACAC-4EEB-A309-3BF9F4976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-27384"/>
            <a:ext cx="9001000" cy="425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id="{3D2EAA32-269A-4597-83FF-B0E09E2B7B52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2780928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E25832-A461-4001-8E45-D8E16F003C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76" y="2150464"/>
            <a:ext cx="360041" cy="2393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9DE9D61-87E6-41ED-B05E-EABC17F734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3774" y="2384884"/>
            <a:ext cx="383443" cy="2160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E97AC7-C6C4-4ED1-8F78-302173D35D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60" y="2780928"/>
            <a:ext cx="383443" cy="216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96FFE6-9506-4627-A56F-336153B9DC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838" y="2847197"/>
            <a:ext cx="383443" cy="21602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04228A6-0130-4073-BB21-F0B0C0C5CA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29" y="3567277"/>
            <a:ext cx="383443" cy="2160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1A9C17F-5F83-45A5-8B81-9A568F6370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789" y="3571887"/>
            <a:ext cx="383443" cy="21602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0ADF92-C80D-4D5B-BF2C-EA41454B3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3267" y="3103570"/>
            <a:ext cx="360041" cy="2393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192D681-41F3-4CCC-919A-16F5F6BB7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832" y="2851403"/>
            <a:ext cx="383443" cy="2160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6ACAFE-C5C6-4B4C-AF99-1A1F9CF9A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1628800"/>
            <a:ext cx="383443" cy="21602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27E3AD1-BB24-4B2E-884E-F27E0E01CA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1844824"/>
            <a:ext cx="383443" cy="21602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1C9920A-0BEA-4EE1-8740-FD4C7C58CE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965" y="3641681"/>
            <a:ext cx="383443" cy="2160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83D1903-87C9-4B22-8BF4-16CB400F9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6020153" cy="2612519"/>
          </a:xfrm>
          <a:prstGeom prst="rect">
            <a:avLst/>
          </a:prstGeom>
        </p:spPr>
      </p:pic>
      <p:sp>
        <p:nvSpPr>
          <p:cNvPr id="39" name="Блок-схема: узел 38">
            <a:extLst>
              <a:ext uri="{FF2B5EF4-FFF2-40B4-BE49-F238E27FC236}">
                <a16:creationId xmlns:a16="http://schemas.microsoft.com/office/drawing/2014/main" id="{D4CA2528-5D82-48A6-87A4-FBB8DA81E175}"/>
              </a:ext>
            </a:extLst>
          </p:cNvPr>
          <p:cNvSpPr/>
          <p:nvPr/>
        </p:nvSpPr>
        <p:spPr>
          <a:xfrm>
            <a:off x="2455249" y="5996699"/>
            <a:ext cx="94501" cy="83001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7510ADF-131F-49FF-95C5-C02130360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137" y="5590536"/>
            <a:ext cx="114204" cy="11420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1DE62F5-D17F-49D4-935E-FD34F399B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089" y="6215346"/>
            <a:ext cx="114204" cy="11420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0799477-DFD6-4711-B04F-753D338999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7497" y="6461089"/>
            <a:ext cx="114204" cy="114204"/>
          </a:xfrm>
          <a:prstGeom prst="rect">
            <a:avLst/>
          </a:prstGeom>
        </p:spPr>
      </p:pic>
      <p:sp>
        <p:nvSpPr>
          <p:cNvPr id="43" name="Rectangle 2">
            <a:extLst>
              <a:ext uri="{FF2B5EF4-FFF2-40B4-BE49-F238E27FC236}">
                <a16:creationId xmlns:a16="http://schemas.microsoft.com/office/drawing/2014/main" id="{EB16E09A-FD91-4DCE-AD6C-60DB15D393EA}"/>
              </a:ext>
            </a:extLst>
          </p:cNvPr>
          <p:cNvSpPr txBox="1">
            <a:spLocks noChangeArrowheads="1"/>
          </p:cNvSpPr>
          <p:nvPr/>
        </p:nvSpPr>
        <p:spPr>
          <a:xfrm>
            <a:off x="1605688" y="5678611"/>
            <a:ext cx="857609" cy="19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B050"/>
                </a:solidFill>
              </a:rPr>
              <a:t>Ульяновск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4333599C-C20A-4A79-9070-1226D3FDF23F}"/>
              </a:ext>
            </a:extLst>
          </p:cNvPr>
          <p:cNvSpPr txBox="1">
            <a:spLocks noChangeArrowheads="1"/>
          </p:cNvSpPr>
          <p:nvPr/>
        </p:nvSpPr>
        <p:spPr>
          <a:xfrm>
            <a:off x="1288994" y="5554636"/>
            <a:ext cx="857609" cy="19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B050"/>
                </a:solidFill>
              </a:rPr>
              <a:t>Пенза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5F54201-7D16-4A1B-A1DD-176E4CDC50DA}"/>
              </a:ext>
            </a:extLst>
          </p:cNvPr>
          <p:cNvSpPr txBox="1">
            <a:spLocks noChangeArrowheads="1"/>
          </p:cNvSpPr>
          <p:nvPr/>
        </p:nvSpPr>
        <p:spPr>
          <a:xfrm>
            <a:off x="970803" y="6181399"/>
            <a:ext cx="857609" cy="19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B050"/>
                </a:solidFill>
              </a:rPr>
              <a:t>Махачкала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02D19045-CB07-4CEE-9263-FB70D573BDBE}"/>
              </a:ext>
            </a:extLst>
          </p:cNvPr>
          <p:cNvSpPr txBox="1">
            <a:spLocks noChangeArrowheads="1"/>
          </p:cNvSpPr>
          <p:nvPr/>
        </p:nvSpPr>
        <p:spPr>
          <a:xfrm>
            <a:off x="3902873" y="6307193"/>
            <a:ext cx="999360" cy="389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B050"/>
                </a:solidFill>
              </a:rPr>
              <a:t>Иркутск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Ангарск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7EA7D0F6-0FBB-4CD9-8FFD-35A9CE1F47DA}"/>
              </a:ext>
            </a:extLst>
          </p:cNvPr>
          <p:cNvSpPr txBox="1">
            <a:spLocks noChangeArrowheads="1"/>
          </p:cNvSpPr>
          <p:nvPr/>
        </p:nvSpPr>
        <p:spPr>
          <a:xfrm>
            <a:off x="4970059" y="5877265"/>
            <a:ext cx="999360" cy="389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>
                <a:solidFill>
                  <a:srgbClr val="0070C0"/>
                </a:solidFill>
              </a:rPr>
              <a:t>ДВГа</a:t>
            </a:r>
            <a:r>
              <a:rPr lang="ru-RU" sz="1800" b="1" dirty="0">
                <a:solidFill>
                  <a:srgbClr val="0070C0"/>
                </a:solidFill>
              </a:rPr>
              <a:t> и </a:t>
            </a:r>
            <a:r>
              <a:rPr lang="ru-RU" sz="1800" b="1" dirty="0" err="1">
                <a:solidFill>
                  <a:srgbClr val="0070C0"/>
                </a:solidFill>
              </a:rPr>
              <a:t>н.п</a:t>
            </a:r>
            <a:r>
              <a:rPr lang="ru-RU" sz="18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800" b="1" dirty="0">
                <a:solidFill>
                  <a:srgbClr val="0070C0"/>
                </a:solidFill>
              </a:rPr>
              <a:t>Амурской обл</a:t>
            </a:r>
            <a:r>
              <a:rPr lang="ru-RU" sz="1800" b="1" dirty="0">
                <a:solidFill>
                  <a:srgbClr val="00B050"/>
                </a:solidFill>
              </a:rPr>
              <a:t>.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C804ED14-DE4F-45DA-8E29-C1ED723F199B}"/>
              </a:ext>
            </a:extLst>
          </p:cNvPr>
          <p:cNvSpPr txBox="1">
            <a:spLocks noChangeArrowheads="1"/>
          </p:cNvSpPr>
          <p:nvPr/>
        </p:nvSpPr>
        <p:spPr>
          <a:xfrm>
            <a:off x="5908889" y="5935665"/>
            <a:ext cx="999360" cy="444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>
                <a:solidFill>
                  <a:srgbClr val="0070C0"/>
                </a:solidFill>
              </a:rPr>
              <a:t>ДВГа</a:t>
            </a:r>
            <a:r>
              <a:rPr lang="ru-RU" sz="1800" b="1" dirty="0">
                <a:solidFill>
                  <a:srgbClr val="0070C0"/>
                </a:solidFill>
              </a:rPr>
              <a:t> и </a:t>
            </a:r>
            <a:r>
              <a:rPr lang="ru-RU" sz="1800" b="1" dirty="0" err="1">
                <a:solidFill>
                  <a:srgbClr val="0070C0"/>
                </a:solidFill>
              </a:rPr>
              <a:t>н.п</a:t>
            </a:r>
            <a:r>
              <a:rPr lang="ru-RU" sz="18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800" b="1" dirty="0">
                <a:solidFill>
                  <a:srgbClr val="0070C0"/>
                </a:solidFill>
              </a:rPr>
              <a:t>Еврейской Автономной обл</a:t>
            </a:r>
            <a:r>
              <a:rPr lang="ru-RU" sz="1800" b="1" dirty="0">
                <a:solidFill>
                  <a:srgbClr val="00B050"/>
                </a:solidFill>
              </a:rPr>
              <a:t>.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454090C-3F5F-4795-AB32-10F1F81F2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697" y="5711291"/>
            <a:ext cx="114204" cy="114204"/>
          </a:xfrm>
          <a:prstGeom prst="rect">
            <a:avLst/>
          </a:prstGeom>
        </p:spPr>
      </p:pic>
      <p:sp>
        <p:nvSpPr>
          <p:cNvPr id="50" name="Rectangle 2">
            <a:extLst>
              <a:ext uri="{FF2B5EF4-FFF2-40B4-BE49-F238E27FC236}">
                <a16:creationId xmlns:a16="http://schemas.microsoft.com/office/drawing/2014/main" id="{8DFED8D7-A28A-4E94-968C-8BE7462FE08C}"/>
              </a:ext>
            </a:extLst>
          </p:cNvPr>
          <p:cNvSpPr txBox="1">
            <a:spLocks noChangeArrowheads="1"/>
          </p:cNvSpPr>
          <p:nvPr/>
        </p:nvSpPr>
        <p:spPr>
          <a:xfrm>
            <a:off x="2461736" y="5892595"/>
            <a:ext cx="857609" cy="19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B050"/>
                </a:solidFill>
              </a:rPr>
              <a:t>Населенные пункты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Тюменской области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3968" y="3356992"/>
            <a:ext cx="384081" cy="21337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4E25832-A461-4001-8E45-D8E16F003C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3" y="3573016"/>
            <a:ext cx="360041" cy="239327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2627783" y="196564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1:10 000</a:t>
            </a:r>
            <a:r>
              <a:rPr lang="en-US" sz="1600" b="1" dirty="0"/>
              <a:t/>
            </a:r>
            <a:br>
              <a:rPr lang="en-US" sz="1600" b="1" dirty="0"/>
            </a:br>
            <a:endParaRPr lang="ru-RU" sz="1600" dirty="0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2011963" y="4269464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1:2 000</a:t>
            </a:r>
            <a:r>
              <a:rPr lang="en-US" sz="1600" b="1" dirty="0"/>
              <a:t/>
            </a:r>
            <a:br>
              <a:rPr lang="en-US" sz="1600" b="1" dirty="0"/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9041" y="6049335"/>
            <a:ext cx="359695" cy="237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486" y="6110075"/>
            <a:ext cx="384081" cy="21947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1C9920A-0BEA-4EE1-8740-FD4C7C58CE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084" y="5573479"/>
            <a:ext cx="383443" cy="216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0516" y="5919940"/>
            <a:ext cx="526977" cy="236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7964" y="6421852"/>
            <a:ext cx="384081" cy="21947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1117" y="6088940"/>
            <a:ext cx="526977" cy="23651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7628" y="6360835"/>
            <a:ext cx="526977" cy="236517"/>
          </a:xfrm>
          <a:prstGeom prst="rect">
            <a:avLst/>
          </a:prstGeom>
        </p:spPr>
      </p:pic>
      <p:pic>
        <p:nvPicPr>
          <p:cNvPr id="54" name="Picture 2" descr="Аренда БПЛА Геоскан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64" y="6074042"/>
            <a:ext cx="462735" cy="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1665" y="5636409"/>
            <a:ext cx="530398" cy="237765"/>
          </a:xfrm>
          <a:prstGeom prst="rect">
            <a:avLst/>
          </a:prstGeom>
        </p:spPr>
      </p:pic>
      <p:pic>
        <p:nvPicPr>
          <p:cNvPr id="55" name="Picture 2" descr="Аренда БПЛА Геоскан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97" y="5911054"/>
            <a:ext cx="462735" cy="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6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418654"/>
            <a:ext cx="88569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/>
                </a:solidFill>
              </a:rPr>
              <a:t>Особенности </a:t>
            </a:r>
            <a:r>
              <a:rPr lang="ru-RU" sz="2000" dirty="0">
                <a:solidFill>
                  <a:schemeClr val="accent2"/>
                </a:solidFill>
              </a:rPr>
              <a:t>масштабного ряда ЦОФП 1:10 000, 1:2 000 для задач </a:t>
            </a:r>
            <a:r>
              <a:rPr lang="ru-RU" sz="2000" dirty="0" smtClean="0">
                <a:solidFill>
                  <a:schemeClr val="accent2"/>
                </a:solidFill>
              </a:rPr>
              <a:t>ЕЭКО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ЦОФП 1:10 000 – сплошное покрытие для районов высокой плотности населения</a:t>
            </a:r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«</a:t>
            </a:r>
            <a:r>
              <a:rPr lang="ru-RU" sz="1000" b="1" dirty="0" err="1" smtClean="0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7A2B400-1154-4527-AE02-A47C0D8B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00" y="6381328"/>
            <a:ext cx="1800200" cy="2677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0" y="1010491"/>
            <a:ext cx="8925437" cy="52268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30622"/>
            <a:ext cx="885698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/>
                </a:solidFill>
              </a:rPr>
              <a:t>Особенности </a:t>
            </a:r>
            <a:r>
              <a:rPr lang="ru-RU" sz="2000" dirty="0">
                <a:solidFill>
                  <a:schemeClr val="accent2"/>
                </a:solidFill>
              </a:rPr>
              <a:t>масштабного ряда ЦОФП 1:10 000, 1:2 000 для задач </a:t>
            </a:r>
            <a:r>
              <a:rPr lang="ru-RU" sz="2000" dirty="0" smtClean="0">
                <a:solidFill>
                  <a:schemeClr val="accent2"/>
                </a:solidFill>
              </a:rPr>
              <a:t>ЕЭКО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ЦОФП на территорию населенных пунктов и отдельных районов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«</a:t>
            </a:r>
            <a:r>
              <a:rPr lang="ru-RU" sz="1000" b="1" dirty="0" err="1" smtClean="0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7A2B400-1154-4527-AE02-A47C0D8B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00" y="6381328"/>
            <a:ext cx="1800200" cy="267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0816" r="9054" b="6617"/>
          <a:stretch/>
        </p:blipFill>
        <p:spPr>
          <a:xfrm>
            <a:off x="12921" y="3356992"/>
            <a:ext cx="6880576" cy="351480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8784" r="3350" b="11021"/>
          <a:stretch/>
        </p:blipFill>
        <p:spPr bwMode="auto">
          <a:xfrm>
            <a:off x="2591272" y="811030"/>
            <a:ext cx="6445224" cy="427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362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-315416"/>
            <a:ext cx="8856984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2"/>
                </a:solidFill>
              </a:rPr>
              <a:t>1. Особенности масштабного ряда ЦОФП 1:10 000, 1:2 000 для задач ЕЭКО</a:t>
            </a:r>
          </a:p>
          <a:p>
            <a:pPr algn="l"/>
            <a:r>
              <a:rPr lang="ru-RU" sz="2000" dirty="0" smtClean="0"/>
              <a:t>Функционал </a:t>
            </a:r>
            <a:r>
              <a:rPr lang="ru-RU" sz="2000" dirty="0"/>
              <a:t>масштабов 1:10 000, 1:2 </a:t>
            </a:r>
            <a:r>
              <a:rPr lang="ru-RU" sz="2000" dirty="0" smtClean="0"/>
              <a:t>000</a:t>
            </a:r>
          </a:p>
          <a:p>
            <a:pPr algn="l"/>
            <a:endParaRPr lang="ru-RU" sz="2000" dirty="0" smtClean="0"/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«</a:t>
            </a:r>
            <a:r>
              <a:rPr lang="ru-RU" sz="1000" b="1" dirty="0" err="1" smtClean="0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7A2B400-1154-4527-AE02-A47C0D8B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00" y="6381328"/>
            <a:ext cx="1800200" cy="26772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502138"/>
              </p:ext>
            </p:extLst>
          </p:nvPr>
        </p:nvGraphicFramePr>
        <p:xfrm>
          <a:off x="2555776" y="1052734"/>
          <a:ext cx="4786486" cy="5330104"/>
        </p:xfrm>
        <a:graphic>
          <a:graphicData uri="http://schemas.openxmlformats.org/drawingml/2006/table">
            <a:tbl>
              <a:tblPr firstRow="1" firstCol="1" bandRow="1"/>
              <a:tblGrid>
                <a:gridCol w="1491081">
                  <a:extLst>
                    <a:ext uri="{9D8B030D-6E8A-4147-A177-3AD203B41FA5}">
                      <a16:colId xmlns:a16="http://schemas.microsoft.com/office/drawing/2014/main" val="1886716513"/>
                    </a:ext>
                  </a:extLst>
                </a:gridCol>
                <a:gridCol w="3295405">
                  <a:extLst>
                    <a:ext uri="{9D8B030D-6E8A-4147-A177-3AD203B41FA5}">
                      <a16:colId xmlns:a16="http://schemas.microsoft.com/office/drawing/2014/main" val="1521604473"/>
                    </a:ext>
                  </a:extLst>
                </a:gridCol>
              </a:tblGrid>
              <a:tr h="481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Масштаб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Характеристика,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решаемые задачи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377116"/>
                  </a:ext>
                </a:extLst>
              </a:tr>
              <a:tr h="4818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1:1000000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обзорного характера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854430"/>
                  </a:ext>
                </a:extLst>
              </a:tr>
              <a:tr h="244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1:500000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общегосударственного и регионального характера (связанные с планированием)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012284"/>
                  </a:ext>
                </a:extLst>
              </a:tr>
              <a:tr h="9636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1:200000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209408"/>
                  </a:ext>
                </a:extLst>
              </a:tr>
              <a:tr h="4818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1:100000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муниципального уровня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020922"/>
                  </a:ext>
                </a:extLst>
              </a:tr>
              <a:tr h="244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1:50000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перспективного планирования обширных территорий, создания генеральных планов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016421"/>
                  </a:ext>
                </a:extLst>
              </a:tr>
              <a:tr h="244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1:25000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041075"/>
                  </a:ext>
                </a:extLst>
              </a:tr>
              <a:tr h="4818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1:10000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559466"/>
                  </a:ext>
                </a:extLst>
              </a:tr>
              <a:tr h="7227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1:10000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Генеральные планы крупных населенных пунктов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922207"/>
                  </a:ext>
                </a:extLst>
              </a:tr>
              <a:tr h="2449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1:5000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планирования и развития населенных пунктов и их частей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61580"/>
                  </a:ext>
                </a:extLst>
              </a:tr>
              <a:tr h="7349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1:2000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27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06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-315416"/>
            <a:ext cx="8856984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2"/>
                </a:solidFill>
              </a:rPr>
              <a:t>1. Особенности масштабного ряда ЦОФП 1:10 000, 1:2 000 для задач ЕЭКО</a:t>
            </a:r>
          </a:p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Одна из задач программы НСПД – создание ЦОФП высокого разрешения 1:5 00 </a:t>
            </a:r>
            <a:r>
              <a:rPr lang="ru-RU" sz="2000" dirty="0" smtClean="0"/>
              <a:t>Функционал </a:t>
            </a:r>
            <a:r>
              <a:rPr lang="ru-RU" sz="2000" dirty="0"/>
              <a:t>масштабов </a:t>
            </a:r>
            <a:r>
              <a:rPr lang="ru-RU" sz="2000" dirty="0" smtClean="0"/>
              <a:t>1:5 00</a:t>
            </a:r>
          </a:p>
          <a:p>
            <a:pPr algn="l"/>
            <a:endParaRPr lang="ru-RU" sz="2000" dirty="0" smtClean="0"/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«</a:t>
            </a:r>
            <a:r>
              <a:rPr lang="ru-RU" sz="1000" b="1" dirty="0" err="1" smtClean="0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7A2B400-1154-4527-AE02-A47C0D8B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00" y="6381328"/>
            <a:ext cx="1800200" cy="26772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82043"/>
              </p:ext>
            </p:extLst>
          </p:nvPr>
        </p:nvGraphicFramePr>
        <p:xfrm>
          <a:off x="2339752" y="1210740"/>
          <a:ext cx="4786486" cy="1282156"/>
        </p:xfrm>
        <a:graphic>
          <a:graphicData uri="http://schemas.openxmlformats.org/drawingml/2006/table">
            <a:tbl>
              <a:tblPr firstRow="1" firstCol="1" bandRow="1"/>
              <a:tblGrid>
                <a:gridCol w="1491081">
                  <a:extLst>
                    <a:ext uri="{9D8B030D-6E8A-4147-A177-3AD203B41FA5}">
                      <a16:colId xmlns:a16="http://schemas.microsoft.com/office/drawing/2014/main" val="1886716513"/>
                    </a:ext>
                  </a:extLst>
                </a:gridCol>
                <a:gridCol w="3295405">
                  <a:extLst>
                    <a:ext uri="{9D8B030D-6E8A-4147-A177-3AD203B41FA5}">
                      <a16:colId xmlns:a16="http://schemas.microsoft.com/office/drawing/2014/main" val="1521604473"/>
                    </a:ext>
                  </a:extLst>
                </a:gridCol>
              </a:tblGrid>
              <a:tr h="422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Масштаб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Характеристика,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решаемые задачи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377116"/>
                  </a:ext>
                </a:extLst>
              </a:tr>
              <a:tr h="8595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1:500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планирования и развития населенных пунктов и их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частей, создание проектов планировки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6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29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268760"/>
            <a:ext cx="8856984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r>
              <a:rPr lang="ru-RU" sz="2000" dirty="0" smtClean="0">
                <a:solidFill>
                  <a:schemeClr val="accent2"/>
                </a:solidFill>
              </a:rPr>
              <a:t>Особенности </a:t>
            </a:r>
            <a:r>
              <a:rPr lang="ru-RU" sz="2000" dirty="0">
                <a:solidFill>
                  <a:schemeClr val="accent2"/>
                </a:solidFill>
              </a:rPr>
              <a:t>формирования границ районов выполняемых работ при создании ЦОФП «крупных </a:t>
            </a:r>
            <a:r>
              <a:rPr lang="ru-RU" sz="2000" dirty="0" smtClean="0">
                <a:solidFill>
                  <a:schemeClr val="accent2"/>
                </a:solidFill>
              </a:rPr>
              <a:t>масштабов»</a:t>
            </a:r>
          </a:p>
          <a:p>
            <a:pPr algn="l"/>
            <a:endParaRPr lang="ru-RU" sz="2000" u="sng" dirty="0" smtClean="0"/>
          </a:p>
          <a:p>
            <a:pPr algn="l"/>
            <a:r>
              <a:rPr lang="ru-RU" sz="2000" u="sng" dirty="0" smtClean="0"/>
              <a:t>Материалы</a:t>
            </a:r>
            <a:r>
              <a:rPr lang="ru-RU" sz="2000" u="sng" dirty="0"/>
              <a:t>, используемые для формирования границ районов работ, особенности их </a:t>
            </a:r>
            <a:r>
              <a:rPr lang="ru-RU" sz="2000" u="sng" dirty="0" smtClean="0"/>
              <a:t>применения</a:t>
            </a:r>
          </a:p>
          <a:p>
            <a:pPr algn="l"/>
            <a:endParaRPr lang="ru-RU" sz="2000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Сведения официальных источников (данные региональных органов, муниципальных образований)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Сведения ЕГРН (для населенных пунктов, сведения о которых внесены в ЕГРН)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Сведения ЕГРН – кадастровая информация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Данные градостроительной документации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Данные собственных источников и рекогносцировочные данные</a:t>
            </a:r>
          </a:p>
          <a:p>
            <a:pPr algn="l"/>
            <a:r>
              <a:rPr lang="ru-RU" sz="2000" u="sng" dirty="0" smtClean="0"/>
              <a:t>Проблема</a:t>
            </a:r>
            <a:r>
              <a:rPr lang="ru-RU" sz="2000" dirty="0" smtClean="0"/>
              <a:t> – невозможность полного учета ситуации на момент проведения подготовительных работ</a:t>
            </a:r>
          </a:p>
          <a:p>
            <a:pPr algn="l"/>
            <a:r>
              <a:rPr lang="ru-RU" sz="2000" u="sng" dirty="0" smtClean="0"/>
              <a:t>Предлагаемое решение </a:t>
            </a:r>
            <a:r>
              <a:rPr lang="ru-RU" sz="2000" dirty="0" smtClean="0"/>
              <a:t>– возможность корректировки границ на этапах обработки данных</a:t>
            </a:r>
          </a:p>
          <a:p>
            <a:pPr algn="l"/>
            <a:endParaRPr lang="ru-RU" sz="2000" dirty="0" smtClean="0"/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33104D6-3F9B-4CA9-B595-825A5089008C}"/>
              </a:ext>
            </a:extLst>
          </p:cNvPr>
          <p:cNvSpPr txBox="1">
            <a:spLocks noChangeArrowheads="1"/>
          </p:cNvSpPr>
          <p:nvPr/>
        </p:nvSpPr>
        <p:spPr>
          <a:xfrm>
            <a:off x="7345338" y="6597352"/>
            <a:ext cx="1800200" cy="38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/>
              <a:t>Филиал «</a:t>
            </a:r>
            <a:r>
              <a:rPr lang="ru-RU" sz="1000" b="1" dirty="0" err="1" smtClean="0"/>
              <a:t>Уралмаркшейдерия</a:t>
            </a:r>
            <a:r>
              <a:rPr lang="ru-RU" sz="1000" b="1" dirty="0"/>
              <a:t>»</a:t>
            </a:r>
            <a:r>
              <a:rPr lang="en-US" sz="1000" b="1" dirty="0"/>
              <a:t/>
            </a:r>
            <a:br>
              <a:rPr lang="en-US" sz="1000" b="1" dirty="0"/>
            </a:br>
            <a:endParaRPr lang="ru-RU" sz="10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7A2B400-1154-4527-AE02-A47C0D8B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00" y="6381328"/>
            <a:ext cx="1800200" cy="26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6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814</Words>
  <Application>Microsoft Office PowerPoint</Application>
  <PresentationFormat>Экран (4:3)</PresentationFormat>
  <Paragraphs>293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Особенности создания цифровой фотограмметрической продукции в рамках программ создания ЕЭКО и НСПД в системах координат ведения кадастрового учета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320</cp:revision>
  <dcterms:modified xsi:type="dcterms:W3CDTF">2023-10-16T05:33:51Z</dcterms:modified>
</cp:coreProperties>
</file>