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1"/>
  </p:notesMasterIdLst>
  <p:sldIdLst>
    <p:sldId id="402" r:id="rId2"/>
    <p:sldId id="2076" r:id="rId3"/>
    <p:sldId id="2088" r:id="rId4"/>
    <p:sldId id="2097" r:id="rId5"/>
    <p:sldId id="2089" r:id="rId6"/>
    <p:sldId id="2098" r:id="rId7"/>
    <p:sldId id="2099" r:id="rId8"/>
    <p:sldId id="2100" r:id="rId9"/>
    <p:sldId id="2101" r:id="rId10"/>
    <p:sldId id="2102" r:id="rId11"/>
    <p:sldId id="2091" r:id="rId12"/>
    <p:sldId id="2096" r:id="rId13"/>
    <p:sldId id="2108" r:id="rId14"/>
    <p:sldId id="2109" r:id="rId15"/>
    <p:sldId id="2110" r:id="rId16"/>
    <p:sldId id="2103" r:id="rId17"/>
    <p:sldId id="2092" r:id="rId18"/>
    <p:sldId id="2087" r:id="rId19"/>
    <p:sldId id="20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ливерстов Сергей Денисович" initials="ССД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\Dropbox\&#1057;&#1077;&#1084;&#1077;&#1081;&#1085;&#1072;&#1103;%20&#1087;&#1072;&#1087;&#1082;&#1072;\Adjustment\&#1057;&#1074;&#1086;&#1076;&#1085;&#1072;&#1103;%20&#1090;&#1072;&#1073;&#1083;&#1080;&#1094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ropbox\&#1057;&#1077;&#1084;&#1077;&#1081;&#1085;&#1072;&#1103;%20&#1087;&#1072;&#1087;&#1082;&#1072;\Adjustment\&#1057;&#1074;&#1086;&#1076;&#1085;&#1072;&#1103;%20&#1090;&#1072;&#1073;&#1083;&#1080;&#1094;&#1072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\Dropbox\&#1057;&#1077;&#1084;&#1077;&#1081;&#1085;&#1072;&#1103;%20&#1087;&#1072;&#1087;&#1082;&#1072;\Adjustment\&#1057;&#1074;&#1086;&#1076;&#1085;&#1072;&#1103;%20&#1090;&#1072;&#1073;&#1083;&#1080;&#1094;&#1072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195596140604536E-2"/>
          <c:y val="2.0275035260930892E-2"/>
          <c:w val="0.84176292427846777"/>
          <c:h val="0.8045133991537367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'Этап 4'!$G$50:$N$50</c:f>
              <c:numCache>
                <c:formatCode>General</c:formatCode>
                <c:ptCount val="8"/>
                <c:pt idx="0">
                  <c:v>24</c:v>
                </c:pt>
                <c:pt idx="1">
                  <c:v>6</c:v>
                </c:pt>
                <c:pt idx="2">
                  <c:v>3</c:v>
                </c:pt>
                <c:pt idx="3">
                  <c:v>1.5</c:v>
                </c:pt>
                <c:pt idx="4">
                  <c:v>1</c:v>
                </c:pt>
                <c:pt idx="5">
                  <c:v>0.75000000000000266</c:v>
                </c:pt>
                <c:pt idx="6">
                  <c:v>0.5</c:v>
                </c:pt>
                <c:pt idx="7">
                  <c:v>0.25</c:v>
                </c:pt>
              </c:numCache>
            </c:numRef>
          </c:cat>
          <c:val>
            <c:numRef>
              <c:f>'Этап 4'!$G$54:$N$54</c:f>
              <c:numCache>
                <c:formatCode>0.0000</c:formatCode>
                <c:ptCount val="8"/>
                <c:pt idx="0">
                  <c:v>8.8283038802713584E-3</c:v>
                </c:pt>
                <c:pt idx="1">
                  <c:v>3.224657471920557E-2</c:v>
                </c:pt>
                <c:pt idx="2">
                  <c:v>4.1748583364885045E-2</c:v>
                </c:pt>
                <c:pt idx="3">
                  <c:v>4.1490956557077185E-2</c:v>
                </c:pt>
                <c:pt idx="4">
                  <c:v>4.2885766321046764E-2</c:v>
                </c:pt>
                <c:pt idx="5">
                  <c:v>4.3579745485769261E-2</c:v>
                </c:pt>
                <c:pt idx="6">
                  <c:v>4.7816887626859594E-2</c:v>
                </c:pt>
                <c:pt idx="7">
                  <c:v>7.5088926309383422E-2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3F-453A-B03D-6EF705E3E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2018528"/>
        <c:axId val="602013432"/>
      </c:barChart>
      <c:catAx>
        <c:axId val="602018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Продолжительность</a:t>
                </a:r>
                <a:r>
                  <a:rPr lang="ru-RU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сеанса/сеансов (часы)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2013432"/>
        <c:crosses val="autoZero"/>
        <c:auto val="1"/>
        <c:lblAlgn val="ctr"/>
        <c:lblOffset val="100"/>
        <c:noMultiLvlLbl val="0"/>
      </c:catAx>
      <c:valAx>
        <c:axId val="6020134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 (</a:t>
                </a:r>
                <a:r>
                  <a:rPr lang="ru-R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метры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0.00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20185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mx</c:v>
          </c:tx>
          <c:invertIfNegative val="0"/>
          <c:cat>
            <c:numRef>
              <c:f>'Этап 4'!$G$50:$N$50</c:f>
              <c:numCache>
                <c:formatCode>General</c:formatCode>
                <c:ptCount val="8"/>
                <c:pt idx="0">
                  <c:v>24</c:v>
                </c:pt>
                <c:pt idx="1">
                  <c:v>6</c:v>
                </c:pt>
                <c:pt idx="2">
                  <c:v>3</c:v>
                </c:pt>
                <c:pt idx="3">
                  <c:v>1.5</c:v>
                </c:pt>
                <c:pt idx="4">
                  <c:v>1</c:v>
                </c:pt>
                <c:pt idx="5">
                  <c:v>0.75000000000000266</c:v>
                </c:pt>
                <c:pt idx="6">
                  <c:v>0.5</c:v>
                </c:pt>
                <c:pt idx="7">
                  <c:v>0.25</c:v>
                </c:pt>
              </c:numCache>
            </c:numRef>
          </c:cat>
          <c:val>
            <c:numRef>
              <c:f>'Этап 4'!$G$51:$N$51</c:f>
              <c:numCache>
                <c:formatCode>0.0000</c:formatCode>
                <c:ptCount val="8"/>
                <c:pt idx="0">
                  <c:v>4.8288605871052229E-3</c:v>
                </c:pt>
                <c:pt idx="1">
                  <c:v>1.5118897214627376E-2</c:v>
                </c:pt>
                <c:pt idx="2">
                  <c:v>2.2657332949167181E-2</c:v>
                </c:pt>
                <c:pt idx="3">
                  <c:v>2.4413262118539926E-2</c:v>
                </c:pt>
                <c:pt idx="4">
                  <c:v>2.8605152252181805E-2</c:v>
                </c:pt>
                <c:pt idx="5">
                  <c:v>3.0143202077222056E-2</c:v>
                </c:pt>
                <c:pt idx="6">
                  <c:v>3.44388779322626E-2</c:v>
                </c:pt>
                <c:pt idx="7">
                  <c:v>4.3201937036313184E-2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D7-44E9-AB1E-2F565FD0C91D}"/>
            </c:ext>
          </c:extLst>
        </c:ser>
        <c:ser>
          <c:idx val="1"/>
          <c:order val="1"/>
          <c:tx>
            <c:v>my</c:v>
          </c:tx>
          <c:invertIfNegative val="0"/>
          <c:cat>
            <c:numRef>
              <c:f>'Этап 4'!$G$50:$N$50</c:f>
              <c:numCache>
                <c:formatCode>General</c:formatCode>
                <c:ptCount val="8"/>
                <c:pt idx="0">
                  <c:v>24</c:v>
                </c:pt>
                <c:pt idx="1">
                  <c:v>6</c:v>
                </c:pt>
                <c:pt idx="2">
                  <c:v>3</c:v>
                </c:pt>
                <c:pt idx="3">
                  <c:v>1.5</c:v>
                </c:pt>
                <c:pt idx="4">
                  <c:v>1</c:v>
                </c:pt>
                <c:pt idx="5">
                  <c:v>0.75000000000000266</c:v>
                </c:pt>
                <c:pt idx="6">
                  <c:v>0.5</c:v>
                </c:pt>
                <c:pt idx="7">
                  <c:v>0.25</c:v>
                </c:pt>
              </c:numCache>
            </c:numRef>
          </c:cat>
          <c:val>
            <c:numRef>
              <c:f>'Этап 4'!$G$52:$N$52</c:f>
              <c:numCache>
                <c:formatCode>0.0000</c:formatCode>
                <c:ptCount val="8"/>
                <c:pt idx="0">
                  <c:v>3.0507979531354591E-3</c:v>
                </c:pt>
                <c:pt idx="1">
                  <c:v>1.0910738284102413E-2</c:v>
                </c:pt>
                <c:pt idx="2">
                  <c:v>1.3995845202826481E-2</c:v>
                </c:pt>
                <c:pt idx="3">
                  <c:v>1.384318181945135E-2</c:v>
                </c:pt>
                <c:pt idx="4">
                  <c:v>1.4212559277978761E-2</c:v>
                </c:pt>
                <c:pt idx="5">
                  <c:v>1.3508846955906416E-2</c:v>
                </c:pt>
                <c:pt idx="6">
                  <c:v>1.4988398976919896E-2</c:v>
                </c:pt>
                <c:pt idx="7">
                  <c:v>3.6548806568788381E-2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D7-44E9-AB1E-2F565FD0C91D}"/>
            </c:ext>
          </c:extLst>
        </c:ser>
        <c:ser>
          <c:idx val="2"/>
          <c:order val="2"/>
          <c:tx>
            <c:v>mz</c:v>
          </c:tx>
          <c:invertIfNegative val="0"/>
          <c:cat>
            <c:numRef>
              <c:f>'Этап 4'!$G$50:$N$50</c:f>
              <c:numCache>
                <c:formatCode>General</c:formatCode>
                <c:ptCount val="8"/>
                <c:pt idx="0">
                  <c:v>24</c:v>
                </c:pt>
                <c:pt idx="1">
                  <c:v>6</c:v>
                </c:pt>
                <c:pt idx="2">
                  <c:v>3</c:v>
                </c:pt>
                <c:pt idx="3">
                  <c:v>1.5</c:v>
                </c:pt>
                <c:pt idx="4">
                  <c:v>1</c:v>
                </c:pt>
                <c:pt idx="5">
                  <c:v>0.75000000000000266</c:v>
                </c:pt>
                <c:pt idx="6">
                  <c:v>0.5</c:v>
                </c:pt>
                <c:pt idx="7">
                  <c:v>0.25</c:v>
                </c:pt>
              </c:numCache>
            </c:numRef>
          </c:cat>
          <c:val>
            <c:numRef>
              <c:f>'Этап 4'!$G$53:$N$53</c:f>
              <c:numCache>
                <c:formatCode>0.0000</c:formatCode>
                <c:ptCount val="8"/>
                <c:pt idx="0">
                  <c:v>6.731544152856846E-3</c:v>
                </c:pt>
                <c:pt idx="1">
                  <c:v>2.6310004147294477E-2</c:v>
                </c:pt>
                <c:pt idx="2">
                  <c:v>3.2151295365255052E-2</c:v>
                </c:pt>
                <c:pt idx="3">
                  <c:v>3.0559097268511602E-2</c:v>
                </c:pt>
                <c:pt idx="4">
                  <c:v>2.8617081897755393E-2</c:v>
                </c:pt>
                <c:pt idx="5">
                  <c:v>2.8426970275745742E-2</c:v>
                </c:pt>
                <c:pt idx="6">
                  <c:v>2.9593349340605271E-2</c:v>
                </c:pt>
                <c:pt idx="7">
                  <c:v>4.935710920428478E-2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D7-44E9-AB1E-2F565FD0C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016568"/>
        <c:axId val="602018920"/>
      </c:barChart>
      <c:catAx>
        <c:axId val="60201656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 algn="ctr" rtl="0">
                  <a:defRPr/>
                </a:pPr>
                <a:r>
                  <a:rPr lang="ru-RU" b="1" dirty="0"/>
                  <a:t>Продолжительность сеанса/сеансов (часы)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602018920"/>
        <c:crosses val="autoZero"/>
        <c:auto val="1"/>
        <c:lblAlgn val="ctr"/>
        <c:lblOffset val="100"/>
        <c:noMultiLvlLbl val="0"/>
      </c:catAx>
      <c:valAx>
        <c:axId val="602018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en-US" b="1" dirty="0"/>
                  <a:t>m (</a:t>
                </a:r>
                <a:r>
                  <a:rPr lang="ru-RU" b="1" dirty="0"/>
                  <a:t>метры)</a:t>
                </a:r>
              </a:p>
            </c:rich>
          </c:tx>
          <c:layout/>
          <c:overlay val="0"/>
        </c:title>
        <c:numFmt formatCode="0.0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602016568"/>
        <c:crosses val="autoZero"/>
        <c:crossBetween val="between"/>
      </c:valAx>
    </c:plotArea>
    <c:legend>
      <c:legendPos val="r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 algn="ctr">
        <a:defRPr lang="ru-RU" sz="1000" b="0" i="0" u="none" strike="noStrike" kern="1200" baseline="0">
          <a:solidFill>
            <a:prstClr val="black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'Этап 5.1'!$AU$62</c:f>
              <c:strCache>
                <c:ptCount val="1"/>
                <c:pt idx="0">
                  <c:v>P-1</c:v>
                </c:pt>
              </c:strCache>
            </c:strRef>
          </c:tx>
          <c:invertIfNegative val="0"/>
          <c:cat>
            <c:numRef>
              <c:f>'Этап 5.1'!$AH$44:$AH$61</c:f>
              <c:numCache>
                <c:formatCode>0.0</c:formatCode>
                <c:ptCount val="18"/>
                <c:pt idx="0">
                  <c:v>93.389803261031361</c:v>
                </c:pt>
                <c:pt idx="1">
                  <c:v>97.931092092472213</c:v>
                </c:pt>
                <c:pt idx="2">
                  <c:v>165.39878735538127</c:v>
                </c:pt>
                <c:pt idx="3">
                  <c:v>182.52356219232635</c:v>
                </c:pt>
                <c:pt idx="4">
                  <c:v>196.69020574956068</c:v>
                </c:pt>
                <c:pt idx="5">
                  <c:v>228.55740876071081</c:v>
                </c:pt>
                <c:pt idx="6">
                  <c:v>229.46480183860064</c:v>
                </c:pt>
                <c:pt idx="7">
                  <c:v>232.03183707197141</c:v>
                </c:pt>
                <c:pt idx="8">
                  <c:v>246.37170508524878</c:v>
                </c:pt>
                <c:pt idx="9">
                  <c:v>255.30097037811257</c:v>
                </c:pt>
                <c:pt idx="10">
                  <c:v>280.26384468902808</c:v>
                </c:pt>
                <c:pt idx="11">
                  <c:v>284.95096591632944</c:v>
                </c:pt>
                <c:pt idx="12">
                  <c:v>313.32203591181229</c:v>
                </c:pt>
                <c:pt idx="13">
                  <c:v>316.1036248620577</c:v>
                </c:pt>
                <c:pt idx="14">
                  <c:v>416.90256236268129</c:v>
                </c:pt>
                <c:pt idx="15">
                  <c:v>441.96253240394566</c:v>
                </c:pt>
                <c:pt idx="16">
                  <c:v>488.73347325142186</c:v>
                </c:pt>
                <c:pt idx="17">
                  <c:v>644.93591837914153</c:v>
                </c:pt>
              </c:numCache>
            </c:numRef>
          </c:cat>
          <c:val>
            <c:numRef>
              <c:f>'Этап 5.1'!$AL$44:$AL$61</c:f>
              <c:numCache>
                <c:formatCode>0.000</c:formatCode>
                <c:ptCount val="18"/>
                <c:pt idx="0">
                  <c:v>3.2062440679265307E-3</c:v>
                </c:pt>
                <c:pt idx="1">
                  <c:v>1.0699532820934074E-2</c:v>
                </c:pt>
                <c:pt idx="2">
                  <c:v>3.6180105554961615E-2</c:v>
                </c:pt>
                <c:pt idx="3">
                  <c:v>2.6450708345516192E-2</c:v>
                </c:pt>
                <c:pt idx="4">
                  <c:v>2.5251534110573216E-2</c:v>
                </c:pt>
                <c:pt idx="5">
                  <c:v>2.5076682347767075E-2</c:v>
                </c:pt>
                <c:pt idx="6">
                  <c:v>1.1210708522771068E-2</c:v>
                </c:pt>
                <c:pt idx="7">
                  <c:v>1.09471458498199E-2</c:v>
                </c:pt>
                <c:pt idx="8">
                  <c:v>7.6052612265012035E-3</c:v>
                </c:pt>
                <c:pt idx="9">
                  <c:v>2.5000000018626539E-2</c:v>
                </c:pt>
                <c:pt idx="10">
                  <c:v>3.4926779543666853E-2</c:v>
                </c:pt>
                <c:pt idx="11">
                  <c:v>2.5514701665370981E-2</c:v>
                </c:pt>
                <c:pt idx="12">
                  <c:v>1.9829271198928938E-2</c:v>
                </c:pt>
                <c:pt idx="13">
                  <c:v>3.6655149746400696E-2</c:v>
                </c:pt>
                <c:pt idx="14">
                  <c:v>0.14205984640173641</c:v>
                </c:pt>
                <c:pt idx="15">
                  <c:v>3.3282428857118004E-2</c:v>
                </c:pt>
                <c:pt idx="16">
                  <c:v>1.2488394786281628E-2</c:v>
                </c:pt>
                <c:pt idx="17">
                  <c:v>1.2089664638320339E-2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5A-4229-BA29-3E4B9D754310}"/>
            </c:ext>
          </c:extLst>
        </c:ser>
        <c:ser>
          <c:idx val="1"/>
          <c:order val="1"/>
          <c:tx>
            <c:strRef>
              <c:f>'Этап 5.1'!$AV$62</c:f>
              <c:strCache>
                <c:ptCount val="1"/>
                <c:pt idx="0">
                  <c:v>P-2</c:v>
                </c:pt>
              </c:strCache>
            </c:strRef>
          </c:tx>
          <c:invertIfNegative val="0"/>
          <c:cat>
            <c:numRef>
              <c:f>'Этап 5.1'!$AH$44:$AH$61</c:f>
              <c:numCache>
                <c:formatCode>0.0</c:formatCode>
                <c:ptCount val="18"/>
                <c:pt idx="0">
                  <c:v>93.389803261031361</c:v>
                </c:pt>
                <c:pt idx="1">
                  <c:v>97.931092092472213</c:v>
                </c:pt>
                <c:pt idx="2">
                  <c:v>165.39878735538127</c:v>
                </c:pt>
                <c:pt idx="3">
                  <c:v>182.52356219232635</c:v>
                </c:pt>
                <c:pt idx="4">
                  <c:v>196.69020574956068</c:v>
                </c:pt>
                <c:pt idx="5">
                  <c:v>228.55740876071081</c:v>
                </c:pt>
                <c:pt idx="6">
                  <c:v>229.46480183860064</c:v>
                </c:pt>
                <c:pt idx="7">
                  <c:v>232.03183707197141</c:v>
                </c:pt>
                <c:pt idx="8">
                  <c:v>246.37170508524878</c:v>
                </c:pt>
                <c:pt idx="9">
                  <c:v>255.30097037811257</c:v>
                </c:pt>
                <c:pt idx="10">
                  <c:v>280.26384468902808</c:v>
                </c:pt>
                <c:pt idx="11">
                  <c:v>284.95096591632944</c:v>
                </c:pt>
                <c:pt idx="12">
                  <c:v>313.32203591181229</c:v>
                </c:pt>
                <c:pt idx="13">
                  <c:v>316.1036248620577</c:v>
                </c:pt>
                <c:pt idx="14">
                  <c:v>416.90256236268129</c:v>
                </c:pt>
                <c:pt idx="15">
                  <c:v>441.96253240394566</c:v>
                </c:pt>
                <c:pt idx="16">
                  <c:v>488.73347325142186</c:v>
                </c:pt>
                <c:pt idx="17">
                  <c:v>644.93591837914153</c:v>
                </c:pt>
              </c:numCache>
            </c:numRef>
          </c:cat>
          <c:val>
            <c:numRef>
              <c:f>'Этап 5.1'!$AP$44:$AP$61</c:f>
              <c:numCache>
                <c:formatCode>0.000</c:formatCode>
                <c:ptCount val="18"/>
                <c:pt idx="0">
                  <c:v>2.698148175816803E-3</c:v>
                </c:pt>
                <c:pt idx="1">
                  <c:v>7.6472216729633899E-3</c:v>
                </c:pt>
                <c:pt idx="2">
                  <c:v>3.280243931348311E-2</c:v>
                </c:pt>
                <c:pt idx="3">
                  <c:v>2.3117957975704716E-2</c:v>
                </c:pt>
                <c:pt idx="4">
                  <c:v>2.5251534110573216E-2</c:v>
                </c:pt>
                <c:pt idx="5">
                  <c:v>2.1053265484874639E-2</c:v>
                </c:pt>
                <c:pt idx="6">
                  <c:v>1.0774042221384098E-2</c:v>
                </c:pt>
                <c:pt idx="7">
                  <c:v>1.8282231726997465E-2</c:v>
                </c:pt>
                <c:pt idx="8">
                  <c:v>8.333066968789507E-3</c:v>
                </c:pt>
                <c:pt idx="9">
                  <c:v>2.5000000018626539E-2</c:v>
                </c:pt>
                <c:pt idx="10">
                  <c:v>3.4926779543666853E-2</c:v>
                </c:pt>
                <c:pt idx="11">
                  <c:v>1.6248076950505799E-2</c:v>
                </c:pt>
                <c:pt idx="12">
                  <c:v>1.914680074111123E-2</c:v>
                </c:pt>
                <c:pt idx="13">
                  <c:v>3.6655149746400696E-2</c:v>
                </c:pt>
                <c:pt idx="14">
                  <c:v>0.13805433704343012</c:v>
                </c:pt>
                <c:pt idx="15">
                  <c:v>3.0151617451685177E-2</c:v>
                </c:pt>
                <c:pt idx="16">
                  <c:v>1.4434680954277058E-2</c:v>
                </c:pt>
                <c:pt idx="17">
                  <c:v>1.0186264900698558E-2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5A-4229-BA29-3E4B9D754310}"/>
            </c:ext>
          </c:extLst>
        </c:ser>
        <c:ser>
          <c:idx val="2"/>
          <c:order val="2"/>
          <c:tx>
            <c:strRef>
              <c:f>'Этап 5.1'!$AW$62</c:f>
              <c:strCache>
                <c:ptCount val="1"/>
                <c:pt idx="0">
                  <c:v>P-3</c:v>
                </c:pt>
              </c:strCache>
            </c:strRef>
          </c:tx>
          <c:invertIfNegative val="0"/>
          <c:cat>
            <c:numRef>
              <c:f>'Этап 5.1'!$AH$44:$AH$61</c:f>
              <c:numCache>
                <c:formatCode>0.0</c:formatCode>
                <c:ptCount val="18"/>
                <c:pt idx="0">
                  <c:v>93.389803261031361</c:v>
                </c:pt>
                <c:pt idx="1">
                  <c:v>97.931092092472213</c:v>
                </c:pt>
                <c:pt idx="2">
                  <c:v>165.39878735538127</c:v>
                </c:pt>
                <c:pt idx="3">
                  <c:v>182.52356219232635</c:v>
                </c:pt>
                <c:pt idx="4">
                  <c:v>196.69020574956068</c:v>
                </c:pt>
                <c:pt idx="5">
                  <c:v>228.55740876071081</c:v>
                </c:pt>
                <c:pt idx="6">
                  <c:v>229.46480183860064</c:v>
                </c:pt>
                <c:pt idx="7">
                  <c:v>232.03183707197141</c:v>
                </c:pt>
                <c:pt idx="8">
                  <c:v>246.37170508524878</c:v>
                </c:pt>
                <c:pt idx="9">
                  <c:v>255.30097037811257</c:v>
                </c:pt>
                <c:pt idx="10">
                  <c:v>280.26384468902808</c:v>
                </c:pt>
                <c:pt idx="11">
                  <c:v>284.95096591632944</c:v>
                </c:pt>
                <c:pt idx="12">
                  <c:v>313.32203591181229</c:v>
                </c:pt>
                <c:pt idx="13">
                  <c:v>316.1036248620577</c:v>
                </c:pt>
                <c:pt idx="14">
                  <c:v>416.90256236268129</c:v>
                </c:pt>
                <c:pt idx="15">
                  <c:v>441.96253240394566</c:v>
                </c:pt>
                <c:pt idx="16">
                  <c:v>488.73347325142186</c:v>
                </c:pt>
                <c:pt idx="17">
                  <c:v>644.93591837914153</c:v>
                </c:pt>
              </c:numCache>
            </c:numRef>
          </c:cat>
          <c:val>
            <c:numRef>
              <c:f>'Этап 5.1'!$AT$44:$AT$61</c:f>
              <c:numCache>
                <c:formatCode>0.000</c:formatCode>
                <c:ptCount val="18"/>
                <c:pt idx="0">
                  <c:v>2.734959498413821E-3</c:v>
                </c:pt>
                <c:pt idx="1">
                  <c:v>6.9050706858508112E-3</c:v>
                </c:pt>
                <c:pt idx="2">
                  <c:v>3.0822070307940999E-2</c:v>
                </c:pt>
                <c:pt idx="3">
                  <c:v>2.0224736716392223E-2</c:v>
                </c:pt>
                <c:pt idx="4">
                  <c:v>2.1583326881404307E-2</c:v>
                </c:pt>
                <c:pt idx="5">
                  <c:v>1.4150618121627894E-2</c:v>
                </c:pt>
                <c:pt idx="6">
                  <c:v>1.1953241286416541E-2</c:v>
                </c:pt>
                <c:pt idx="7">
                  <c:v>1.1833850074065247E-2</c:v>
                </c:pt>
                <c:pt idx="8">
                  <c:v>8.333066968789507E-3</c:v>
                </c:pt>
                <c:pt idx="9">
                  <c:v>2.0999999716877982E-2</c:v>
                </c:pt>
                <c:pt idx="10">
                  <c:v>3.4118615555009245E-2</c:v>
                </c:pt>
                <c:pt idx="11">
                  <c:v>1.3379088230148413E-2</c:v>
                </c:pt>
                <c:pt idx="12">
                  <c:v>2.2172053711092331E-2</c:v>
                </c:pt>
                <c:pt idx="13">
                  <c:v>3.4988569853783694E-2</c:v>
                </c:pt>
                <c:pt idx="14">
                  <c:v>0.13805433704343012</c:v>
                </c:pt>
                <c:pt idx="15">
                  <c:v>3.0151617451685177E-2</c:v>
                </c:pt>
                <c:pt idx="16">
                  <c:v>1.4434680954277058E-2</c:v>
                </c:pt>
                <c:pt idx="17">
                  <c:v>1.227843631531518E-2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5A-4229-BA29-3E4B9D754310}"/>
            </c:ext>
          </c:extLst>
        </c:ser>
        <c:ser>
          <c:idx val="3"/>
          <c:order val="3"/>
          <c:tx>
            <c:strRef>
              <c:f>'Этап 5.1'!$AX$62</c:f>
              <c:strCache>
                <c:ptCount val="1"/>
                <c:pt idx="0">
                  <c:v>P-4</c:v>
                </c:pt>
              </c:strCache>
            </c:strRef>
          </c:tx>
          <c:invertIfNegative val="0"/>
          <c:cat>
            <c:numRef>
              <c:f>'Этап 5.1'!$AH$44:$AH$61</c:f>
              <c:numCache>
                <c:formatCode>0.0</c:formatCode>
                <c:ptCount val="18"/>
                <c:pt idx="0">
                  <c:v>93.389803261031361</c:v>
                </c:pt>
                <c:pt idx="1">
                  <c:v>97.931092092472213</c:v>
                </c:pt>
                <c:pt idx="2">
                  <c:v>165.39878735538127</c:v>
                </c:pt>
                <c:pt idx="3">
                  <c:v>182.52356219232635</c:v>
                </c:pt>
                <c:pt idx="4">
                  <c:v>196.69020574956068</c:v>
                </c:pt>
                <c:pt idx="5">
                  <c:v>228.55740876071081</c:v>
                </c:pt>
                <c:pt idx="6">
                  <c:v>229.46480183860064</c:v>
                </c:pt>
                <c:pt idx="7">
                  <c:v>232.03183707197141</c:v>
                </c:pt>
                <c:pt idx="8">
                  <c:v>246.37170508524878</c:v>
                </c:pt>
                <c:pt idx="9">
                  <c:v>255.30097037811257</c:v>
                </c:pt>
                <c:pt idx="10">
                  <c:v>280.26384468902808</c:v>
                </c:pt>
                <c:pt idx="11">
                  <c:v>284.95096591632944</c:v>
                </c:pt>
                <c:pt idx="12">
                  <c:v>313.32203591181229</c:v>
                </c:pt>
                <c:pt idx="13">
                  <c:v>316.1036248620577</c:v>
                </c:pt>
                <c:pt idx="14">
                  <c:v>416.90256236268129</c:v>
                </c:pt>
                <c:pt idx="15">
                  <c:v>441.96253240394566</c:v>
                </c:pt>
                <c:pt idx="16">
                  <c:v>488.73347325142186</c:v>
                </c:pt>
                <c:pt idx="17">
                  <c:v>644.93591837914153</c:v>
                </c:pt>
              </c:numCache>
            </c:numRef>
          </c:cat>
          <c:val>
            <c:numRef>
              <c:f>'Этап 5.1'!$AX$44:$AX$61</c:f>
              <c:numCache>
                <c:formatCode>0.000</c:formatCode>
                <c:ptCount val="18"/>
                <c:pt idx="0">
                  <c:v>2.734959498413821E-3</c:v>
                </c:pt>
                <c:pt idx="1">
                  <c:v>6.9050706858508112E-3</c:v>
                </c:pt>
                <c:pt idx="2">
                  <c:v>3.0822070307940999E-2</c:v>
                </c:pt>
                <c:pt idx="3">
                  <c:v>2.0224736716392223E-2</c:v>
                </c:pt>
                <c:pt idx="4">
                  <c:v>1.7895250406593045E-2</c:v>
                </c:pt>
                <c:pt idx="5">
                  <c:v>1.4150618121627894E-2</c:v>
                </c:pt>
                <c:pt idx="6">
                  <c:v>1.1953241286416541E-2</c:v>
                </c:pt>
                <c:pt idx="7">
                  <c:v>1.1833850074065247E-2</c:v>
                </c:pt>
                <c:pt idx="8">
                  <c:v>1.2362847479516263E-2</c:v>
                </c:pt>
                <c:pt idx="9">
                  <c:v>2.1307275639193698E-2</c:v>
                </c:pt>
                <c:pt idx="10">
                  <c:v>3.5573585260258375E-2</c:v>
                </c:pt>
                <c:pt idx="11">
                  <c:v>1.3379088230148413E-2</c:v>
                </c:pt>
                <c:pt idx="12">
                  <c:v>2.2172053711092331E-2</c:v>
                </c:pt>
                <c:pt idx="13">
                  <c:v>3.7347021661439682E-2</c:v>
                </c:pt>
                <c:pt idx="14">
                  <c:v>0.13805433704343012</c:v>
                </c:pt>
                <c:pt idx="15">
                  <c:v>3.0151617451685177E-2</c:v>
                </c:pt>
                <c:pt idx="16">
                  <c:v>1.8556939873947992E-2</c:v>
                </c:pt>
                <c:pt idx="17">
                  <c:v>1.227843631531518E-2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5A-4229-BA29-3E4B9D754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2034992"/>
        <c:axId val="602030680"/>
      </c:barChart>
      <c:catAx>
        <c:axId val="602034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Суммарное расстояние до опорных пунктов (км)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2030680"/>
        <c:crosses val="autoZero"/>
        <c:auto val="1"/>
        <c:lblAlgn val="ctr"/>
        <c:lblOffset val="100"/>
        <c:noMultiLvlLbl val="0"/>
      </c:catAx>
      <c:valAx>
        <c:axId val="602030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Отклонение положения пунктов</a:t>
                </a:r>
                <a:r>
                  <a:rPr lang="ru-RU" baseline="0"/>
                  <a:t> </a:t>
                </a:r>
                <a:r>
                  <a:rPr lang="ru-RU"/>
                  <a:t>(метры)</a:t>
                </a:r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20349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BAF17-0422-4497-961B-776A684FA4A8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F0FBA-FD14-42E3-9416-54BE7FEE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3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0FBA-FD14-42E3-9416-54BE7FEE52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8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0FBA-FD14-42E3-9416-54BE7FEE52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54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0FBA-FD14-42E3-9416-54BE7FEE52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68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0FBA-FD14-42E3-9416-54BE7FEE52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14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0FBA-FD14-42E3-9416-54BE7FEE52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80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0FBA-FD14-42E3-9416-54BE7FEE52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идее это итог </a:t>
            </a:r>
            <a:r>
              <a:rPr lang="ru-RU" smtClean="0"/>
              <a:t>НИРа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0FBA-FD14-42E3-9416-54BE7FEE52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85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0FBA-FD14-42E3-9416-54BE7FEE52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97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Нужны пояснения</a:t>
            </a:r>
            <a:r>
              <a:rPr lang="ru-RU" baseline="0" dirty="0" smtClean="0"/>
              <a:t> к цитатам из каталогов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0FBA-FD14-42E3-9416-54BE7FEE52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23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0FBA-FD14-42E3-9416-54BE7FEE52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8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0FBA-FD14-42E3-9416-54BE7FEE52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00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0FBA-FD14-42E3-9416-54BE7FEE52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58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0FBA-FD14-42E3-9416-54BE7FEE52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91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0FBA-FD14-42E3-9416-54BE7FEE52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25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0FBA-FD14-42E3-9416-54BE7FEE52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971CC7C-50FB-41D5-ABE4-EC61B7284382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433E8371-DF10-4A2C-8F27-C44E1E6197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72828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8048-5160-4E46-8040-16198C77368E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371-DF10-4A2C-8F27-C44E1E6197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0843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8048-5160-4E46-8040-16198C77368E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371-DF10-4A2C-8F27-C44E1E6197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16164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8048-5160-4E46-8040-16198C77368E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371-DF10-4A2C-8F27-C44E1E6197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50370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8048-5160-4E46-8040-16198C77368E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371-DF10-4A2C-8F27-C44E1E6197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42412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8048-5160-4E46-8040-16198C77368E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371-DF10-4A2C-8F27-C44E1E6197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78040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8048-5160-4E46-8040-16198C77368E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371-DF10-4A2C-8F27-C44E1E6197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70869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BB34-E033-4030-807E-2891B8EE5B24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371-DF10-4A2C-8F27-C44E1E6197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655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8ACA-9B29-4917-8755-EDEE3F596ABB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371-DF10-4A2C-8F27-C44E1E6197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94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FC92590-3CEB-4191-A22E-E703CBC7D7DB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33E8371-DF10-4A2C-8F27-C44E1E6197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69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566C-E291-4B4E-A030-35F89E1A40C5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433E8371-DF10-4A2C-8F27-C44E1E6197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69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3FEC-BCA6-48DB-9D22-F087E328FF70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371-DF10-4A2C-8F27-C44E1E6197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26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D670-044F-44BC-B3DA-61BCBB781F40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371-DF10-4A2C-8F27-C44E1E6197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1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8B4F-5FF5-4A3F-8E85-E7F0DE49FA68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371-DF10-4A2C-8F27-C44E1E6197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47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B017-5DDB-425A-BF20-5925641BD614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371-DF10-4A2C-8F27-C44E1E6197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88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0386-2B6C-48A8-896E-D0BA5133F2C6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371-DF10-4A2C-8F27-C44E1E6197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19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5321-341D-4559-B443-26C5B437A2A8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371-DF10-4A2C-8F27-C44E1E6197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88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F28048-5160-4E46-8040-16198C77368E}" type="datetime1">
              <a:rPr lang="ru-RU" smtClean="0"/>
              <a:t>11.09.2022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3E8371-DF10-4A2C-8F27-C44E1E6197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80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2169" y="648840"/>
            <a:ext cx="4028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АО 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НИиП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центр «Природа»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АО Аэрогеодезия   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623E70-0B00-47A8-A5C9-693BF37D9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41" y="110284"/>
            <a:ext cx="3173106" cy="53667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2440143" y="1687721"/>
            <a:ext cx="6533297" cy="1682151"/>
          </a:xfrm>
        </p:spPr>
        <p:txBody>
          <a:bodyPr/>
          <a:lstStyle/>
          <a:p>
            <a:pPr algn="r"/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Актуальные вопросы 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организации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работ по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планово-высотной подготовке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8957" y="6381329"/>
            <a:ext cx="3205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orbel" panose="020B0503020204020204"/>
              </a:rPr>
              <a:t>Санкт-Петербург 2022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3"/>
          </p:nvPr>
        </p:nvSpPr>
        <p:spPr>
          <a:xfrm>
            <a:off x="566205" y="4341588"/>
            <a:ext cx="8319003" cy="1682151"/>
          </a:xfrm>
        </p:spPr>
        <p:txBody>
          <a:bodyPr/>
          <a:lstStyle/>
          <a:p>
            <a:r>
              <a:rPr lang="ru-RU" sz="1600" dirty="0" smtClean="0"/>
              <a:t>Егоров </a:t>
            </a:r>
            <a:r>
              <a:rPr lang="ru-RU" sz="1600" dirty="0"/>
              <a:t>А. В. - Генеральный директор АО "Аэрогеодезия</a:t>
            </a:r>
            <a:r>
              <a:rPr lang="ru-RU" sz="1600" dirty="0" smtClean="0"/>
              <a:t>"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solidFill>
                  <a:schemeClr val="tx1"/>
                </a:solidFill>
              </a:rPr>
              <a:t>Куприянов </a:t>
            </a:r>
            <a:r>
              <a:rPr lang="ru-RU" sz="1600" dirty="0">
                <a:solidFill>
                  <a:schemeClr val="tx1"/>
                </a:solidFill>
              </a:rPr>
              <a:t>А. О. - Зав. кафедрой Прикладной геодезии </a:t>
            </a:r>
            <a:r>
              <a:rPr lang="ru-RU" sz="1600" dirty="0" err="1">
                <a:solidFill>
                  <a:schemeClr val="tx1"/>
                </a:solidFill>
              </a:rPr>
              <a:t>МИИГАиК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/>
              <a:t>Смирнов </a:t>
            </a:r>
            <a:r>
              <a:rPr lang="ru-RU" sz="1600" dirty="0"/>
              <a:t>В. И - </a:t>
            </a:r>
            <a:r>
              <a:rPr lang="ru-RU" sz="1600" dirty="0" smtClean="0"/>
              <a:t>Главный </a:t>
            </a:r>
            <a:r>
              <a:rPr lang="ru-RU" sz="1600" dirty="0"/>
              <a:t>инженер АО "Аэрогеодезия</a:t>
            </a:r>
            <a:r>
              <a:rPr lang="ru-RU" sz="1600" dirty="0" smtClean="0"/>
              <a:t>"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Галазин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Е. В. - Заместитель начальника управления проверки качества и формирования материалов Федерального фонда пространственных данных ФГБУ "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ЦГКиИПД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600" dirty="0" smtClean="0"/>
              <a:t>Кузнецов </a:t>
            </a:r>
            <a:r>
              <a:rPr lang="ru-RU" sz="1600" dirty="0"/>
              <a:t>Д. А - Директор научно-технического комплекса АО "</a:t>
            </a:r>
            <a:r>
              <a:rPr lang="ru-RU" sz="1600" dirty="0" err="1"/>
              <a:t>НИиП</a:t>
            </a:r>
            <a:r>
              <a:rPr lang="ru-RU" sz="1600" dirty="0"/>
              <a:t> центр" Природа</a:t>
            </a:r>
            <a:r>
              <a:rPr lang="ru-RU" sz="1600" dirty="0" smtClean="0"/>
              <a:t>"</a:t>
            </a:r>
            <a:endParaRPr lang="ru-RU" sz="1600" dirty="0"/>
          </a:p>
          <a:p>
            <a:r>
              <a:rPr lang="ru-RU" sz="1600" dirty="0" smtClean="0"/>
              <a:t>Морозов </a:t>
            </a:r>
            <a:r>
              <a:rPr lang="ru-RU" sz="1600" dirty="0"/>
              <a:t>Д.А. - Начальник отдела НИОКР НТК АО "</a:t>
            </a:r>
            <a:r>
              <a:rPr lang="ru-RU" sz="1600" dirty="0" err="1"/>
              <a:t>НИиП</a:t>
            </a:r>
            <a:r>
              <a:rPr lang="ru-RU" sz="1600" dirty="0"/>
              <a:t> центр" Природа</a:t>
            </a:r>
            <a:r>
              <a:rPr lang="ru-RU" sz="1600" dirty="0" smtClean="0"/>
              <a:t>" </a:t>
            </a:r>
            <a:endParaRPr lang="ru-RU" sz="1600" dirty="0"/>
          </a:p>
          <a:p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72" y="-536446"/>
            <a:ext cx="4598928" cy="25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380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2210" y="698120"/>
            <a:ext cx="77516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ГОСТ Р 59562-2021</a:t>
            </a: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/>
              <a:t>8.4.3 При </a:t>
            </a:r>
            <a:r>
              <a:rPr lang="ru-RU" sz="2000" b="1" u="sng" dirty="0"/>
              <a:t>отсутствии</a:t>
            </a:r>
            <a:r>
              <a:rPr lang="ru-RU" sz="2000" dirty="0"/>
              <a:t> значений локальных параметров преобразования координат из официальных источников </a:t>
            </a:r>
            <a:r>
              <a:rPr lang="ru-RU" sz="2000" b="1" dirty="0"/>
              <a:t>следует их вычислить</a:t>
            </a:r>
            <a:r>
              <a:rPr lang="ru-RU" sz="2000" dirty="0"/>
              <a:t>, используя геодезические или соответствующие им пространственные прямоугольные координаты X, Y, Z пунктов ГГС в системе координат ГСК, полученные из спутниковых определений, и значения координат из каталога в </a:t>
            </a:r>
            <a:r>
              <a:rPr lang="ru-RU" sz="2000" dirty="0" err="1"/>
              <a:t>референцной</a:t>
            </a:r>
            <a:r>
              <a:rPr lang="ru-RU" sz="2000" dirty="0"/>
              <a:t> системе координат, на которой основана МСК.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16642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2210" y="658717"/>
            <a:ext cx="78896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Матрица Остаточных Деформаций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2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Программа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предназначена для конвертирования координат точек из  ITRF или ГСК-2011 в соответствующую МСК и обратно.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Средняя </a:t>
            </a:r>
            <a:r>
              <a:rPr lang="ru-RU" altLang="ru-RU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квадратическая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ошибка по оценке результатов использования ПО МОД (в 2016-2017гг.) на примерах конвертирования пунктов не превышает 5 см (предельная, 15 см) без учета ошибок определения координат в ITRF.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Столь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высокая точность конвертирования обусловлена наличием в настоящее время сравнительно густой сети пунктов ФАГС, ВГС и СГС-1. Они были использованы при уравнивании АГС в ГСК-2011 в качестве опоры, что позволило получить координаты пунктов АГС в  ITRF. 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5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/>
          <p:cNvSpPr txBox="1">
            <a:spLocks/>
          </p:cNvSpPr>
          <p:nvPr/>
        </p:nvSpPr>
        <p:spPr>
          <a:xfrm>
            <a:off x="1065257" y="658717"/>
            <a:ext cx="7837203" cy="4602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Остаточные деформации на пунктах в некоторых регионах носят не системный характер, в связи с этим достаточно сложно в таких регионах создать семь параметров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трансформации, хотя ПО МОД справляется с преобразованием координат с СКО не более 5 см.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случае трансформирование по МОД покажет лучшую согласованность с существующей опорой чем преобразование по семи параметрам, созданным на эту территорию.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следующих слайдах представлен визуализированный фрагмент МОД демонстрирующий неоднородность остаточных деформаций.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16" y="3251945"/>
            <a:ext cx="3682091" cy="22254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536" y="3251945"/>
            <a:ext cx="3946695" cy="21834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254" y="4997056"/>
            <a:ext cx="3483701" cy="186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7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6331" y="748274"/>
            <a:ext cx="7751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измерений спутниковой сети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определения требований к геодезическим связям: количеству и длительности синхронных сеансов. 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79343" y="1550561"/>
          <a:ext cx="4037714" cy="271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004677" y="1527678"/>
          <a:ext cx="4139323" cy="282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79894" y="4269923"/>
            <a:ext cx="398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погрешностей определения положения пунктов по сеансам разной продолжительности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67222" y="4209539"/>
            <a:ext cx="3976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погрешностей определения пространственных координат пунктов по сеансам разной продолжительности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796" y="5021201"/>
            <a:ext cx="7966820" cy="98757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Погрешности определения положения пунктов для длин сеансов в 3, 1.5, 1 и 0.75 часа практически идентичны, однако для сеансов в 0.25 часа погрешность наиболее резко увеличивается. Кроме того, погрешность определения положения пунктов для сеансов длиной в 6 часов примерно в три раза выше, чем для суточных сеансов.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2339751" y="771550"/>
          <a:ext cx="5277373" cy="3334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53464" y="4010819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зависимости отклонения пространственного положения пунктов по мере их удаления от опорных пунктов при обработке определяемых пунктов по парам по 1, 2, 3 и 4 опорным пунктам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86927" y="4623759"/>
            <a:ext cx="7832785" cy="10696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пунктов не оказывают особого влияния на точность, но при увеличении расстояния между ними точность определения пространственного положения пункта падает от нескольких миллиметров до 11 сантиметров.</a:t>
            </a:r>
          </a:p>
        </p:txBody>
      </p:sp>
    </p:spTree>
    <p:extLst>
      <p:ext uri="{BB962C8B-B14F-4D97-AF65-F5344CB8AC3E}">
        <p14:creationId xmlns:p14="http://schemas.microsoft.com/office/powerpoint/2010/main" val="194973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26545" y="553915"/>
            <a:ext cx="7859435" cy="5169877"/>
            <a:chOff x="2555776" y="699542"/>
            <a:chExt cx="6485478" cy="2137803"/>
          </a:xfrm>
        </p:grpSpPr>
        <p:sp>
          <p:nvSpPr>
            <p:cNvPr id="8" name="Прямоугольник: скругленные углы 13">
              <a:extLst>
                <a:ext uri="{FF2B5EF4-FFF2-40B4-BE49-F238E27FC236}">
                  <a16:creationId xmlns:a16="http://schemas.microsoft.com/office/drawing/2014/main" id="{F75FA077-5492-4802-B9FD-1EADA3126610}"/>
                </a:ext>
              </a:extLst>
            </p:cNvPr>
            <p:cNvSpPr/>
            <p:nvPr/>
          </p:nvSpPr>
          <p:spPr>
            <a:xfrm>
              <a:off x="2555776" y="699542"/>
              <a:ext cx="6485478" cy="6256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n w="0"/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СКП вычисления координат определяемых пунктов в сети зависит от продолжительности сеансов наблюдений на пунктах. </a:t>
              </a:r>
              <a:endParaRPr lang="ru-RU" sz="1400" dirty="0">
                <a:ln w="0"/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рямоугольник: скругленные углы 13">
              <a:extLst>
                <a:ext uri="{FF2B5EF4-FFF2-40B4-BE49-F238E27FC236}">
                  <a16:creationId xmlns:a16="http://schemas.microsoft.com/office/drawing/2014/main" id="{F75FA077-5492-4802-B9FD-1EADA3126610}"/>
                </a:ext>
              </a:extLst>
            </p:cNvPr>
            <p:cNvSpPr/>
            <p:nvPr/>
          </p:nvSpPr>
          <p:spPr>
            <a:xfrm>
              <a:off x="2555776" y="1419622"/>
              <a:ext cx="6485478" cy="7200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n w="0"/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С</a:t>
              </a:r>
              <a:r>
                <a:rPr lang="ru-RU" sz="1400" dirty="0" smtClean="0">
                  <a:ln w="0"/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инхронные сеансы длительностью 1-3 часа нецелесообразны - точность относительно 30/60-минутных сеансов повышается не существенно, но повышаются экономические издержки и время выполнения работ.</a:t>
              </a:r>
              <a:endParaRPr lang="ru-RU" sz="1400" dirty="0">
                <a:ln w="0"/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F75FA077-5492-4802-B9FD-1EADA3126610}"/>
                </a:ext>
              </a:extLst>
            </p:cNvPr>
            <p:cNvSpPr/>
            <p:nvPr/>
          </p:nvSpPr>
          <p:spPr>
            <a:xfrm>
              <a:off x="2555776" y="2211710"/>
              <a:ext cx="6485478" cy="6256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n w="0"/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Существенного влияния на погрешности уравненных координат для сети с одним определяемым пунктом увеличение числа исходных пунктов не оказывает.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19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2210" y="689494"/>
            <a:ext cx="775162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исследований:</a:t>
            </a: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Удаленность базовых ПДСС не более 60 км от крайних точек границы АФС.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Обязательность наземного сопровождения в случае отсутствия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базовых ПДСС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границах 60 км зоны от объекта АФС.  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Стабильность и непрерывность работы ПДСС и/или оборудования наземного сопровождения, а также бортового приемника на протяжении полета.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Допустимо полное отсутствие опорных точек при соблюдении условий п.1-3.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В случае невыполнения условий п.1-3 оптимально 1 опорная точка на 4 листа М1:10 000 для регионов с развитой инфраструктурой.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Оптимально в целях повышения точности ЦОФП для освоенных регионов использовать отношение 1 опорная точка на 4 контрольных. 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полевых контрольных точек не более 50% от требуемого по ГОСТ объема. </a:t>
            </a: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8587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2210" y="1058826"/>
            <a:ext cx="7751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9908" y="123093"/>
            <a:ext cx="787392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карта</a:t>
            </a:r>
          </a:p>
          <a:p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начала 2023г. -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Выполнять работы по АФС согласно технологической схемы представленной в Приложении А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обязательное)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59562-2021</a:t>
            </a:r>
          </a:p>
          <a:p>
            <a:endParaRPr lang="ru-RU" sz="10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Привести требования РТУ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ГК, в части ПВП,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АФС площадных объектов к п.8.3 ГОСТ Р 59562-2021</a:t>
            </a:r>
          </a:p>
          <a:p>
            <a:endParaRPr lang="ru-RU" sz="10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локальных параметров перехода от ГСК к МСК пользоваться координатами пунктов выдаваемых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фондодержателем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(матрица остаточных деформаций).</a:t>
            </a:r>
          </a:p>
          <a:p>
            <a:endParaRPr lang="ru-RU" sz="16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правовой статус технологии и ПО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«Матрица остаточных деформаций»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(далее – ПО «МОД»)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его использования при выполнении работ в рамках ГК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Ввести регламент использования ПО «МОД», определить порядок предоставления сведений для уточнения и порядок внесения изменений в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«МОД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endParaRPr lang="ru-RU" sz="16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2024г.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и утвердить методики расчета количественных показателей ПВП от площади и категорий местности с указанием четких критериев оценки точности получения координат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точек фотографирования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результате бортовых спутниковых измерений с допустимой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погрешностью.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8460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0452" y="636565"/>
            <a:ext cx="775162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orbel" panose="020B0503020204020204"/>
              </a:rPr>
              <a:t>Итоги реализации</a:t>
            </a:r>
          </a:p>
          <a:p>
            <a:pPr marL="457200" indent="-457200">
              <a:buFontTx/>
              <a:buAutoNum type="arabicPeriod"/>
            </a:pPr>
            <a:r>
              <a:rPr lang="ru-RU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асчет и закрепление расценок и норм времени и как следствие прозрачность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ценообразования</a:t>
            </a:r>
          </a:p>
          <a:p>
            <a:pPr marL="457200" indent="-457200">
              <a:buFontTx/>
              <a:buAutoNum type="arabicPeriod"/>
            </a:pPr>
            <a:r>
              <a:rPr lang="ru-RU" sz="2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пределение единого и прозрачного подхода  к проектированию и выполнению ПВП </a:t>
            </a:r>
            <a:r>
              <a:rPr lang="ru-RU" sz="2200" b="1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всех Заказчиков работ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исключение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избыточного объема полевых работ за счет обоснованного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расчета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необходимого и достаточного количества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точек</a:t>
            </a:r>
          </a:p>
          <a:p>
            <a:pPr marL="457200" indent="-457200">
              <a:buFontTx/>
              <a:buAutoNum type="arabicPeriod"/>
            </a:pPr>
            <a:r>
              <a:rPr lang="ru-RU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нижение затрат на ПВП при сохранении требуемого качества итоговой продукции</a:t>
            </a:r>
          </a:p>
          <a:p>
            <a:pPr marL="457200" indent="-457200">
              <a:buAutoNum type="arabicPeriod"/>
            </a:pPr>
            <a:r>
              <a:rPr lang="ru-RU" sz="2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очность и однозначность при производстве продукции в МСК на основе материалов в ГСК</a:t>
            </a: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0196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5AC456D0-F039-47C9-8D77-4B3268E66D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13C92EC2-A73B-4B09-B14A-7E53FEFE95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F1964BDF-7209-4A04-B966-D57E71C3FA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7788F18A-5427-4104-9DC0-E10C9560E1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29FF36FA-2EF2-4C07-972F-CA74AE6220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BEB3BBCA-9CDF-4703-BB26-F43C80CD3B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7D955DB2-0357-449D-8A05-88F4D28AFE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9C990EEC-F50B-4210-909B-C6749B647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9C3F85D-435C-45BF-9CFC-7ACE930FAE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70459" y="0"/>
            <a:ext cx="1827609" cy="6858001"/>
            <a:chOff x="1320800" y="0"/>
            <a:chExt cx="2436813" cy="6858001"/>
          </a:xfrm>
        </p:grpSpPr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C0DB1233-B9FA-48CC-A8F7-ECF1C5E94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CC41E8BA-D332-434C-8935-990796DE7D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F154EBF1-9FA5-411E-8F8A-6AFF90C64E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7894F796-53FB-4E54-8A32-85097594C5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E9AFBF9B-D14F-4860-93DD-65B0347DEE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EFBB9C89-4D5E-4197-9CF1-E4F1A5DBDB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C9741-E8FE-42D8-801B-E843F33F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554" y="2753140"/>
            <a:ext cx="5585221" cy="1321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000" spc="-8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DE4C41DE-2035-4E3E-A006-86C5D067BB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r="19737"/>
          <a:stretch/>
        </p:blipFill>
        <p:spPr>
          <a:xfrm>
            <a:off x="54235" y="41758"/>
            <a:ext cx="2381594" cy="2622205"/>
          </a:xfrm>
          <a:custGeom>
            <a:avLst/>
            <a:gdLst/>
            <a:ahLst/>
            <a:cxnLst/>
            <a:rect l="l" t="t" r="r" b="b"/>
            <a:pathLst>
              <a:path w="3175486" h="2622205">
                <a:moveTo>
                  <a:pt x="0" y="0"/>
                </a:moveTo>
                <a:lnTo>
                  <a:pt x="3175486" y="0"/>
                </a:lnTo>
                <a:lnTo>
                  <a:pt x="2733426" y="2622205"/>
                </a:lnTo>
                <a:lnTo>
                  <a:pt x="0" y="2160761"/>
                </a:lnTo>
                <a:close/>
              </a:path>
            </a:pathLst>
          </a:custGeom>
          <a:ln w="38100">
            <a:noFill/>
          </a:ln>
          <a:effectLst/>
        </p:spPr>
      </p:pic>
      <p:pic>
        <p:nvPicPr>
          <p:cNvPr id="50" name="Объект 49" descr="Изображение выглядит как вода, зеленый, большой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4F176582-878C-48EC-B2E8-A8B802CB07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3" r="37477"/>
          <a:stretch/>
        </p:blipFill>
        <p:spPr>
          <a:xfrm>
            <a:off x="20" y="2160794"/>
            <a:ext cx="2050046" cy="3085156"/>
          </a:xfrm>
          <a:custGeom>
            <a:avLst/>
            <a:gdLst/>
            <a:ahLst/>
            <a:cxnLst/>
            <a:rect l="l" t="t" r="r" b="b"/>
            <a:pathLst>
              <a:path w="2733421" h="3085156">
                <a:moveTo>
                  <a:pt x="0" y="0"/>
                </a:moveTo>
                <a:lnTo>
                  <a:pt x="2733421" y="461444"/>
                </a:lnTo>
                <a:lnTo>
                  <a:pt x="2294818" y="3063138"/>
                </a:lnTo>
                <a:lnTo>
                  <a:pt x="2310547" y="3085156"/>
                </a:lnTo>
                <a:lnTo>
                  <a:pt x="0" y="2741169"/>
                </a:lnTo>
                <a:close/>
              </a:path>
            </a:pathLst>
          </a:custGeom>
          <a:ln w="38100">
            <a:noFill/>
          </a:ln>
          <a:effectLst/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47B22C7-CEF9-4F21-850C-A61E0D876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160794"/>
            <a:ext cx="2050066" cy="46141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r="2" b="14082"/>
          <a:stretch/>
        </p:blipFill>
        <p:spPr bwMode="auto">
          <a:xfrm>
            <a:off x="20" y="4901964"/>
            <a:ext cx="2594352" cy="1956037"/>
          </a:xfrm>
          <a:custGeom>
            <a:avLst/>
            <a:gdLst/>
            <a:ahLst/>
            <a:cxnLst/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FADFBC3-A288-41FA-9445-B6847F6AD7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892132"/>
            <a:ext cx="1770459" cy="34398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69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6332" y="438158"/>
            <a:ext cx="77516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ПВП - планово-высотная подготовка (привязка)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аэрофотоснимков (определение из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ГОСТ Р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59562-20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требования к ПВП в ТЗ основаны на:</a:t>
            </a: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 59328-2021 АЭРОФОТОСЪЕМКА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ТОПОГРАФИЧЕСКАЯ Технически требования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ГОСТ Р 59562-20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СЪЕМКА АЭРОФОТОТОПОГРАФИЧЕСКАЯ Технически требования</a:t>
            </a: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Действующие РТУ по созданию ЦОФП в рамках формирования ЕЭКО основаны на: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ГКИНП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(ГНТА)-02-036-02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Инструкция по фотограмметрическим работам при создании цифровых топографических карт и планов.</a:t>
            </a: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0394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2427" y="316954"/>
            <a:ext cx="80449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анализа объема ПВП</a:t>
            </a:r>
          </a:p>
          <a:p>
            <a:endParaRPr lang="ru-RU" sz="1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контрольных точек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 1:2000 колеблется от 1 точки на 7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1 точки на 2.5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кв.км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площади.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полевых контрольных точек колеблется от 25% до 100% необходимого объема.</a:t>
            </a: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опорных точек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варьируется от полного отсутствия до 1 точки на 3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площади для М1:2 000 и 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точки на 40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площади для М1:10 000.  </a:t>
            </a: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427" y="3169422"/>
            <a:ext cx="819157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различного числа точек ПВП: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требования к ПВП в ТЗ или отсутствие таковых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Произвольное ориентирование блоков АФС.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однозначных критериев оценки точности получения координат точек фотографирования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ПВП до выполнения АФС и как следствие высокое количество не опознаваемых точек и/ или точек вне блоков АФС</a:t>
            </a: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4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65257" y="236023"/>
            <a:ext cx="7837203" cy="4602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Подавляющее большинство МСК созданы на базе СК42.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 информации представленной в каталогах СК42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квадратическая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ошибка (СКО) взаимного положения смежных пунктов  геодезической сети  в СК42  равна 0.3м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от 0,1м и более)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Предельная ошибка взаимного положения смежных пунктов триангуляции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класса не превышают 0.4м, пунктов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классов раздела Б - 0.6м. Предельные ошибки ориентации на пунктах триангуляции раздела А не превышают ±5″, на пунктах триангуляции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классов раздела Б ±8″ (пример описательной части каталога).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каталогах пункты с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недопустимыми ошибками отмечены звездочкой номера по каталогу.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 пункт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Перново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одним из исходных пунктов в городской сети полигонометрии города Сосновый Бор. 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Пункты со "звездочками", т. е. пункты с недопустимыми угловыми невязками встречаются в каталогах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СК42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не так уж и редко. Такие пункты имеют в координатах еще большие ошибки, чем указанная в пояснении СКО взаимного положения по каталогу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/>
              <a:t>При этом требование получения ключей перехода к МСК с точностью до 0.1м, что соответствует точности определения точек границ земельных участков в населенных пунктах</a:t>
            </a:r>
            <a:endParaRPr lang="ru-RU" sz="2400" b="1" dirty="0"/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7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5343" y="506735"/>
            <a:ext cx="77516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вопросы при выполнении ПВП:</a:t>
            </a: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ПВП 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выполнения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АФС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 и оптимальная продолжительность выполнения наблюдений на большом  количестве пунктов ГГС для получения параметров перехода к МСК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Невозможность получения единых параметров МСК для территорий ввиду привязки большинства МСК к проблемной СК42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единого подхода к определению необходимого и достаточного количества полевых опорных и контрольных точек и как следствие непрозрачность оценки стоимости и времени производства работ  </a:t>
            </a: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14677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0837" y="869045"/>
            <a:ext cx="77516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 решения (разные подходы):</a:t>
            </a: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Нормативно-правовой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Неукоснительное исполнение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принятых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требований ГОСТ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Исключение избыточных требований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 ТЗ и РТУ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Закрепление в НТД однозначных критериев качества 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единого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подхода в получении продукции в МСК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Технологический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в производстве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новых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технологий и решений(сети базовых станция, ВЛС)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современных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подходов к проектированию и полевому выполнению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ПВП с учетом имеющихся технических возможностей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RTK, PPP)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4655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2210" y="698120"/>
            <a:ext cx="7751623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ГОСТ Р 59562-2021</a:t>
            </a: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/>
              <a:t>8.3.1 Планово-высотную подготовку аэрофотоснимков выполняют с целью получения набора данных, необходимых для последующего определения элементов внешнего ориентирования (ЭВО) аэрофотоснимков. Такими данными могут быть</a:t>
            </a:r>
            <a:r>
              <a:rPr lang="ru-RU" sz="1900" dirty="0" smtClean="0"/>
              <a:t>:</a:t>
            </a:r>
          </a:p>
          <a:p>
            <a:endParaRPr lang="ru-RU" sz="1900" dirty="0"/>
          </a:p>
          <a:p>
            <a:pPr marL="342900" indent="-342900">
              <a:buFontTx/>
              <a:buChar char="-"/>
            </a:pPr>
            <a:r>
              <a:rPr lang="ru-RU" sz="1900" dirty="0" smtClean="0"/>
              <a:t>координаты </a:t>
            </a:r>
            <a:r>
              <a:rPr lang="ru-RU" sz="1900" dirty="0"/>
              <a:t>фазового центра антенны бортового геодезического спутникового приемника, полученные с помощью бортовых ГНСС измерений во время выполнения аэрофотосъемки на моменты экспонирования</a:t>
            </a:r>
            <a:r>
              <a:rPr lang="ru-RU" sz="1900" dirty="0" smtClean="0"/>
              <a:t>;</a:t>
            </a:r>
          </a:p>
          <a:p>
            <a:pPr marL="342900" indent="-342900">
              <a:buFontTx/>
              <a:buChar char="-"/>
            </a:pPr>
            <a:endParaRPr lang="ru-RU" sz="1900" dirty="0"/>
          </a:p>
          <a:p>
            <a:pPr marL="342900" indent="-342900">
              <a:buFontTx/>
              <a:buChar char="-"/>
            </a:pPr>
            <a:r>
              <a:rPr lang="ru-RU" sz="1900" dirty="0" smtClean="0"/>
              <a:t>результаты </a:t>
            </a:r>
            <a:r>
              <a:rPr lang="ru-RU" sz="1900" dirty="0"/>
              <a:t>угловых измерений, полученных с помощью инерциального измерительного устройства (при наличии ИИУ в составе бортовой аэрофотосъемочной аппаратуры</a:t>
            </a:r>
            <a:r>
              <a:rPr lang="ru-RU" sz="1900" dirty="0" smtClean="0"/>
              <a:t>),</a:t>
            </a:r>
          </a:p>
          <a:p>
            <a:endParaRPr lang="ru-RU" sz="1900" dirty="0"/>
          </a:p>
          <a:p>
            <a:pPr marL="342900" indent="-342900">
              <a:buFontTx/>
              <a:buChar char="-"/>
            </a:pPr>
            <a:r>
              <a:rPr lang="ru-RU" sz="1900" dirty="0" smtClean="0"/>
              <a:t>пространственные </a:t>
            </a:r>
            <a:r>
              <a:rPr lang="ru-RU" sz="1900" dirty="0"/>
              <a:t>координаты </a:t>
            </a:r>
            <a:r>
              <a:rPr lang="ru-RU" sz="1900" dirty="0" err="1"/>
              <a:t>опознаков</a:t>
            </a:r>
            <a:r>
              <a:rPr lang="ru-RU" sz="1900" dirty="0"/>
              <a:t>, используемых в качестве опорных точек</a:t>
            </a:r>
            <a:r>
              <a:rPr lang="ru-RU" sz="1900" dirty="0" smtClean="0"/>
              <a:t>.</a:t>
            </a:r>
          </a:p>
          <a:p>
            <a:endParaRPr lang="ru-RU" sz="1900" dirty="0"/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61379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2210" y="698120"/>
            <a:ext cx="775162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ГОСТ Р 59562-2021</a:t>
            </a: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latin typeface="+mj-lt"/>
              </a:rPr>
              <a:t>8.3.2 Определение элементов внешнего ориентирования аэрофотоснимков выполняют путем вычисления координат точек фотографирования по данным бортовых спутниковых измерений и угловых элементов внешнего ориентирования аэрофотоснимков по данным ориентации ИИУ </a:t>
            </a:r>
            <a:r>
              <a:rPr lang="ru-RU" sz="1900" dirty="0" smtClean="0">
                <a:latin typeface="+mj-lt"/>
              </a:rPr>
              <a:t>с </a:t>
            </a:r>
            <a:r>
              <a:rPr lang="ru-RU" sz="1900" dirty="0">
                <a:latin typeface="+mj-lt"/>
              </a:rPr>
              <a:t>учетом углов выставки камеры относительно системы координат инерциального измерительного устройства и параметров редукции фазового центра антенны спутникового приемника к центру проекции </a:t>
            </a:r>
            <a:r>
              <a:rPr lang="ru-RU" sz="1900" dirty="0" err="1">
                <a:latin typeface="+mj-lt"/>
              </a:rPr>
              <a:t>аэрофотокамеры</a:t>
            </a:r>
            <a:r>
              <a:rPr lang="ru-RU" sz="1900" dirty="0">
                <a:latin typeface="+mj-lt"/>
              </a:rPr>
              <a:t>. </a:t>
            </a:r>
            <a:endParaRPr lang="ru-RU" sz="1900" dirty="0" smtClean="0">
              <a:latin typeface="+mj-lt"/>
            </a:endParaRPr>
          </a:p>
          <a:p>
            <a:endParaRPr lang="ru-RU" sz="1900" dirty="0" smtClean="0">
              <a:latin typeface="+mj-lt"/>
            </a:endParaRPr>
          </a:p>
          <a:p>
            <a:r>
              <a:rPr lang="ru-RU" sz="1900" b="1" dirty="0" smtClean="0">
                <a:latin typeface="+mj-lt"/>
              </a:rPr>
              <a:t>Использование </a:t>
            </a:r>
            <a:r>
              <a:rPr lang="ru-RU" sz="1900" b="1" dirty="0" err="1">
                <a:latin typeface="+mj-lt"/>
              </a:rPr>
              <a:t>опознаков</a:t>
            </a:r>
            <a:r>
              <a:rPr lang="ru-RU" sz="1900" b="1" dirty="0">
                <a:latin typeface="+mj-lt"/>
              </a:rPr>
              <a:t> в качестве опорных точек </a:t>
            </a:r>
            <a:r>
              <a:rPr lang="ru-RU" sz="1900" dirty="0">
                <a:latin typeface="+mj-lt"/>
              </a:rPr>
              <a:t>при уравнивании фотограмметрической сети </a:t>
            </a:r>
            <a:r>
              <a:rPr lang="ru-RU" sz="1900" b="1" u="sng" dirty="0">
                <a:latin typeface="+mj-lt"/>
              </a:rPr>
              <a:t>является обязательным </a:t>
            </a:r>
            <a:r>
              <a:rPr lang="ru-RU" sz="1900" dirty="0">
                <a:latin typeface="+mj-lt"/>
              </a:rPr>
              <a:t>при съемке линейных объектов с одного маршрута и при наличии выступающих одним маршрутом частей блока, </a:t>
            </a:r>
            <a:r>
              <a:rPr lang="ru-RU" sz="1900" b="1" u="sng" dirty="0" smtClean="0">
                <a:latin typeface="+mj-lt"/>
              </a:rPr>
              <a:t>а </a:t>
            </a:r>
            <a:r>
              <a:rPr lang="ru-RU" sz="1900" b="1" u="sng" dirty="0">
                <a:latin typeface="+mj-lt"/>
              </a:rPr>
              <a:t>также в тех случаях, когда известно, что координаты точек фотографирования не могут быть получены в результате бортовых спутниковых измерений с допустимой погрешностью</a:t>
            </a:r>
            <a:r>
              <a:rPr lang="ru-RU" sz="1900" dirty="0">
                <a:latin typeface="+mj-lt"/>
              </a:rPr>
              <a:t>, </a:t>
            </a:r>
            <a:r>
              <a:rPr lang="ru-RU" sz="1900" dirty="0" smtClean="0">
                <a:latin typeface="+mj-lt"/>
              </a:rPr>
              <a:t>или </a:t>
            </a:r>
            <a:r>
              <a:rPr lang="ru-RU" sz="1900" dirty="0">
                <a:latin typeface="+mj-lt"/>
              </a:rPr>
              <a:t>при необходимости съемки рельефа со средней погрешностью не более 0,25 м с применением </a:t>
            </a:r>
            <a:r>
              <a:rPr lang="ru-RU" sz="1900" dirty="0" err="1">
                <a:latin typeface="+mj-lt"/>
              </a:rPr>
              <a:t>самокалибровки</a:t>
            </a:r>
            <a:r>
              <a:rPr lang="ru-RU" sz="1900" dirty="0">
                <a:latin typeface="+mj-lt"/>
              </a:rPr>
              <a:t>.</a:t>
            </a:r>
          </a:p>
          <a:p>
            <a:endParaRPr lang="ru-RU" sz="1900" b="1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ru-RU" sz="19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ru-RU" sz="19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744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2210" y="698120"/>
            <a:ext cx="775162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ГОСТ Р 59562-2021</a:t>
            </a: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 smtClean="0"/>
              <a:t>8.3.5 </a:t>
            </a:r>
            <a:r>
              <a:rPr lang="ru-RU" sz="1900" dirty="0"/>
              <a:t>Общее число контрольных точек, используемых для контроля промежуточных и конечных результатов аэрофототопографической съемки всего объекта, должно быть не менее чем:</a:t>
            </a:r>
          </a:p>
          <a:p>
            <a:r>
              <a:rPr lang="ru-RU" sz="1900" dirty="0" smtClean="0"/>
              <a:t> - 1 </a:t>
            </a:r>
            <a:r>
              <a:rPr lang="ru-RU" sz="1900" dirty="0"/>
              <a:t>точка на 9 номенклатурных листов плана масштабов 1:500 - </a:t>
            </a:r>
            <a:r>
              <a:rPr lang="ru-RU" sz="1900" dirty="0" smtClean="0"/>
              <a:t>  1:2000</a:t>
            </a:r>
            <a:r>
              <a:rPr lang="ru-RU" sz="1900" dirty="0"/>
              <a:t>;</a:t>
            </a:r>
          </a:p>
          <a:p>
            <a:r>
              <a:rPr lang="ru-RU" sz="1900" dirty="0" smtClean="0"/>
              <a:t> - 1 </a:t>
            </a:r>
            <a:r>
              <a:rPr lang="ru-RU" sz="1900" dirty="0"/>
              <a:t>точка на 4 номенклатурных листа плана масштаба 1:5000 и карты масштаба 1:10000;</a:t>
            </a:r>
          </a:p>
          <a:p>
            <a:r>
              <a:rPr lang="ru-RU" sz="1900" dirty="0" smtClean="0"/>
              <a:t> - 1 </a:t>
            </a:r>
            <a:r>
              <a:rPr lang="ru-RU" sz="1900" dirty="0"/>
              <a:t>точка на каждый номенклатурный лист карты масштаба 1:25000</a:t>
            </a:r>
            <a:r>
              <a:rPr lang="ru-RU" sz="1900" dirty="0" smtClean="0"/>
              <a:t>.</a:t>
            </a:r>
          </a:p>
          <a:p>
            <a:endParaRPr lang="ru-RU" sz="1900" dirty="0"/>
          </a:p>
          <a:p>
            <a:r>
              <a:rPr lang="ru-RU" sz="1900" dirty="0"/>
              <a:t>Если объект съемки представляет собой совокупность территорий сельских населенных пунктов площадью менее 9 номенклатурных листов, то территория каждого населенного пункта должна быть обеспечена не менее, чем одной контрольной точкой</a:t>
            </a:r>
            <a:r>
              <a:rPr lang="ru-RU" sz="1900" dirty="0" smtClean="0"/>
              <a:t>.</a:t>
            </a:r>
          </a:p>
          <a:p>
            <a:endParaRPr lang="ru-RU" sz="1900" dirty="0"/>
          </a:p>
          <a:p>
            <a:r>
              <a:rPr lang="ru-RU" sz="1900" b="1" dirty="0" smtClean="0"/>
              <a:t>Число </a:t>
            </a:r>
            <a:r>
              <a:rPr lang="ru-RU" sz="1900" b="1" dirty="0"/>
              <a:t>контрольных точек, координаты которых определены в результате полевых геодезических измерений, не должно составлять менее 25% от требуемого общего числа контрольных точек</a:t>
            </a: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60791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2616</TotalTime>
  <Words>1640</Words>
  <Application>Microsoft Office PowerPoint</Application>
  <PresentationFormat>Экран (4:3)</PresentationFormat>
  <Paragraphs>167</Paragraphs>
  <Slides>19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Times New Roman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Селиверстов Сергей Денисович</dc:creator>
  <cp:lastModifiedBy>User</cp:lastModifiedBy>
  <cp:revision>167</cp:revision>
  <dcterms:created xsi:type="dcterms:W3CDTF">2020-10-05T18:23:36Z</dcterms:created>
  <dcterms:modified xsi:type="dcterms:W3CDTF">2022-09-11T13:29:30Z</dcterms:modified>
</cp:coreProperties>
</file>